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3" r:id="rId5"/>
    <p:sldMasterId id="2147483714" r:id="rId6"/>
  </p:sldMasterIdLst>
  <p:notesMasterIdLst>
    <p:notesMasterId r:id="rId49"/>
  </p:notesMasterIdLst>
  <p:handoutMasterIdLst>
    <p:handoutMasterId r:id="rId50"/>
  </p:handoutMasterIdLst>
  <p:sldIdLst>
    <p:sldId id="256" r:id="rId7"/>
    <p:sldId id="353" r:id="rId8"/>
    <p:sldId id="330" r:id="rId9"/>
    <p:sldId id="328" r:id="rId10"/>
    <p:sldId id="340" r:id="rId11"/>
    <p:sldId id="333" r:id="rId12"/>
    <p:sldId id="334" r:id="rId13"/>
    <p:sldId id="335" r:id="rId14"/>
    <p:sldId id="336" r:id="rId15"/>
    <p:sldId id="332" r:id="rId16"/>
    <p:sldId id="337" r:id="rId17"/>
    <p:sldId id="321" r:id="rId18"/>
    <p:sldId id="322" r:id="rId19"/>
    <p:sldId id="323" r:id="rId20"/>
    <p:sldId id="324" r:id="rId21"/>
    <p:sldId id="325" r:id="rId22"/>
    <p:sldId id="320" r:id="rId23"/>
    <p:sldId id="361" r:id="rId24"/>
    <p:sldId id="327" r:id="rId25"/>
    <p:sldId id="367" r:id="rId26"/>
    <p:sldId id="365" r:id="rId27"/>
    <p:sldId id="338" r:id="rId28"/>
    <p:sldId id="362" r:id="rId29"/>
    <p:sldId id="342" r:id="rId30"/>
    <p:sldId id="363" r:id="rId31"/>
    <p:sldId id="341" r:id="rId32"/>
    <p:sldId id="364" r:id="rId33"/>
    <p:sldId id="348" r:id="rId34"/>
    <p:sldId id="354" r:id="rId35"/>
    <p:sldId id="351" r:id="rId36"/>
    <p:sldId id="355" r:id="rId37"/>
    <p:sldId id="347" r:id="rId38"/>
    <p:sldId id="356" r:id="rId39"/>
    <p:sldId id="345" r:id="rId40"/>
    <p:sldId id="357" r:id="rId41"/>
    <p:sldId id="346" r:id="rId42"/>
    <p:sldId id="358" r:id="rId43"/>
    <p:sldId id="349" r:id="rId44"/>
    <p:sldId id="359" r:id="rId45"/>
    <p:sldId id="350" r:id="rId46"/>
    <p:sldId id="366" r:id="rId47"/>
    <p:sldId id="319" r:id="rId48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68C"/>
    <a:srgbClr val="001431"/>
    <a:srgbClr val="142F5C"/>
    <a:srgbClr val="149F2F"/>
    <a:srgbClr val="D14C00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D113A9D2-9D6B-4929-AA2D-F23B5EE8CBE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C9D383-BBC4-486C-B949-4975C013CC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39D43F-AF4D-4026-B59B-E30A214796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8508412-C702-48D6-A485-9E3F48E9270C}" type="datetime1">
              <a:rPr lang="en-GB" smtClean="0"/>
              <a:t>23/06/2026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4AF834-AEA0-4B1E-B634-D786ABAA3B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05535A-EEFA-4377-8BEC-AE3B154A76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D432166-D667-4383-B839-F1433620BE4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2815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06A15-2481-4E66-917C-551C926382B7}" type="datetime1">
              <a:rPr lang="en-GB" smtClean="0"/>
              <a:pPr/>
              <a:t>23/06/2026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 dirty="0"/>
              <a:t>Edit Master text styles</a:t>
            </a:r>
          </a:p>
          <a:p>
            <a:pPr lvl="1" rtl="0"/>
            <a:r>
              <a:rPr lang="en-GB" noProof="0" dirty="0"/>
              <a:t>Second level</a:t>
            </a:r>
          </a:p>
          <a:p>
            <a:pPr lvl="2" rtl="0"/>
            <a:r>
              <a:rPr lang="en-GB" noProof="0" dirty="0"/>
              <a:t>Third level</a:t>
            </a:r>
          </a:p>
          <a:p>
            <a:pPr lvl="3" rtl="0"/>
            <a:r>
              <a:rPr lang="en-GB" noProof="0" dirty="0"/>
              <a:t>Fourth level</a:t>
            </a:r>
          </a:p>
          <a:p>
            <a:pPr lvl="4" rtl="0"/>
            <a:r>
              <a:rPr lang="en-GB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34B48B0-85B2-40C4-A05A-571C99C8AB57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6321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A34B48B0-85B2-40C4-A05A-571C99C8AB5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0083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CDB8B-0B02-43CC-A49D-4FD7BE0F6D6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054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CDB8B-0B02-43CC-A49D-4FD7BE0F6D6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76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A745E-0BD5-021C-AB62-0E15438B3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20A21C-D3CA-9F26-9E46-73DEBD556C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C7D36F-D14F-2066-CC36-E22F701A7E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C6D022-6FB5-2113-3F31-B6A1929C5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CDB8B-0B02-43CC-A49D-4FD7BE0F6D6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8934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9A5174-1112-4D75-9ACE-EB000DE44E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241F2F-6D67-4597-AB7C-D982860837A5}"/>
              </a:ext>
            </a:extLst>
          </p:cNvPr>
          <p:cNvSpPr/>
          <p:nvPr userDrawn="1"/>
        </p:nvSpPr>
        <p:spPr>
          <a:xfrm>
            <a:off x="3585972" y="0"/>
            <a:ext cx="5020056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7639DF-BB81-43B2-81DF-DC0942E884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972" y="2551430"/>
            <a:ext cx="5020056" cy="1633085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62A2A7-5821-4BAA-A45B-8AFDF4E0F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4653445"/>
            <a:ext cx="5027613" cy="827197"/>
          </a:xfrm>
        </p:spPr>
        <p:txBody>
          <a:bodyPr rtlCol="0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828D1A9-3D67-4106-B288-BC23A7CC5A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708" y="1721890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7627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Cos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3980BA4-A23A-4C88-B574-5C1C7E0F1D99}"/>
              </a:ext>
            </a:extLst>
          </p:cNvPr>
          <p:cNvSpPr/>
          <p:nvPr userDrawn="1"/>
        </p:nvSpPr>
        <p:spPr>
          <a:xfrm>
            <a:off x="-1587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703320"/>
            <a:ext cx="12192000" cy="315468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6802464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DFC715-467A-438C-9743-5B26AA6B4E83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718924" y="4094681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718924" y="4527898"/>
            <a:ext cx="3666744" cy="137443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6498182" y="4094681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6498182" y="4527898"/>
            <a:ext cx="3666744" cy="137443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10515600" cy="91572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E693E7E-08CF-4C07-BFC7-C34D6269EFD9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1555148" y="2707188"/>
            <a:ext cx="3666744" cy="850147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7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£12,345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D213FF3-2ADF-437D-9C3A-5C5821DBAF4E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6334406" y="2707188"/>
            <a:ext cx="3666744" cy="850147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7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£6,789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E7019E9C-AA4E-4592-97BE-BF366FFA1A72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2050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8F4135-A9EE-4D29-A8AB-5DEB57ABC181}"/>
              </a:ext>
            </a:extLst>
          </p:cNvPr>
          <p:cNvSpPr/>
          <p:nvPr userDrawn="1"/>
        </p:nvSpPr>
        <p:spPr>
          <a:xfrm>
            <a:off x="-1587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690968"/>
            <a:ext cx="12192000" cy="316703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7081434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2A0E95-3D54-46E4-8CBF-FAD997BDC936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587236" y="4798586"/>
            <a:ext cx="257728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587236" y="5235475"/>
            <a:ext cx="2577284" cy="705923"/>
          </a:xfrm>
        </p:spPr>
        <p:txBody>
          <a:bodyPr lIns="36000" tIns="0" rIns="0" bIns="0" rtlCol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10515600" cy="91572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A62DB99-23AA-4B84-915B-58A12122905A}"/>
              </a:ext>
            </a:extLst>
          </p:cNvPr>
          <p:cNvSpPr/>
          <p:nvPr userDrawn="1"/>
        </p:nvSpPr>
        <p:spPr>
          <a:xfrm>
            <a:off x="1969178" y="2806082"/>
            <a:ext cx="1847088" cy="1847088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7C4674D-D19C-4346-8AB3-EEC70C5BA12B}"/>
              </a:ext>
            </a:extLst>
          </p:cNvPr>
          <p:cNvSpPr/>
          <p:nvPr userDrawn="1"/>
        </p:nvSpPr>
        <p:spPr>
          <a:xfrm>
            <a:off x="4730062" y="2358026"/>
            <a:ext cx="2295144" cy="2295144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32287E6-00FD-4CA9-879A-D113874BCAF3}"/>
              </a:ext>
            </a:extLst>
          </p:cNvPr>
          <p:cNvSpPr/>
          <p:nvPr userDrawn="1"/>
        </p:nvSpPr>
        <p:spPr>
          <a:xfrm>
            <a:off x="7613594" y="2037986"/>
            <a:ext cx="2615184" cy="2615184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24B6C5DB-65E0-4261-A490-0CEBD77B8A6C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2022734" y="3082272"/>
            <a:ext cx="1739976" cy="955575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£25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86AFF07C-4D15-4A29-B939-C47256023C91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2022734" y="4075184"/>
            <a:ext cx="1739976" cy="280931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billion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2C71864B-9476-4445-B961-A4480119AB3B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5007646" y="2886747"/>
            <a:ext cx="1739976" cy="955575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£50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B2AAA459-A7E1-451E-BABB-0C87139B389F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5007646" y="3879659"/>
            <a:ext cx="1739976" cy="280931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billion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DF679BEC-0CFD-449F-B3E0-BB712F00052B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7761966" y="2723457"/>
            <a:ext cx="2295144" cy="955575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£100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65220FFF-D7A7-4DFC-97E2-8D717A6B97FF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8038166" y="3716369"/>
            <a:ext cx="1739976" cy="280931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billion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33C0B4F4-FAB3-45B3-A57B-B8A00F765A8C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587884" y="4798586"/>
            <a:ext cx="257728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2710ED40-A455-4EEF-AAD2-1479EE311ABC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4587884" y="5240927"/>
            <a:ext cx="2577284" cy="705923"/>
          </a:xfrm>
        </p:spPr>
        <p:txBody>
          <a:bodyPr lIns="36000" tIns="0" rIns="0" bIns="0" rtlCol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A9FC0BF2-FC28-43C1-864A-CAB49C8381A2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7654886" y="4798586"/>
            <a:ext cx="257728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F4793ACF-6372-4346-9E08-F9E4D258476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7654886" y="5231802"/>
            <a:ext cx="2577284" cy="705923"/>
          </a:xfrm>
        </p:spPr>
        <p:txBody>
          <a:bodyPr lIns="36000" tIns="0" rIns="0" bIns="0" rtlCol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F3FD923B-7063-49D8-8286-0F8424648970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70776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DA9D50-F092-4CE4-833F-A116EB21A2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990088"/>
            <a:ext cx="12192000" cy="386791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635C19-482B-4B12-82F0-E95CFD2C67C4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053452" y="3340707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36612" y="3773923"/>
            <a:ext cx="5259387" cy="20877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10515600" cy="93542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3E44B3E-B67E-47BB-9B17-495800CC539C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6682936" y="3353508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3E6654E2-1600-436C-996F-AB13D779B06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466097" y="3786724"/>
            <a:ext cx="5068178" cy="20877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7" name="Picture Placeholder 11">
            <a:extLst>
              <a:ext uri="{FF2B5EF4-FFF2-40B4-BE49-F238E27FC236}">
                <a16:creationId xmlns:a16="http://schemas.microsoft.com/office/drawing/2014/main" id="{11B1F208-6C15-4A3F-B7B4-388A18DC2B1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02558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etition Content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CE7ADE7-21F0-4422-AD3C-0A7865E4FAB1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F00F53-9697-4331-BE9F-B94FA62B0402}"/>
              </a:ext>
            </a:extLst>
          </p:cNvPr>
          <p:cNvSpPr/>
          <p:nvPr userDrawn="1"/>
        </p:nvSpPr>
        <p:spPr>
          <a:xfrm>
            <a:off x="0" y="1528174"/>
            <a:ext cx="12192000" cy="5329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7430939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3D963B-C0F4-4B6C-A0CF-D712F68E286E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E705CC21-80AA-488E-B95D-0E00300A0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5413" y="1975905"/>
            <a:ext cx="2386584" cy="484632"/>
          </a:xfrm>
          <a:prstGeom prst="roundRect">
            <a:avLst/>
          </a:prstGeom>
          <a:noFill/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4" name="Picture Placeholder 11" descr="Competitors’ logos quadrant">
            <a:extLst>
              <a:ext uri="{FF2B5EF4-FFF2-40B4-BE49-F238E27FC236}">
                <a16:creationId xmlns:a16="http://schemas.microsoft.com/office/drawing/2014/main" id="{B02B30B1-85C9-4BFB-89EF-F61F699F9CB9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479892" y="2503607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 dirty="0"/>
              <a:t>Competitor 2</a:t>
            </a:r>
          </a:p>
          <a:p>
            <a:pPr rtl="0"/>
            <a:r>
              <a:rPr lang="en-GB" noProof="0" dirty="0"/>
              <a:t>Logo</a:t>
            </a:r>
          </a:p>
        </p:txBody>
      </p:sp>
      <p:sp>
        <p:nvSpPr>
          <p:cNvPr id="17" name="Picture Placeholder 11" descr="Competitors’ logos quadrant">
            <a:extLst>
              <a:ext uri="{FF2B5EF4-FFF2-40B4-BE49-F238E27FC236}">
                <a16:creationId xmlns:a16="http://schemas.microsoft.com/office/drawing/2014/main" id="{BB248D0D-569D-4CE5-B4A5-1CB766D4BC25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341365" y="2069258"/>
            <a:ext cx="1655064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 dirty="0"/>
              <a:t>Competitor 1</a:t>
            </a:r>
          </a:p>
          <a:p>
            <a:pPr rtl="0"/>
            <a:r>
              <a:rPr lang="en-GB" noProof="0" dirty="0"/>
              <a:t>Logo</a:t>
            </a:r>
          </a:p>
        </p:txBody>
      </p:sp>
      <p:sp>
        <p:nvSpPr>
          <p:cNvPr id="18" name="Picture Placeholder 11" descr="Competitors’ logos quadrant">
            <a:extLst>
              <a:ext uri="{FF2B5EF4-FFF2-40B4-BE49-F238E27FC236}">
                <a16:creationId xmlns:a16="http://schemas.microsoft.com/office/drawing/2014/main" id="{63441834-C0B7-467E-BB8A-077BFB4CC64D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209800" y="4684388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 dirty="0"/>
              <a:t>Competitor 3</a:t>
            </a:r>
          </a:p>
          <a:p>
            <a:pPr rtl="0"/>
            <a:r>
              <a:rPr lang="en-GB" noProof="0" dirty="0"/>
              <a:t>Logo</a:t>
            </a:r>
          </a:p>
        </p:txBody>
      </p:sp>
      <p:sp>
        <p:nvSpPr>
          <p:cNvPr id="20" name="Picture Placeholder 11" descr="Competitors’ logos quadrant">
            <a:extLst>
              <a:ext uri="{FF2B5EF4-FFF2-40B4-BE49-F238E27FC236}">
                <a16:creationId xmlns:a16="http://schemas.microsoft.com/office/drawing/2014/main" id="{4845EF5C-F9AE-4C81-B40A-0EF51B85391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654710" y="2594867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 dirty="0"/>
              <a:t>Competitor 4</a:t>
            </a:r>
          </a:p>
          <a:p>
            <a:pPr rtl="0"/>
            <a:r>
              <a:rPr lang="en-GB" noProof="0" dirty="0"/>
              <a:t>Logo</a:t>
            </a:r>
          </a:p>
        </p:txBody>
      </p:sp>
      <p:sp>
        <p:nvSpPr>
          <p:cNvPr id="21" name="Picture Placeholder 11" descr="Competitors’ logos quadrant">
            <a:extLst>
              <a:ext uri="{FF2B5EF4-FFF2-40B4-BE49-F238E27FC236}">
                <a16:creationId xmlns:a16="http://schemas.microsoft.com/office/drawing/2014/main" id="{75396269-14C7-4297-BE40-EB61A04CF4C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55537" y="4853700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 dirty="0"/>
              <a:t>Competitor 5</a:t>
            </a:r>
          </a:p>
          <a:p>
            <a:pPr rtl="0"/>
            <a:r>
              <a:rPr lang="en-GB" noProof="0" dirty="0"/>
              <a:t>Logo</a:t>
            </a:r>
          </a:p>
        </p:txBody>
      </p:sp>
      <p:sp>
        <p:nvSpPr>
          <p:cNvPr id="22" name="Picture Placeholder 11" descr="Competitors’ logos quadrant">
            <a:extLst>
              <a:ext uri="{FF2B5EF4-FFF2-40B4-BE49-F238E27FC236}">
                <a16:creationId xmlns:a16="http://schemas.microsoft.com/office/drawing/2014/main" id="{A9EC32D0-3CC5-4D03-90E1-35DD544F353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965413" y="4121940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 dirty="0"/>
              <a:t>Competitor 6</a:t>
            </a:r>
          </a:p>
          <a:p>
            <a:pPr rtl="0"/>
            <a:r>
              <a:rPr lang="en-GB" noProof="0" dirty="0"/>
              <a:t>Logo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C9793465-C4F7-40FC-AEF8-5F868E36EC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3574970"/>
            <a:ext cx="2741612" cy="248888"/>
          </a:xfrm>
        </p:spPr>
        <p:txBody>
          <a:bodyPr rtlCol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en-GB" noProof="0" dirty="0"/>
              <a:t>More expensive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9E34E738-15BA-4311-BA02-5FDA3723F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3574970"/>
            <a:ext cx="2741612" cy="248888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en-GB" noProof="0" dirty="0"/>
              <a:t>Less expensive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43026573-79FA-414F-85CC-BB2AFC84C27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641450" y="6142762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en-GB" noProof="0" dirty="0"/>
              <a:t>Less convenient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354AC58C-2EFE-42E3-B1C3-3A3F7161FC0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41450" y="1764281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en-GB" noProof="0" dirty="0"/>
              <a:t>More convenient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842B13-E900-4B2B-AB93-A64B64227466}"/>
              </a:ext>
            </a:extLst>
          </p:cNvPr>
          <p:cNvCxnSpPr/>
          <p:nvPr userDrawn="1"/>
        </p:nvCxnSpPr>
        <p:spPr>
          <a:xfrm>
            <a:off x="872933" y="3548268"/>
            <a:ext cx="10470378" cy="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F45D1A3-05DF-4B1E-9C02-6D8A69BE201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4098036" y="4142692"/>
            <a:ext cx="3995928" cy="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icture Placeholder 11">
            <a:extLst>
              <a:ext uri="{FF2B5EF4-FFF2-40B4-BE49-F238E27FC236}">
                <a16:creationId xmlns:a16="http://schemas.microsoft.com/office/drawing/2014/main" id="{CC01BAE8-6C4C-4DBC-AFB4-6B3BCF8D071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8288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48E4FA-B29A-4342-834B-094336E65A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044952"/>
            <a:ext cx="12192000" cy="381304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49850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012B01-F665-4612-A830-BE5A804984AC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053452" y="2435210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053452" y="2784018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536828"/>
            <a:ext cx="10515600" cy="750626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8BEE5DC-84EC-43EB-9CD1-9837D8A4F67C}"/>
              </a:ext>
            </a:extLst>
          </p:cNvPr>
          <p:cNvSpPr/>
          <p:nvPr userDrawn="1"/>
        </p:nvSpPr>
        <p:spPr>
          <a:xfrm>
            <a:off x="834925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B7E67C7-1C94-4372-81CF-D888A17E9E6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53452" y="3276621"/>
            <a:ext cx="2769902" cy="236139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1FD2E8C-BDB7-4C4A-B56C-7F3091987DAE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431250" y="2435210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4038B74-8E2F-43C0-914C-E2BF16883566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431250" y="2784018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1" name="Rectangle: Rounded Corners 7">
            <a:extLst>
              <a:ext uri="{FF2B5EF4-FFF2-40B4-BE49-F238E27FC236}">
                <a16:creationId xmlns:a16="http://schemas.microsoft.com/office/drawing/2014/main" id="{50BFB1A6-61C6-40D0-A6EC-86ECD5632A5C}"/>
              </a:ext>
            </a:extLst>
          </p:cNvPr>
          <p:cNvSpPr/>
          <p:nvPr userDrawn="1"/>
        </p:nvSpPr>
        <p:spPr>
          <a:xfrm>
            <a:off x="8212723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AEDB747B-532C-44A9-AD7A-2352A1F089B8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8431250" y="3276621"/>
            <a:ext cx="2769902" cy="236139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4742351" y="2431907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BED0DB43-ABA6-4E0E-BA64-F6DBD79467F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742351" y="2780715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7" name="Rectangle: Rounded Corners 7">
            <a:extLst>
              <a:ext uri="{FF2B5EF4-FFF2-40B4-BE49-F238E27FC236}">
                <a16:creationId xmlns:a16="http://schemas.microsoft.com/office/drawing/2014/main" id="{0FC703B8-4AAD-4000-8C02-C257F7016FFF}"/>
              </a:ext>
            </a:extLst>
          </p:cNvPr>
          <p:cNvSpPr/>
          <p:nvPr userDrawn="1"/>
        </p:nvSpPr>
        <p:spPr>
          <a:xfrm>
            <a:off x="4523824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5294241C-27BC-4F81-86AC-BB6A1B6C317E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742351" y="3273318"/>
            <a:ext cx="2769902" cy="236139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0" name="Picture Placeholder 11">
            <a:extLst>
              <a:ext uri="{FF2B5EF4-FFF2-40B4-BE49-F238E27FC236}">
                <a16:creationId xmlns:a16="http://schemas.microsoft.com/office/drawing/2014/main" id="{A174FF28-7765-4AA3-9FD4-CD935B4751C7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45068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and Chart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F0C2245-DE76-4D87-9695-FB48563BCAE4}"/>
              </a:ext>
            </a:extLst>
          </p:cNvPr>
          <p:cNvSpPr/>
          <p:nvPr userDrawn="1"/>
        </p:nvSpPr>
        <p:spPr>
          <a:xfrm>
            <a:off x="0" y="15802"/>
            <a:ext cx="12192000" cy="684219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414016"/>
            <a:ext cx="12192000" cy="444398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44797E-98C5-4CE2-8DB8-35EE62D39A93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838199" y="1928770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6402339" y="1925467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07BEA77-6F19-47A4-89B3-773557D35ADD}"/>
              </a:ext>
            </a:extLst>
          </p:cNvPr>
          <p:cNvSpPr>
            <a:spLocks noGrp="1"/>
          </p:cNvSpPr>
          <p:nvPr>
            <p:ph sz="quarter" idx="53"/>
          </p:nvPr>
        </p:nvSpPr>
        <p:spPr>
          <a:xfrm>
            <a:off x="839788" y="2606834"/>
            <a:ext cx="4913312" cy="3022600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CB2E1E06-E22D-4555-9D15-BBCA0BE6F5F4}"/>
              </a:ext>
            </a:extLst>
          </p:cNvPr>
          <p:cNvSpPr>
            <a:spLocks noGrp="1"/>
          </p:cNvSpPr>
          <p:nvPr>
            <p:ph sz="quarter" idx="54"/>
          </p:nvPr>
        </p:nvSpPr>
        <p:spPr>
          <a:xfrm>
            <a:off x="6402339" y="2606834"/>
            <a:ext cx="4913312" cy="3022600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BF4CB8DC-40CD-4909-8F71-4707DCC2606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96525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18B7734-2772-4C9A-BD61-B27A99E74C14}"/>
              </a:ext>
            </a:extLst>
          </p:cNvPr>
          <p:cNvSpPr/>
          <p:nvPr userDrawn="1"/>
        </p:nvSpPr>
        <p:spPr>
          <a:xfrm>
            <a:off x="-3560" y="18540"/>
            <a:ext cx="12192000" cy="68394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7A0267-8AC8-4915-9542-1B14DD87BB22}"/>
              </a:ext>
            </a:extLst>
          </p:cNvPr>
          <p:cNvCxnSpPr/>
          <p:nvPr userDrawn="1"/>
        </p:nvCxnSpPr>
        <p:spPr>
          <a:xfrm>
            <a:off x="1743456" y="3429000"/>
            <a:ext cx="8705088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CCC277-43E9-44D9-86ED-DF3AF78ED0D4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711126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11127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10515600" cy="93542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D691C53-AE3E-4F20-95DD-9685FED4F5A1}"/>
              </a:ext>
            </a:extLst>
          </p:cNvPr>
          <p:cNvSpPr/>
          <p:nvPr userDrawn="1"/>
        </p:nvSpPr>
        <p:spPr>
          <a:xfrm>
            <a:off x="1053452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2CDE282-1A6F-4DBA-865E-1B11BA3ABC55}"/>
              </a:ext>
            </a:extLst>
          </p:cNvPr>
          <p:cNvSpPr/>
          <p:nvPr userDrawn="1"/>
        </p:nvSpPr>
        <p:spPr>
          <a:xfrm>
            <a:off x="9803524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EA74B15-692A-450D-B310-878022A27D88}"/>
              </a:ext>
            </a:extLst>
          </p:cNvPr>
          <p:cNvSpPr/>
          <p:nvPr userDrawn="1"/>
        </p:nvSpPr>
        <p:spPr>
          <a:xfrm>
            <a:off x="3240970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CE791CF-B7E8-4D71-8684-B32E8C8F4301}"/>
              </a:ext>
            </a:extLst>
          </p:cNvPr>
          <p:cNvSpPr/>
          <p:nvPr userDrawn="1"/>
        </p:nvSpPr>
        <p:spPr>
          <a:xfrm>
            <a:off x="5428488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AD3D6DD-0953-43C9-8188-184BE5DA2793}"/>
              </a:ext>
            </a:extLst>
          </p:cNvPr>
          <p:cNvSpPr/>
          <p:nvPr userDrawn="1"/>
        </p:nvSpPr>
        <p:spPr>
          <a:xfrm>
            <a:off x="7616006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27E8A912-57C4-484A-BC10-933FA672E85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9452932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B7A3AAFE-6461-4AE9-B70B-74CB089850A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9452933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3255040-19AE-4D3C-B7EB-0DFF91543E37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2896577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FBE4D9BD-0351-4B91-B0BC-1DC3E5348A9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2896578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98AB56CF-F4C5-4F54-9C81-C6AF325445C4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5082028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EDAADAFF-CDF8-4B5A-B4AF-07A1E3BDCFFD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5082029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455E4403-2A75-455B-8AB8-D9D2DEE6B4B8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7267480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72A71372-85B1-4BE9-AFC9-78A34420C19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7267481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450A7337-3C0A-4855-BC87-AA251494827A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1053452" y="3074289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20XX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D7169E62-2B9B-4CF2-B2E2-3FD55EEEFF87}"/>
              </a:ext>
            </a:extLst>
          </p:cNvPr>
          <p:cNvSpPr>
            <a:spLocks noGrp="1"/>
          </p:cNvSpPr>
          <p:nvPr>
            <p:ph type="body" idx="57" hasCustomPrompt="1"/>
          </p:nvPr>
        </p:nvSpPr>
        <p:spPr>
          <a:xfrm>
            <a:off x="1053452" y="3471539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Month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AC0575D2-AA1D-44C6-9FB3-21ADF8988B54}"/>
              </a:ext>
            </a:extLst>
          </p:cNvPr>
          <p:cNvSpPr>
            <a:spLocks noGrp="1"/>
          </p:cNvSpPr>
          <p:nvPr>
            <p:ph type="body" idx="58" hasCustomPrompt="1"/>
          </p:nvPr>
        </p:nvSpPr>
        <p:spPr>
          <a:xfrm>
            <a:off x="3240970" y="3068944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20XX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2BBDBCDC-6887-4C68-B9B1-5692A081F030}"/>
              </a:ext>
            </a:extLst>
          </p:cNvPr>
          <p:cNvSpPr>
            <a:spLocks noGrp="1"/>
          </p:cNvSpPr>
          <p:nvPr>
            <p:ph type="body" idx="59" hasCustomPrompt="1"/>
          </p:nvPr>
        </p:nvSpPr>
        <p:spPr>
          <a:xfrm>
            <a:off x="3240970" y="3466194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Month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6ABCAEE9-21FE-4449-83EB-FBEC4248EE5E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5428488" y="3077096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20XX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95136500-0830-4515-8356-C6B23041E5C7}"/>
              </a:ext>
            </a:extLst>
          </p:cNvPr>
          <p:cNvSpPr>
            <a:spLocks noGrp="1"/>
          </p:cNvSpPr>
          <p:nvPr>
            <p:ph type="body" idx="61" hasCustomPrompt="1"/>
          </p:nvPr>
        </p:nvSpPr>
        <p:spPr>
          <a:xfrm>
            <a:off x="5428488" y="3474346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Month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CBD503F2-AFE4-4764-8A65-FCC3DF905012}"/>
              </a:ext>
            </a:extLst>
          </p:cNvPr>
          <p:cNvSpPr>
            <a:spLocks noGrp="1"/>
          </p:cNvSpPr>
          <p:nvPr>
            <p:ph type="body" idx="62" hasCustomPrompt="1"/>
          </p:nvPr>
        </p:nvSpPr>
        <p:spPr>
          <a:xfrm>
            <a:off x="7616006" y="3082825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20XX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7DC0A657-989F-4B29-8E27-DDC81B0140EE}"/>
              </a:ext>
            </a:extLst>
          </p:cNvPr>
          <p:cNvSpPr>
            <a:spLocks noGrp="1"/>
          </p:cNvSpPr>
          <p:nvPr>
            <p:ph type="body" idx="63" hasCustomPrompt="1"/>
          </p:nvPr>
        </p:nvSpPr>
        <p:spPr>
          <a:xfrm>
            <a:off x="7616006" y="3480075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Month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8437BAC6-4C02-46D8-AB5C-54416FDC4E11}"/>
              </a:ext>
            </a:extLst>
          </p:cNvPr>
          <p:cNvSpPr>
            <a:spLocks noGrp="1"/>
          </p:cNvSpPr>
          <p:nvPr>
            <p:ph type="body" idx="64" hasCustomPrompt="1"/>
          </p:nvPr>
        </p:nvSpPr>
        <p:spPr>
          <a:xfrm>
            <a:off x="9803524" y="3079749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20XX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E0840D65-23FD-4BDF-B966-5BF3BE32F620}"/>
              </a:ext>
            </a:extLst>
          </p:cNvPr>
          <p:cNvSpPr>
            <a:spLocks noGrp="1"/>
          </p:cNvSpPr>
          <p:nvPr>
            <p:ph type="body" idx="65" hasCustomPrompt="1"/>
          </p:nvPr>
        </p:nvSpPr>
        <p:spPr>
          <a:xfrm>
            <a:off x="9803524" y="3476999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Month</a:t>
            </a:r>
          </a:p>
        </p:txBody>
      </p:sp>
      <p:sp>
        <p:nvSpPr>
          <p:cNvPr id="50" name="Picture Placeholder 11">
            <a:extLst>
              <a:ext uri="{FF2B5EF4-FFF2-40B4-BE49-F238E27FC236}">
                <a16:creationId xmlns:a16="http://schemas.microsoft.com/office/drawing/2014/main" id="{DBB3EB4E-1DA2-4278-B918-D5B7EDBD9B35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10719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Log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5179E7-DAEA-4095-A8C2-63ADA862DF6A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07BEA77-6F19-47A4-89B3-773557D35ADD}"/>
              </a:ext>
            </a:extLst>
          </p:cNvPr>
          <p:cNvSpPr>
            <a:spLocks noGrp="1"/>
          </p:cNvSpPr>
          <p:nvPr>
            <p:ph sz="quarter" idx="53"/>
          </p:nvPr>
        </p:nvSpPr>
        <p:spPr>
          <a:xfrm>
            <a:off x="839787" y="1943100"/>
            <a:ext cx="10512425" cy="3686334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429030D9-F540-4B24-AA27-17B8726068F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27674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154680"/>
            <a:ext cx="12192000" cy="370332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0A85E3-40A0-4937-84E2-645833AFE290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88736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4711049" y="4355957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BED0DB43-ABA6-4E0E-BA64-F6DBD79467F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711049" y="4736849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5294241C-27BC-4F81-86AC-BB6A1B6C317E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711049" y="5004864"/>
            <a:ext cx="2769902" cy="824020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A998E5C-D637-4A1F-9056-73766B04FE2B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5145170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F89779B3-74BD-410E-8DCD-302D161A4673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8147243" y="4357953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B367781E-9C82-4788-A807-0111EF793B6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147243" y="4738845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C5484CD3-57F0-46B6-96E6-54BDB7A030D4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8147243" y="5006860"/>
            <a:ext cx="2769902" cy="824020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383DFDF4-9A8E-4653-9207-FC82A7B603A9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580060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1272438" y="4372425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1272438" y="4753317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A582499F-142E-436A-931B-C9E57565DF2F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272438" y="5021332"/>
            <a:ext cx="2769902" cy="824020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710279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36" name="Picture Placeholder 11">
            <a:extLst>
              <a:ext uri="{FF2B5EF4-FFF2-40B4-BE49-F238E27FC236}">
                <a16:creationId xmlns:a16="http://schemas.microsoft.com/office/drawing/2014/main" id="{6CAD31EE-07E0-48DC-8A30-3C3AC6285B2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34942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Content and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067B149A-3C8A-48D5-A7CF-D900619C493B}"/>
              </a:ext>
            </a:extLst>
          </p:cNvPr>
          <p:cNvSpPr/>
          <p:nvPr userDrawn="1"/>
        </p:nvSpPr>
        <p:spPr>
          <a:xfrm>
            <a:off x="0" y="4749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368296"/>
            <a:ext cx="12192000" cy="448970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BF7558-C5BB-479D-87CA-4AB2CF374A08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10515600" cy="55284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2534173" y="305349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534173" y="369072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207008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6072016" y="305349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6072016" y="369072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6" name="Picture Placeholder 10">
            <a:extLst>
              <a:ext uri="{FF2B5EF4-FFF2-40B4-BE49-F238E27FC236}">
                <a16:creationId xmlns:a16="http://schemas.microsoft.com/office/drawing/2014/main" id="{C3CA770E-AF5C-412A-8286-39C2516C33FB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4744851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42536D59-8909-4D52-8F15-FBD7DDF9B649}"/>
              </a:ext>
            </a:extLst>
          </p:cNvPr>
          <p:cNvSpPr>
            <a:spLocks noGrp="1"/>
          </p:cNvSpPr>
          <p:nvPr>
            <p:ph type="body" idx="74" hasCustomPrompt="1"/>
          </p:nvPr>
        </p:nvSpPr>
        <p:spPr>
          <a:xfrm>
            <a:off x="9516223" y="305349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id="{2222413B-A6E3-48FA-8BD0-7B34247C788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9516223" y="369072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52" name="Picture Placeholder 10">
            <a:extLst>
              <a:ext uri="{FF2B5EF4-FFF2-40B4-BE49-F238E27FC236}">
                <a16:creationId xmlns:a16="http://schemas.microsoft.com/office/drawing/2014/main" id="{6F69DD81-BD33-4878-BE6B-E6252B0E4610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8189058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F7F53399-AF88-4B19-8C26-1A63E023245D}"/>
              </a:ext>
            </a:extLst>
          </p:cNvPr>
          <p:cNvSpPr>
            <a:spLocks noGrp="1"/>
          </p:cNvSpPr>
          <p:nvPr>
            <p:ph type="body" idx="77" hasCustomPrompt="1"/>
          </p:nvPr>
        </p:nvSpPr>
        <p:spPr>
          <a:xfrm>
            <a:off x="2534173" y="4675444"/>
            <a:ext cx="1908000" cy="612438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72" name="Text Placeholder 11">
            <a:extLst>
              <a:ext uri="{FF2B5EF4-FFF2-40B4-BE49-F238E27FC236}">
                <a16:creationId xmlns:a16="http://schemas.microsoft.com/office/drawing/2014/main" id="{CCEF4D60-F822-4C96-86FD-DE22EF496C76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534173" y="533385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73" name="Picture Placeholder 10">
            <a:extLst>
              <a:ext uri="{FF2B5EF4-FFF2-40B4-BE49-F238E27FC236}">
                <a16:creationId xmlns:a16="http://schemas.microsoft.com/office/drawing/2014/main" id="{B4A9AE49-2C61-49A9-BBAB-B10B7982EF05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1207008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59FC5F10-BCA0-4110-AEDF-4A9729F7FDF3}"/>
              </a:ext>
            </a:extLst>
          </p:cNvPr>
          <p:cNvSpPr>
            <a:spLocks noGrp="1"/>
          </p:cNvSpPr>
          <p:nvPr>
            <p:ph type="body" idx="80" hasCustomPrompt="1"/>
          </p:nvPr>
        </p:nvSpPr>
        <p:spPr>
          <a:xfrm>
            <a:off x="6072016" y="4675444"/>
            <a:ext cx="1908000" cy="612438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75" name="Text Placeholder 11">
            <a:extLst>
              <a:ext uri="{FF2B5EF4-FFF2-40B4-BE49-F238E27FC236}">
                <a16:creationId xmlns:a16="http://schemas.microsoft.com/office/drawing/2014/main" id="{D74DE44D-21EB-4B7D-A729-0564A65C12D5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6072016" y="533385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76" name="Picture Placeholder 10">
            <a:extLst>
              <a:ext uri="{FF2B5EF4-FFF2-40B4-BE49-F238E27FC236}">
                <a16:creationId xmlns:a16="http://schemas.microsoft.com/office/drawing/2014/main" id="{9F70A0CC-AF4B-47BB-A8FA-067E7844751E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4744851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9F607D0D-855E-4436-857B-20E66E881082}"/>
              </a:ext>
            </a:extLst>
          </p:cNvPr>
          <p:cNvSpPr>
            <a:spLocks noGrp="1"/>
          </p:cNvSpPr>
          <p:nvPr>
            <p:ph type="body" idx="83" hasCustomPrompt="1"/>
          </p:nvPr>
        </p:nvSpPr>
        <p:spPr>
          <a:xfrm>
            <a:off x="9516223" y="4675444"/>
            <a:ext cx="1908000" cy="612438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78" name="Text Placeholder 11">
            <a:extLst>
              <a:ext uri="{FF2B5EF4-FFF2-40B4-BE49-F238E27FC236}">
                <a16:creationId xmlns:a16="http://schemas.microsoft.com/office/drawing/2014/main" id="{10099025-C128-45B2-90F6-5ABA8380C6C8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9516223" y="533385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79" name="Picture Placeholder 10">
            <a:extLst>
              <a:ext uri="{FF2B5EF4-FFF2-40B4-BE49-F238E27FC236}">
                <a16:creationId xmlns:a16="http://schemas.microsoft.com/office/drawing/2014/main" id="{019F774E-7063-44F5-AE2D-146FCBD9B4C4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8189058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81" name="Picture Placeholder 11">
            <a:extLst>
              <a:ext uri="{FF2B5EF4-FFF2-40B4-BE49-F238E27FC236}">
                <a16:creationId xmlns:a16="http://schemas.microsoft.com/office/drawing/2014/main" id="{FA89EF75-E798-40D3-897E-2FAC5108B5A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96906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7E2F25-E114-4A75-B5B3-F09D555DDF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9BEFEA-934B-49DB-9A67-071B716E9BCC}"/>
              </a:ext>
            </a:extLst>
          </p:cNvPr>
          <p:cNvSpPr/>
          <p:nvPr userDrawn="1"/>
        </p:nvSpPr>
        <p:spPr>
          <a:xfrm>
            <a:off x="6769608" y="0"/>
            <a:ext cx="542239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6D2BD-969D-4473-8460-B0377486A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5826" y="3924940"/>
            <a:ext cx="4116387" cy="1740445"/>
          </a:xfrm>
        </p:spPr>
        <p:txBody>
          <a:bodyPr lIns="0" tIns="0" rIns="0" bIns="0" rtlCol="0" anchor="b" anchorCtr="0">
            <a:noAutofit/>
          </a:bodyPr>
          <a:lstStyle>
            <a:lvl1pPr algn="r">
              <a:defRPr sz="5500" b="1"/>
            </a:lvl1pPr>
          </a:lstStyle>
          <a:p>
            <a:pPr rtl="0"/>
            <a:r>
              <a:rPr lang="en-GB" noProof="0" dirty="0"/>
              <a:t>Presentation title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2B65509E-400D-48FF-845C-D88E53CDAF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5413" y="851603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124E491-FFE2-4D91-8211-BFEB67FC40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5826" y="5681266"/>
            <a:ext cx="4116387" cy="400081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 noProof="0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20951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4A87ED0-1555-4955-AB1F-016220F037D5}"/>
              </a:ext>
            </a:extLst>
          </p:cNvPr>
          <p:cNvSpPr/>
          <p:nvPr userDrawn="1"/>
        </p:nvSpPr>
        <p:spPr>
          <a:xfrm>
            <a:off x="0" y="-24971"/>
            <a:ext cx="12192000" cy="685799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660904"/>
            <a:ext cx="12192000" cy="419709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690F08-A52E-4FC9-9E3B-CFEADA955AFE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5389917" y="3744378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5389917" y="4070552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7424934" y="3744378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7424934" y="4070552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42536D59-8909-4D52-8F15-FBD7DDF9B649}"/>
              </a:ext>
            </a:extLst>
          </p:cNvPr>
          <p:cNvSpPr>
            <a:spLocks noGrp="1"/>
          </p:cNvSpPr>
          <p:nvPr>
            <p:ph type="body" idx="74" hasCustomPrompt="1"/>
          </p:nvPr>
        </p:nvSpPr>
        <p:spPr>
          <a:xfrm>
            <a:off x="9459951" y="3744378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id="{2222413B-A6E3-48FA-8BD0-7B34247C788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9459951" y="4070552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4D76DCFE-3432-4A5F-955D-7561AB292330}"/>
              </a:ext>
            </a:extLst>
          </p:cNvPr>
          <p:cNvSpPr>
            <a:spLocks noGrp="1"/>
          </p:cNvSpPr>
          <p:nvPr>
            <p:ph type="body" idx="76" hasCustomPrompt="1"/>
          </p:nvPr>
        </p:nvSpPr>
        <p:spPr>
          <a:xfrm>
            <a:off x="5389917" y="4784422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1F291FA-EABF-4C0D-AF94-B7A47A81ECED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5389917" y="511059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22A983C-97ED-4D4F-90B9-78A07353BC8F}"/>
              </a:ext>
            </a:extLst>
          </p:cNvPr>
          <p:cNvSpPr>
            <a:spLocks noGrp="1"/>
          </p:cNvSpPr>
          <p:nvPr>
            <p:ph type="body" idx="78" hasCustomPrompt="1"/>
          </p:nvPr>
        </p:nvSpPr>
        <p:spPr>
          <a:xfrm>
            <a:off x="7424934" y="4784422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FD1E7350-7D86-49FC-8701-EE982A922CD1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7424934" y="511059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BD11603C-59B8-4FC2-97A6-FA9D7C86E67F}"/>
              </a:ext>
            </a:extLst>
          </p:cNvPr>
          <p:cNvSpPr>
            <a:spLocks noGrp="1"/>
          </p:cNvSpPr>
          <p:nvPr>
            <p:ph type="body" idx="80" hasCustomPrompt="1"/>
          </p:nvPr>
        </p:nvSpPr>
        <p:spPr>
          <a:xfrm>
            <a:off x="9459951" y="4784422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6E490732-5FB8-4E3E-9D69-E5406F92F7FB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9459951" y="511059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6A0EC4-BC37-4FC9-9F26-E3C1334A4C34}"/>
              </a:ext>
            </a:extLst>
          </p:cNvPr>
          <p:cNvSpPr/>
          <p:nvPr userDrawn="1"/>
        </p:nvSpPr>
        <p:spPr>
          <a:xfrm>
            <a:off x="5381032" y="3305997"/>
            <a:ext cx="265176" cy="266400"/>
          </a:xfrm>
          <a:prstGeom prst="rect">
            <a:avLst/>
          </a:prstGeom>
          <a:solidFill>
            <a:srgbClr val="214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noProof="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1BD5238-9183-4891-90FE-BFADE39D52EE}"/>
              </a:ext>
            </a:extLst>
          </p:cNvPr>
          <p:cNvSpPr/>
          <p:nvPr userDrawn="1"/>
        </p:nvSpPr>
        <p:spPr>
          <a:xfrm>
            <a:off x="7416049" y="3305997"/>
            <a:ext cx="265176" cy="266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noProof="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2B2D4CE-3326-4F5C-847C-7ADD21460FA5}"/>
              </a:ext>
            </a:extLst>
          </p:cNvPr>
          <p:cNvSpPr/>
          <p:nvPr userDrawn="1"/>
        </p:nvSpPr>
        <p:spPr>
          <a:xfrm>
            <a:off x="9451066" y="3305997"/>
            <a:ext cx="265176" cy="266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noProof="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BFBD00C-155A-4E35-84F8-6154CA214B93}"/>
              </a:ext>
            </a:extLst>
          </p:cNvPr>
          <p:cNvSpPr/>
          <p:nvPr userDrawn="1"/>
        </p:nvSpPr>
        <p:spPr>
          <a:xfrm>
            <a:off x="5381032" y="4401622"/>
            <a:ext cx="265176" cy="26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noProof="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80A9D06-023A-4BEC-A29D-DB94D1C5D09B}"/>
              </a:ext>
            </a:extLst>
          </p:cNvPr>
          <p:cNvSpPr/>
          <p:nvPr userDrawn="1"/>
        </p:nvSpPr>
        <p:spPr>
          <a:xfrm>
            <a:off x="7416049" y="4401622"/>
            <a:ext cx="265176" cy="26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noProof="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783EDA-47B1-4EE9-9DF1-72DA4FBB6EBB}"/>
              </a:ext>
            </a:extLst>
          </p:cNvPr>
          <p:cNvSpPr/>
          <p:nvPr userDrawn="1"/>
        </p:nvSpPr>
        <p:spPr>
          <a:xfrm>
            <a:off x="9451066" y="4401622"/>
            <a:ext cx="265176" cy="26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noProof="0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0A6297C2-03D3-4827-8174-BFCF830BF105}"/>
              </a:ext>
            </a:extLst>
          </p:cNvPr>
          <p:cNvSpPr>
            <a:spLocks noGrp="1"/>
          </p:cNvSpPr>
          <p:nvPr>
            <p:ph type="chart" sz="quarter" idx="82"/>
          </p:nvPr>
        </p:nvSpPr>
        <p:spPr>
          <a:xfrm>
            <a:off x="839788" y="2039527"/>
            <a:ext cx="4110037" cy="328494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chart</a:t>
            </a:r>
            <a:endParaRPr lang="en-GB" noProof="0" dirty="0"/>
          </a:p>
        </p:txBody>
      </p:sp>
      <p:sp>
        <p:nvSpPr>
          <p:cNvPr id="47" name="Picture Placeholder 11">
            <a:extLst>
              <a:ext uri="{FF2B5EF4-FFF2-40B4-BE49-F238E27FC236}">
                <a16:creationId xmlns:a16="http://schemas.microsoft.com/office/drawing/2014/main" id="{99F0FD6D-EAFC-4719-A178-145AF6E9077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68315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142097-9D10-4804-A189-9D860F05AC59}"/>
              </a:ext>
            </a:extLst>
          </p:cNvPr>
          <p:cNvSpPr/>
          <p:nvPr userDrawn="1"/>
        </p:nvSpPr>
        <p:spPr>
          <a:xfrm>
            <a:off x="0" y="2807208"/>
            <a:ext cx="12192000" cy="405079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A5F2E5-BD0E-4F39-8B2B-5CE767980444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97FFDD0-A08E-4CF1-A48B-295DE8087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096261"/>
            <a:ext cx="4927266" cy="16540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7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D7430E2-DDF4-4D72-AF97-86B66F119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24399"/>
            <a:ext cx="10515600" cy="636340"/>
          </a:xfrm>
        </p:spPr>
        <p:txBody>
          <a:bodyPr lIns="0" tIns="0" rIns="0" bIns="0" rtlCol="0"/>
          <a:lstStyle>
            <a:lvl1pPr>
              <a:defRPr b="1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46E1E0F-4E59-4E81-9D45-686A3E2B32E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424947" y="4096261"/>
            <a:ext cx="4927266" cy="16540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7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1C431EA9-1FA6-4AB8-B683-837876623C1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88714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458" y="1514007"/>
            <a:ext cx="4585780" cy="1091078"/>
          </a:xfrm>
        </p:spPr>
        <p:txBody>
          <a:bodyPr lIns="0" tIns="0" rIns="0" bIns="0" rtlCol="0" anchor="b" anchorCtr="0">
            <a:noAutofit/>
          </a:bodyPr>
          <a:lstStyle>
            <a:lvl1pPr>
              <a:defRPr sz="5500"/>
            </a:lvl1pPr>
          </a:lstStyle>
          <a:p>
            <a:pPr rtl="0"/>
            <a:r>
              <a:rPr lang="en-GB" noProof="0" dirty="0"/>
              <a:t>Thank you!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A48A84-5E50-47EB-A949-3763A4D22A37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3A35B9E4-40D9-41FE-A3DD-5A314E6E0B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1850" y="851603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1815864-FC8F-40F2-AB2F-2E8B29A59E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335" y="3132086"/>
            <a:ext cx="4586288" cy="50947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36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n-GB" noProof="0" dirty="0"/>
              <a:t>Allan </a:t>
            </a:r>
            <a:r>
              <a:rPr lang="en-GB" noProof="0" dirty="0" err="1"/>
              <a:t>Mattsson</a:t>
            </a:r>
            <a:endParaRPr lang="en-GB" noProof="0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EF892DC1-71DA-42B0-9222-A94944D56D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850" y="3703834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n-GB" noProof="0" dirty="0"/>
              <a:t>Phone number: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717FFFD-9D64-40AB-9C05-B5348E9B83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950" y="3946707"/>
            <a:ext cx="4586288" cy="290167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n-GB" noProof="0" dirty="0"/>
              <a:t>2085550183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D85ADCA-D658-49E9-B312-5F5BFFDF25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750" y="4423954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n-GB" noProof="0" dirty="0"/>
              <a:t>Email address: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D200E180-BBC5-45C4-B9FE-291D676739E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1850" y="4650785"/>
            <a:ext cx="4586288" cy="36447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n-GB" noProof="0" dirty="0"/>
              <a:t>alaan@fineartschool.net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E52E9F4-4D2A-4D77-A34F-A611634DDD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850" y="5153025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n-GB" noProof="0" dirty="0"/>
              <a:t>Website: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CC1407-FB5D-49EA-B205-A8DD06DF0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950" y="5363814"/>
            <a:ext cx="4586288" cy="36447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n-GB" noProof="0" dirty="0"/>
              <a:t>www.fineartschool.net</a:t>
            </a:r>
          </a:p>
        </p:txBody>
      </p:sp>
    </p:spTree>
    <p:extLst>
      <p:ext uri="{BB962C8B-B14F-4D97-AF65-F5344CB8AC3E}">
        <p14:creationId xmlns:p14="http://schemas.microsoft.com/office/powerpoint/2010/main" val="1026757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Sectio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 l="-1" r="-3288" b="-329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5E2087C-0B0E-4369-B682-3BD45618E7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35480A-D762-4968-B35D-F8EBD1135B65}"/>
              </a:ext>
            </a:extLst>
          </p:cNvPr>
          <p:cNvSpPr/>
          <p:nvPr userDrawn="1"/>
        </p:nvSpPr>
        <p:spPr>
          <a:xfrm>
            <a:off x="0" y="4498848"/>
            <a:ext cx="12192000" cy="23591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7FF6A3-D40E-4089-92AF-A2DB4994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1317"/>
            <a:ext cx="10515600" cy="636340"/>
          </a:xfrm>
        </p:spPr>
        <p:txBody>
          <a:bodyPr lIns="0" tIns="0" rIns="0" bIns="0" rtlCol="0"/>
          <a:lstStyle>
            <a:lvl1pPr algn="ctr">
              <a:defRPr b="1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0F9EFA-0D86-4890-8E4B-DBCC59D8A78C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B21449DB-6E23-41CB-AD61-C3F2044E825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5126736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7706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s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160F428-57C5-4F3D-A940-BE104D4E7EB6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41262"/>
            <a:ext cx="12192000" cy="3316737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A99E0C-5E05-4F7D-8C58-3A8C5091AD1B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2742719" y="257223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742719" y="320946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030546" y="2440194"/>
            <a:ext cx="1389888" cy="1389888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7916852" y="257223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7916852" y="320946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6" name="Picture Placeholder 10">
            <a:extLst>
              <a:ext uri="{FF2B5EF4-FFF2-40B4-BE49-F238E27FC236}">
                <a16:creationId xmlns:a16="http://schemas.microsoft.com/office/drawing/2014/main" id="{C3CA770E-AF5C-412A-8286-39C2516C33FB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6252805" y="2440194"/>
            <a:ext cx="1389888" cy="1389888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742719" y="3874620"/>
            <a:ext cx="3039906" cy="187470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7916852" y="3874620"/>
            <a:ext cx="3039906" cy="187470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5" name="Picture Placeholder 11">
            <a:extLst>
              <a:ext uri="{FF2B5EF4-FFF2-40B4-BE49-F238E27FC236}">
                <a16:creationId xmlns:a16="http://schemas.microsoft.com/office/drawing/2014/main" id="{6B1C1861-9B5E-4FAB-A6BD-7DB0815CBD78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887733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B7F5A1-ACE9-48DF-BB64-61C809D3A883}"/>
              </a:ext>
            </a:extLst>
          </p:cNvPr>
          <p:cNvSpPr/>
          <p:nvPr userDrawn="1"/>
        </p:nvSpPr>
        <p:spPr>
          <a:xfrm>
            <a:off x="0" y="-14228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41262"/>
            <a:ext cx="12192000" cy="3316737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718F0B-12D8-45BF-AAFC-E803CE932482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839788" y="3938788"/>
            <a:ext cx="4942837" cy="187470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6409377" y="3938788"/>
            <a:ext cx="4942836" cy="1874702"/>
          </a:xfrm>
        </p:spPr>
        <p:txBody>
          <a:bodyPr lIns="0" tIns="0" rIns="0" bIns="0" rtlCol="0">
            <a:normAutofit/>
          </a:bodyPr>
          <a:lstStyle>
            <a:lvl1pPr marL="216000" indent="-21600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6118C391-74F9-4973-A7A7-1B372BA2986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8128800" cy="87030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9112DCB4-4925-43FD-B9C6-F2236950857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279261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Content and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B6A5190-405E-4BAD-9D24-C60BCE1026AC}"/>
              </a:ext>
            </a:extLst>
          </p:cNvPr>
          <p:cNvSpPr/>
          <p:nvPr userDrawn="1"/>
        </p:nvSpPr>
        <p:spPr>
          <a:xfrm>
            <a:off x="0" y="-336"/>
            <a:ext cx="12192000" cy="685799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4050792"/>
            <a:ext cx="12192000" cy="28072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57D0C5-1DE3-4E87-8BC3-40314875E48B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39787" y="4512195"/>
            <a:ext cx="2176272" cy="300437"/>
          </a:xfrm>
        </p:spPr>
        <p:txBody>
          <a:bodyPr lIns="0" tIns="0" rIns="0" bIns="0" rtlCol="0">
            <a:no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22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GB" noProof="0" dirty="0"/>
              <a:t>Section title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828570" y="4850265"/>
            <a:ext cx="2176272" cy="93801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6118C391-74F9-4973-A7A7-1B372BA2986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8128800" cy="60024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2" name="Picture Placeholder 20">
            <a:extLst>
              <a:ext uri="{FF2B5EF4-FFF2-40B4-BE49-F238E27FC236}">
                <a16:creationId xmlns:a16="http://schemas.microsoft.com/office/drawing/2014/main" id="{BC5C1227-3435-44A2-A29B-3E34D7E6EDF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28570" y="2880087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3" name="Picture Placeholder 20">
            <a:extLst>
              <a:ext uri="{FF2B5EF4-FFF2-40B4-BE49-F238E27FC236}">
                <a16:creationId xmlns:a16="http://schemas.microsoft.com/office/drawing/2014/main" id="{84E6553B-BFD6-41B1-B2FB-B2FF92DCFFFB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614288" y="2880087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D88F4128-E844-49D5-B896-F5B8360E0547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3479372" y="4512195"/>
            <a:ext cx="2176272" cy="300437"/>
          </a:xfrm>
        </p:spPr>
        <p:txBody>
          <a:bodyPr lIns="0" tIns="0" rIns="0" bIns="0" rtlCol="0">
            <a:no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22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GB" noProof="0" dirty="0"/>
              <a:t>Section title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A4D9A5A5-DC49-42A9-AF1C-03EE63FAC03F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3468155" y="4850265"/>
            <a:ext cx="2176272" cy="93801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48B1E6-F024-4B3C-B742-0BF9E09286E4}"/>
              </a:ext>
            </a:extLst>
          </p:cNvPr>
          <p:cNvSpPr/>
          <p:nvPr userDrawn="1"/>
        </p:nvSpPr>
        <p:spPr>
          <a:xfrm>
            <a:off x="6125937" y="2250550"/>
            <a:ext cx="2286000" cy="3657600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noProof="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C43F6EC-68DC-4837-BACC-5AD6767A59B3}"/>
              </a:ext>
            </a:extLst>
          </p:cNvPr>
          <p:cNvSpPr/>
          <p:nvPr userDrawn="1"/>
        </p:nvSpPr>
        <p:spPr>
          <a:xfrm rot="5400000">
            <a:off x="8598924" y="2762976"/>
            <a:ext cx="2286000" cy="2684355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362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noProof="0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629E6EA-0F70-4614-B242-4AE3E4301398}"/>
              </a:ext>
            </a:extLst>
          </p:cNvPr>
          <p:cNvSpPr>
            <a:spLocks noGrp="1"/>
          </p:cNvSpPr>
          <p:nvPr>
            <p:ph type="pic" sz="quarter" idx="78"/>
          </p:nvPr>
        </p:nvSpPr>
        <p:spPr>
          <a:xfrm>
            <a:off x="6283325" y="2410395"/>
            <a:ext cx="1974850" cy="3047430"/>
          </a:xfrm>
          <a:ln w="25400"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2379FE9-C48F-4225-A40A-A3E6CAD4F51E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8412163" y="3124606"/>
            <a:ext cx="2511425" cy="1976400"/>
          </a:xfrm>
          <a:ln w="25400"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FFDA0C1B-4B80-4211-8E8D-A19CA0D2A593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89217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9A5174-1112-4D75-9ACE-EB000DE44E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241F2F-6D67-4597-AB7C-D982860837A5}"/>
              </a:ext>
            </a:extLst>
          </p:cNvPr>
          <p:cNvSpPr/>
          <p:nvPr userDrawn="1"/>
        </p:nvSpPr>
        <p:spPr>
          <a:xfrm>
            <a:off x="3585972" y="0"/>
            <a:ext cx="5020056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7639DF-BB81-43B2-81DF-DC0942E884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972" y="2551430"/>
            <a:ext cx="5020056" cy="1633085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62A2A7-5821-4BAA-A45B-8AFDF4E0F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4653445"/>
            <a:ext cx="5027613" cy="827197"/>
          </a:xfrm>
        </p:spPr>
        <p:txBody>
          <a:bodyPr rtlCol="0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73596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7E2F25-E114-4A75-B5B3-F09D555DDF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9BEFEA-934B-49DB-9A67-071B716E9BCC}"/>
              </a:ext>
            </a:extLst>
          </p:cNvPr>
          <p:cNvSpPr/>
          <p:nvPr userDrawn="1"/>
        </p:nvSpPr>
        <p:spPr>
          <a:xfrm>
            <a:off x="6769608" y="0"/>
            <a:ext cx="542239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6D2BD-969D-4473-8460-B0377486A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5826" y="3924940"/>
            <a:ext cx="4116387" cy="1740445"/>
          </a:xfrm>
        </p:spPr>
        <p:txBody>
          <a:bodyPr lIns="0" tIns="0" rIns="0" bIns="0" rtlCol="0" anchor="b" anchorCtr="0">
            <a:noAutofit/>
          </a:bodyPr>
          <a:lstStyle>
            <a:lvl1pPr algn="r">
              <a:defRPr sz="5500" b="1"/>
            </a:lvl1pPr>
          </a:lstStyle>
          <a:p>
            <a:pPr rtl="0"/>
            <a:r>
              <a:rPr lang="en-GB" noProof="0" dirty="0"/>
              <a:t>Presentation 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124E491-FFE2-4D91-8211-BFEB67FC40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5826" y="5681266"/>
            <a:ext cx="4116387" cy="400081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 noProof="0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7517616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00331D-2043-4E36-9324-EAEBA82FEC03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462FAC8-55F2-4A8C-BD0D-938A72576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470"/>
            <a:ext cx="10515600" cy="3604962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9554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Sectio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35480A-D762-4968-B35D-F8EBD1135B6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741282D-68FE-4C49-8F91-14A2214B4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1902"/>
            <a:ext cx="10680596" cy="1133423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7FF6A3-D40E-4089-92AF-A2DB4994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62334"/>
            <a:ext cx="10674246" cy="636340"/>
          </a:xfrm>
        </p:spPr>
        <p:txBody>
          <a:bodyPr lIns="0" tIns="0" rIns="0" bIns="0" rtlCol="0"/>
          <a:lstStyle>
            <a:lvl1pPr>
              <a:defRPr b="1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91EABE-D95B-4DEC-824B-D90FD53A4901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E22EDD9E-AEE4-4D2A-BD45-AABB792F68A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52227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7314DC4-8C9E-4F01-A18F-43188041EB03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27010291-978E-4CC6-876F-E22ADA4A3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9405"/>
            <a:ext cx="5181600" cy="3588615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38" name="Content Placeholder 3">
            <a:extLst>
              <a:ext uri="{FF2B5EF4-FFF2-40B4-BE49-F238E27FC236}">
                <a16:creationId xmlns:a16="http://schemas.microsoft.com/office/drawing/2014/main" id="{C0C7E056-802B-46B6-8017-5D7F87B41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49405"/>
            <a:ext cx="5181600" cy="3568970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5D76E00-0ACB-4B7A-B045-2A0F2EF8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B40FA6-891C-467C-A272-5B2838A2BFB1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B112229-A962-49D4-B30E-99CFF547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AD09447-00BF-439A-B49F-4D5A25FE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6D1F570F-D9DD-43A5-A55C-A231D1F7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17116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CE16BD-D8BD-4C33-9FA3-D0EF95F007C6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0794048-CBDE-4DD8-B381-C7B3F8BC6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49403"/>
            <a:ext cx="5157787" cy="45567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728F1E0-EBE6-4A1C-A9AD-A2F93B614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49401"/>
            <a:ext cx="5183188" cy="455673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A0E71F33-4A3C-4FCB-968D-EDA3A37F0B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132946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FE2D98C8-5649-4EB0-A619-A662461EC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32946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699165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54EBD4-C8F7-49E3-9C62-9F851CD1F9B0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F15BD07-216B-4BED-B02B-A824C3BFE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1CB25A8-485F-445D-B110-8C51B4D99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F6DD5FE-C12D-447A-88F9-437E12A22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99123"/>
            <a:ext cx="6172200" cy="5361928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45236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893EB4-699B-4704-A435-BD2FD7C8E3F5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6152D61-B915-4FFA-BFAB-BE67BD9FE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6B9FA21-7A71-4ACD-9725-F9C35C794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23F69D43-2C7D-427D-9395-81FD4D07F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31363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5D76E00-0ACB-4B7A-B045-2A0F2EF8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644520-3AFF-4218-B482-F9F74E5B04C3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B112229-A962-49D4-B30E-99CFF547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AD09447-00BF-439A-B49F-4D5A25FE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6D1F570F-D9DD-43A5-A55C-A231D1F7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96870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A8839F-3208-4FAD-AE97-1F4A1493D4B4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2289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FABCF6-9B78-49BE-A2AD-F0AA9C62F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373017-668D-4C2D-A079-7EEAE2C4BE05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0934F3-5442-470C-BF40-00437371D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14656-DB95-4E7F-83A3-E5750E23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108286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A3A9DA67-F108-42B4-9EB1-30A00E34C4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2743200" cy="184317"/>
          </a:xfrm>
        </p:spPr>
        <p:txBody>
          <a:bodyPr rtlCol="0"/>
          <a:lstStyle/>
          <a:p>
            <a:pPr rtl="0"/>
            <a:fld id="{D9BB3731-526F-4638-85F8-715D717FFC12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45920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384584" y="1996465"/>
            <a:ext cx="2469965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 dirty="0"/>
              <a:t>Master text</a:t>
            </a:r>
            <a:br>
              <a:rPr lang="en-GB" noProof="0" dirty="0"/>
            </a:br>
            <a:r>
              <a:rPr lang="en-GB" noProof="0" dirty="0"/>
              <a:t>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96444" y="3054194"/>
            <a:ext cx="138988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5" name="Picture Placeholder 12">
            <a:extLst>
              <a:ext uri="{FF2B5EF4-FFF2-40B4-BE49-F238E27FC236}">
                <a16:creationId xmlns:a16="http://schemas.microsoft.com/office/drawing/2014/main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40427" y="3054194"/>
            <a:ext cx="211350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494328" y="1996465"/>
            <a:ext cx="1622417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 dirty="0"/>
              <a:t>Master text</a:t>
            </a:r>
            <a:br>
              <a:rPr lang="en-GB" noProof="0" dirty="0"/>
            </a:br>
            <a:r>
              <a:rPr lang="en-GB" noProof="0" dirty="0"/>
              <a:t>styles</a:t>
            </a:r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46407" y="3677189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900319" y="3054194"/>
            <a:ext cx="2197045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454220" y="1996465"/>
            <a:ext cx="1622417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 dirty="0"/>
              <a:t>Master text</a:t>
            </a:r>
            <a:br>
              <a:rPr lang="en-GB" noProof="0" dirty="0"/>
            </a:br>
            <a:r>
              <a:rPr lang="en-GB" noProof="0" dirty="0"/>
              <a:t>styles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223939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40427" y="4776173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en-GB" noProof="0" dirty="0"/>
              <a:t>1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199949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en-GB" noProof="0" dirty="0"/>
              <a:t>1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02966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en-GB" noProof="0" dirty="0"/>
              <a:t>1</a:t>
            </a:r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00319" y="3725315"/>
            <a:ext cx="2386800" cy="486000"/>
          </a:xfrm>
          <a:ln>
            <a:solidFill>
              <a:srgbClr val="000000">
                <a:alpha val="30196"/>
              </a:srgbClr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7E5CF6DE-4761-4BA5-A429-30AC8BBAD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1012015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GB" noProof="0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8169285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</p:spPr>
        <p:txBody>
          <a:bodyPr tIns="0" anchor="t">
            <a:no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545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53828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560832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3778" y="1514007"/>
            <a:ext cx="4585780" cy="109107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5E3DF9-29A5-4D11-98E9-191D1E8E9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7532" y="2698955"/>
            <a:ext cx="4607015" cy="3136910"/>
          </a:xfrm>
        </p:spPr>
        <p:txBody>
          <a:bodyPr lIns="0" tIns="0" rIns="0" bIns="0" rtlCol="0">
            <a:normAutofit/>
          </a:bodyPr>
          <a:lstStyle>
            <a:lvl1pPr>
              <a:lnSpc>
                <a:spcPct val="85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1pPr>
            <a:lvl2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2pPr>
            <a:lvl3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3pPr>
            <a:lvl4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4pPr>
            <a:lvl5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83F6B7-5409-4581-9A5D-BE8AC8625FFE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88687278-82AE-4E5D-96D6-672F8FAFC70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862996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224528" y="2276856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>
            <a:noAutofit/>
          </a:bodyPr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827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38642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4686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1059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>
            <a:noAutofit/>
          </a:bodyPr>
          <a:lstStyle>
            <a:lvl1pPr algn="l">
              <a:lnSpc>
                <a:spcPct val="100000"/>
              </a:lnSpc>
              <a:defRPr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2" name="Imag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3" name="Imag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6053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2986858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4498169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Picture Placeholder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Text Placeholder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Picture Placeholder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95254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Image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6" name="Text Placeholder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8527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Imag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947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500" y="1514007"/>
            <a:ext cx="4585780" cy="109107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5E3DF9-29A5-4D11-98E9-191D1E8E9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5254" y="2698955"/>
            <a:ext cx="4607015" cy="3136910"/>
          </a:xfrm>
        </p:spPr>
        <p:txBody>
          <a:bodyPr lIns="0" tIns="0" rIns="0" bIns="0" rtlCol="0">
            <a:normAutofit/>
          </a:bodyPr>
          <a:lstStyle>
            <a:lvl1pPr>
              <a:lnSpc>
                <a:spcPct val="85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05D4B99-5493-49D1-9216-3469C4256A3B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5EF6E06-1E31-4D29-80D8-1A734B23181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193377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13915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age 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Image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Image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Image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age 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2729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anchor="ctr">
            <a:no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>
            <a:no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4267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Image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7" name="Image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34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093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7824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052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4168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3936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544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7A39C64-09F5-4EDF-B203-730A1BC0B4BB}"/>
              </a:ext>
            </a:extLst>
          </p:cNvPr>
          <p:cNvSpPr/>
          <p:nvPr userDrawn="1"/>
        </p:nvSpPr>
        <p:spPr>
          <a:xfrm>
            <a:off x="0" y="0"/>
            <a:ext cx="12192000" cy="35661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66160"/>
            <a:ext cx="12192000" cy="32918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8127212" cy="554400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B361CB-233C-460B-A74A-C1474CE43D7B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720B3A-B1A7-4004-BD9A-BB135B2B9AE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22364AD-425B-49F5-828E-637D018369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6614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086FCF-DB15-4696-80F9-5F48426CE837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623390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DC38AB5-30F7-45B7-9FD0-AFBD09BA11D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623390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410166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410166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9196942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196942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8128799" cy="333242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D9E3969-277E-442F-A61A-B5F910626BF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39788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604A078C-C27C-43BF-AD80-27BC78DCBCC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25506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3790D791-9C4C-4EAC-8EC6-2B8F7529A0A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411224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04DD07A0-DC68-453E-B928-953969C06860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96942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0EE565DC-46C2-4F46-AFCF-D7D77AF99B04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564527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7634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2209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5573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9885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8208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9964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5900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1890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2867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9026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itor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808BB97-79BE-43F2-AD10-528EEFEE61AB}"/>
              </a:ext>
            </a:extLst>
          </p:cNvPr>
          <p:cNvSpPr/>
          <p:nvPr userDrawn="1"/>
        </p:nvSpPr>
        <p:spPr>
          <a:xfrm>
            <a:off x="0" y="0"/>
            <a:ext cx="12192000" cy="37947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794760"/>
            <a:ext cx="12192000" cy="30632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05472"/>
            <a:ext cx="8127212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922146-4677-433B-AEFE-9A6519DAFB46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410166" y="4162794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410166" y="4596010"/>
            <a:ext cx="2286000" cy="1142011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9196942" y="4162794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196942" y="4596010"/>
            <a:ext cx="2286000" cy="1142011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50"/>
            <a:ext cx="8128799" cy="333242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10DA4B-80F1-44A9-8C5F-93B634E0D0F8}"/>
              </a:ext>
            </a:extLst>
          </p:cNvPr>
          <p:cNvSpPr/>
          <p:nvPr userDrawn="1"/>
        </p:nvSpPr>
        <p:spPr>
          <a:xfrm>
            <a:off x="839788" y="2174510"/>
            <a:ext cx="4946904" cy="4096512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0" name="Picture Placeholder 20">
            <a:extLst>
              <a:ext uri="{FF2B5EF4-FFF2-40B4-BE49-F238E27FC236}">
                <a16:creationId xmlns:a16="http://schemas.microsoft.com/office/drawing/2014/main" id="{9F34831C-234C-4CF5-969E-2D5618BDBB3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411224" y="2623415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F7D067F-9653-4BC2-A7E9-BE894EC5E2F6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96942" y="2623415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3C97C3B-5FB4-4D00-93DA-BCD15F899061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76313" y="2359025"/>
            <a:ext cx="4648200" cy="2873375"/>
          </a:xfrm>
          <a:ln w="2540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7EF3BAF8-222C-4E67-B4CF-081E9C0720A7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530309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05895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1035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1455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82058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037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560832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3778" y="1514007"/>
            <a:ext cx="4585780" cy="109107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5E3DF9-29A5-4D11-98E9-191D1E8E9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7532" y="2698955"/>
            <a:ext cx="4607015" cy="3136910"/>
          </a:xfrm>
        </p:spPr>
        <p:txBody>
          <a:bodyPr lIns="0" tIns="0" rIns="0" bIns="0" rtlCol="0">
            <a:normAutofit/>
          </a:bodyPr>
          <a:lstStyle>
            <a:lvl1pPr>
              <a:lnSpc>
                <a:spcPct val="85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1pPr>
            <a:lvl2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2pPr>
            <a:lvl3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3pPr>
            <a:lvl4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4pPr>
            <a:lvl5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83F6B7-5409-4581-9A5D-BE8AC8625FFE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88687278-82AE-4E5D-96D6-672F8FAFC70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28016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CD9829-C7D8-4164-BF7D-FD4B38C747F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4498848"/>
            <a:ext cx="12192000" cy="23591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100" y="5349048"/>
            <a:ext cx="5257800" cy="552848"/>
          </a:xfrm>
        </p:spPr>
        <p:txBody>
          <a:bodyPr lIns="0" tIns="0" rIns="0" bIns="0" rtlCol="0" anchor="b" anchorCtr="0"/>
          <a:lstStyle>
            <a:lvl1pPr algn="ctr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C05DC7-4DA0-4D71-B747-EF90DFAA7F8F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E705CC21-80AA-488E-B95D-0E00300A0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600" y="868645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17898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7D7942-83AE-46FF-83B1-84835F486286}"/>
              </a:ext>
            </a:extLst>
          </p:cNvPr>
          <p:cNvSpPr/>
          <p:nvPr userDrawn="1"/>
        </p:nvSpPr>
        <p:spPr>
          <a:xfrm>
            <a:off x="0" y="0"/>
            <a:ext cx="12192000" cy="31729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172968"/>
            <a:ext cx="12192000" cy="368503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472"/>
            <a:ext cx="7599790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FFBC20-1E7A-4BE8-A1B2-294C010D5044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836613" y="3565295"/>
            <a:ext cx="304495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36613" y="3998511"/>
            <a:ext cx="3044952" cy="172572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4637302" y="3565295"/>
            <a:ext cx="304495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4637302" y="3998511"/>
            <a:ext cx="3044952" cy="172572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6613" y="1392449"/>
            <a:ext cx="8128799" cy="1234205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04C738A8-00FA-480E-9730-8625B9F8CF66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8437990" y="3565295"/>
            <a:ext cx="304495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 dirty="0"/>
              <a:t>Edit text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A7347BFF-8FB8-4EF0-81EE-3A9E7C6F236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437990" y="3998511"/>
            <a:ext cx="3044952" cy="172572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7555D5F3-897A-4180-AC97-B866E5BBB2E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41997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2419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67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B0C71E-9398-4660-B728-2C20DF0C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60D45-FD1B-48F7-BF6C-5EA65F9F4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5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7305D-6746-4346-B610-8CE28B825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09013" y="5998474"/>
            <a:ext cx="2743200" cy="14314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pPr rtl="0"/>
            <a:fld id="{FA97ECB0-0A4C-4F08-A00D-3CEFC51BA9D2}" type="datetime1">
              <a:rPr lang="en-GB" noProof="0" smtClean="0"/>
              <a:t>23/06/2026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B3F55-6374-4C74-96AC-1EC34CFAA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7413" y="6168551"/>
            <a:ext cx="4114800" cy="19032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E6012-FDCC-451A-96F6-5645ABEB8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155851"/>
            <a:ext cx="457200" cy="18431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pPr rtl="0"/>
            <a:fld id="{4950F5D8-22E1-4015-8661-E5B1FD28C2DE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4045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60" r:id="rId5"/>
    <p:sldLayoutId id="2147483654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7" r:id="rId12"/>
    <p:sldLayoutId id="2147483666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74" r:id="rId20"/>
    <p:sldLayoutId id="2147483677" r:id="rId21"/>
    <p:sldLayoutId id="2147483676" r:id="rId22"/>
    <p:sldLayoutId id="2147483678" r:id="rId23"/>
    <p:sldLayoutId id="2147483679" r:id="rId24"/>
    <p:sldLayoutId id="2147483680" r:id="rId25"/>
    <p:sldLayoutId id="2147483681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691" r:id="rId32"/>
    <p:sldLayoutId id="2147483692" r:id="rId33"/>
    <p:sldLayoutId id="2147483689" r:id="rId34"/>
    <p:sldLayoutId id="2147483690" r:id="rId35"/>
    <p:sldLayoutId id="2147483655" r:id="rId36"/>
    <p:sldLayoutId id="2147483683" r:id="rId3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793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17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068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</p:sldLayoutIdLst>
  <p:hf sldNum="0"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7DBC56-43DF-4444-8FB5-43CB3E72F44C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B432ED7-A169-44D4-92FB-5559BB028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2260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0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hiowhealthcare.nhs.uk/application/files/7217/7083/4331/Lateral_Epincondylitis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52.png"/><Relationship Id="rId4" Type="http://schemas.openxmlformats.org/officeDocument/2006/relationships/hyperlink" Target="https://hiowhealthcare.nhs.uk/application/files/8917/7203/2099/Tennis_Elbow_Lateral_Epicondylitis_Programme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hiowhealthcare.nhs.uk/application/files/7217/7083/4331/Lateral_Epincondylitis.pdf" TargetMode="External"/><Relationship Id="rId2" Type="http://schemas.openxmlformats.org/officeDocument/2006/relationships/hyperlink" Target="https://hiowhealthcare.nhs.uk/msk" TargetMode="External"/><Relationship Id="rId1" Type="http://schemas.openxmlformats.org/officeDocument/2006/relationships/slideLayout" Target="../slideLayouts/slideLayout59.xml"/><Relationship Id="rId5" Type="http://schemas.openxmlformats.org/officeDocument/2006/relationships/hyperlink" Target="https://hiowhealthcare.nhs.uk/application/files/7917/7125/4372/Carpal_Tunnel_Syndrome_CTS_.pdf" TargetMode="External"/><Relationship Id="rId4" Type="http://schemas.openxmlformats.org/officeDocument/2006/relationships/hyperlink" Target="https://hiowhealthcare.nhs.uk/application/files/8917/7203/2099/Tennis_Elbow_Lateral_Epicondylitis_Programme.pdf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6ADA7-71A1-44A8-81BF-1B6CACFB75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n-GB" dirty="0"/>
              <a:t>MSK for GP trainees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7C4633-7458-4F99-83F4-CB5107BC26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4653445"/>
            <a:ext cx="5027613" cy="1743075"/>
          </a:xfrm>
        </p:spPr>
        <p:txBody>
          <a:bodyPr rtlCol="0"/>
          <a:lstStyle/>
          <a:p>
            <a:pPr rtl="0"/>
            <a:r>
              <a:rPr lang="en-GB" sz="3600" b="1" dirty="0"/>
              <a:t>Upper limb</a:t>
            </a:r>
          </a:p>
          <a:p>
            <a:pPr rtl="0"/>
            <a:endParaRPr lang="en-GB" dirty="0"/>
          </a:p>
          <a:p>
            <a:pPr rtl="0"/>
            <a:r>
              <a:rPr lang="en-GB" dirty="0"/>
              <a:t>Will Swain GPSI </a:t>
            </a:r>
            <a:r>
              <a:rPr lang="en-GB" dirty="0" err="1"/>
              <a:t>MSk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283F28-33CB-4FD2-9BFD-D1FFDDFD4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353" y="739549"/>
            <a:ext cx="2825251" cy="26191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F2E9AC-B6E2-603D-1FF5-ACA6043C00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416" y="4184515"/>
            <a:ext cx="2906188" cy="1933936"/>
          </a:xfrm>
          <a:prstGeom prst="rect">
            <a:avLst/>
          </a:prstGeom>
        </p:spPr>
      </p:pic>
      <p:pic>
        <p:nvPicPr>
          <p:cNvPr id="11266" name="Picture 2" descr="Shoulder Pain | 3D Sports Medicine ...">
            <a:extLst>
              <a:ext uri="{FF2B5EF4-FFF2-40B4-BE49-F238E27FC236}">
                <a16:creationId xmlns:a16="http://schemas.microsoft.com/office/drawing/2014/main" id="{F482D3A3-6654-AD60-6573-63D915DBF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480" y="1487028"/>
            <a:ext cx="3110249" cy="388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262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C9543-C1AF-4DC1-0E29-0703EABD3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19F97-753C-891C-B332-84161A0B8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0" y="264327"/>
            <a:ext cx="4947919" cy="1091078"/>
          </a:xfrm>
        </p:spPr>
        <p:txBody>
          <a:bodyPr>
            <a:normAutofit/>
          </a:bodyPr>
          <a:lstStyle/>
          <a:p>
            <a:r>
              <a:rPr lang="en-GB" sz="3200" dirty="0"/>
              <a:t>Dupuytren’s disease / contracture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CDF3A-99A1-18B9-5E25-75C8E230F9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9360" y="2023445"/>
            <a:ext cx="4607015" cy="4570227"/>
          </a:xfrm>
        </p:spPr>
        <p:txBody>
          <a:bodyPr>
            <a:normAutofit/>
          </a:bodyPr>
          <a:lstStyle/>
          <a:p>
            <a:r>
              <a:rPr lang="en-GB" dirty="0"/>
              <a:t>‘Viking disease’</a:t>
            </a:r>
          </a:p>
          <a:p>
            <a:r>
              <a:rPr lang="en-GB" dirty="0"/>
              <a:t>Can also affect feet ‘</a:t>
            </a:r>
            <a:r>
              <a:rPr lang="en-GB" dirty="0" err="1"/>
              <a:t>Ledderhose</a:t>
            </a:r>
            <a:r>
              <a:rPr lang="en-GB" dirty="0"/>
              <a:t>’ </a:t>
            </a:r>
          </a:p>
          <a:p>
            <a:r>
              <a:rPr lang="en-GB" dirty="0"/>
              <a:t>And penis ‘</a:t>
            </a:r>
            <a:r>
              <a:rPr lang="en-GB" dirty="0" err="1"/>
              <a:t>Peyronies</a:t>
            </a:r>
            <a:r>
              <a:rPr lang="en-GB" dirty="0"/>
              <a:t>’ </a:t>
            </a:r>
          </a:p>
          <a:p>
            <a:endParaRPr lang="en-GB" dirty="0"/>
          </a:p>
          <a:p>
            <a:r>
              <a:rPr lang="en-GB" u="sng" dirty="0"/>
              <a:t>Reassure</a:t>
            </a:r>
            <a:r>
              <a:rPr lang="en-GB" dirty="0"/>
              <a:t>, watch and wait</a:t>
            </a:r>
          </a:p>
          <a:p>
            <a:endParaRPr lang="en-GB" dirty="0"/>
          </a:p>
          <a:p>
            <a:r>
              <a:rPr lang="en-GB" dirty="0"/>
              <a:t>Surgical release if functional impairment and meets criteria:</a:t>
            </a:r>
          </a:p>
          <a:p>
            <a:pPr lvl="1"/>
            <a:r>
              <a:rPr lang="en-GB" dirty="0"/>
              <a:t>MCP contracture &gt; 30deg</a:t>
            </a:r>
          </a:p>
          <a:p>
            <a:pPr lvl="1"/>
            <a:r>
              <a:rPr lang="en-GB" dirty="0"/>
              <a:t>PIP contracture &gt; 20deg</a:t>
            </a:r>
          </a:p>
          <a:p>
            <a:pPr lvl="1"/>
            <a:r>
              <a:rPr lang="en-GB" dirty="0"/>
              <a:t>Severe thumb contracture</a:t>
            </a:r>
          </a:p>
          <a:p>
            <a:pPr lvl="1"/>
            <a:endParaRPr lang="en-GB" dirty="0"/>
          </a:p>
          <a:p>
            <a:r>
              <a:rPr lang="en-GB" dirty="0"/>
              <a:t>Surgery wont stop it returning</a:t>
            </a:r>
          </a:p>
        </p:txBody>
      </p:sp>
      <p:pic>
        <p:nvPicPr>
          <p:cNvPr id="4100" name="Picture 4" descr="Was ist eigentlich Morbus Dupuytren ...">
            <a:extLst>
              <a:ext uri="{FF2B5EF4-FFF2-40B4-BE49-F238E27FC236}">
                <a16:creationId xmlns:a16="http://schemas.microsoft.com/office/drawing/2014/main" id="{5F9D5A43-48A1-64F3-B12C-B431DBE99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4402634" cy="246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What Dupuytren's Contracture Looks Like">
            <a:extLst>
              <a:ext uri="{FF2B5EF4-FFF2-40B4-BE49-F238E27FC236}">
                <a16:creationId xmlns:a16="http://schemas.microsoft.com/office/drawing/2014/main" id="{9EDEDA8E-CBCA-22FE-C30A-5FEF96BFA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55367"/>
            <a:ext cx="4402634" cy="440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686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C3B5C-FC45-4D25-A4B0-3CD1E3E84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774" y="249975"/>
            <a:ext cx="4585780" cy="1091078"/>
          </a:xfrm>
        </p:spPr>
        <p:txBody>
          <a:bodyPr/>
          <a:lstStyle/>
          <a:p>
            <a:r>
              <a:rPr lang="en-GB" dirty="0"/>
              <a:t>Ganglions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86A36-9025-4D0B-AFAE-6E895F5726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760" y="1595120"/>
            <a:ext cx="5603132" cy="4907280"/>
          </a:xfrm>
        </p:spPr>
        <p:txBody>
          <a:bodyPr>
            <a:normAutofit/>
          </a:bodyPr>
          <a:lstStyle/>
          <a:p>
            <a:r>
              <a:rPr lang="en-GB" sz="2000" dirty="0"/>
              <a:t>70% dorsal wrist</a:t>
            </a:r>
          </a:p>
          <a:p>
            <a:r>
              <a:rPr lang="en-GB" sz="2000" dirty="0"/>
              <a:t>10-20% volar wrist</a:t>
            </a:r>
          </a:p>
          <a:p>
            <a:r>
              <a:rPr lang="en-GB" sz="2000" dirty="0"/>
              <a:t>Also fingers </a:t>
            </a:r>
            <a:r>
              <a:rPr lang="en-GB" sz="2000"/>
              <a:t>and elsewhere</a:t>
            </a:r>
            <a:endParaRPr lang="en-GB" sz="2000" dirty="0"/>
          </a:p>
          <a:p>
            <a:endParaRPr lang="en-GB" sz="2000" dirty="0"/>
          </a:p>
          <a:p>
            <a:r>
              <a:rPr lang="en-GB" sz="2000" u="sng" dirty="0"/>
              <a:t>Reassure </a:t>
            </a:r>
            <a:r>
              <a:rPr lang="en-GB" sz="2000" dirty="0"/>
              <a:t>– primary management</a:t>
            </a:r>
          </a:p>
          <a:p>
            <a:r>
              <a:rPr lang="en-GB" sz="2000" dirty="0"/>
              <a:t>USS – not normally required. But can get if uncertainty</a:t>
            </a:r>
          </a:p>
          <a:p>
            <a:endParaRPr lang="en-GB" sz="2000" u="sng" dirty="0"/>
          </a:p>
          <a:p>
            <a:r>
              <a:rPr lang="en-GB" sz="2000" dirty="0"/>
              <a:t>Aspirate – but at least 50% recurrence rate</a:t>
            </a:r>
          </a:p>
          <a:p>
            <a:endParaRPr lang="en-GB" sz="2000" dirty="0"/>
          </a:p>
          <a:p>
            <a:r>
              <a:rPr lang="en-GB" sz="2000" dirty="0"/>
              <a:t>Surgery ‘not normally funded’ as of Sep 2025</a:t>
            </a:r>
          </a:p>
          <a:p>
            <a:pPr lvl="1"/>
            <a:r>
              <a:rPr lang="en-GB" sz="1200" dirty="0"/>
              <a:t>IFR if ‘The patient is significantly different to the general population of patients with the condition in question at that stage of the condition’s development. AND • The patient is likely to gain significantly more benefit from the intervention than might be normally expected for patients with that condition at that stage of the condition’s development.’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8C66F9-1FBF-B529-7A26-1CAE4BA4F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7737" y="464322"/>
            <a:ext cx="2434263" cy="2434263"/>
          </a:xfrm>
          <a:prstGeom prst="rect">
            <a:avLst/>
          </a:prstGeom>
        </p:spPr>
      </p:pic>
      <p:pic>
        <p:nvPicPr>
          <p:cNvPr id="2050" name="Picture 2" descr="Ganglion">
            <a:extLst>
              <a:ext uri="{FF2B5EF4-FFF2-40B4-BE49-F238E27FC236}">
                <a16:creationId xmlns:a16="http://schemas.microsoft.com/office/drawing/2014/main" id="{BE822E2E-DB79-9448-8540-1D336E741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869" y="3203513"/>
            <a:ext cx="5603132" cy="365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anglion Cyst - Ozark Orthopaedics">
            <a:extLst>
              <a:ext uri="{FF2B5EF4-FFF2-40B4-BE49-F238E27FC236}">
                <a16:creationId xmlns:a16="http://schemas.microsoft.com/office/drawing/2014/main" id="{B4DE1835-3539-7B75-3DE9-55F9983AD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869" y="609583"/>
            <a:ext cx="3168868" cy="210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104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0CC5F-87BA-919A-6A24-9A69D38CC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6689" y="457200"/>
            <a:ext cx="6766560" cy="768096"/>
          </a:xfrm>
        </p:spPr>
        <p:txBody>
          <a:bodyPr/>
          <a:lstStyle/>
          <a:p>
            <a:r>
              <a:rPr lang="en-GB" dirty="0"/>
              <a:t>Shoulder pain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91072-F98F-7984-E593-7E74951DE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5963" y="1193120"/>
            <a:ext cx="7805284" cy="5434183"/>
          </a:xfrm>
        </p:spPr>
        <p:txBody>
          <a:bodyPr/>
          <a:lstStyle/>
          <a:p>
            <a:pPr marL="1143000" lvl="1" indent="-457200"/>
            <a:r>
              <a:rPr lang="en-GB" sz="2800" dirty="0"/>
              <a:t>Subacromial pain syndrome (35-75 years)</a:t>
            </a:r>
          </a:p>
          <a:p>
            <a:pPr marL="1485900" lvl="2" indent="-342900"/>
            <a:r>
              <a:rPr lang="en-GB" sz="1400" dirty="0"/>
              <a:t>Rotator cuff tendinopathy, </a:t>
            </a:r>
          </a:p>
          <a:p>
            <a:pPr marL="1485900" lvl="2" indent="-342900"/>
            <a:r>
              <a:rPr lang="en-GB" sz="1400" dirty="0"/>
              <a:t>Rotator cuff-related shoulder pain, impingement, subacromial bursitis,  degenerative cuff tears</a:t>
            </a:r>
          </a:p>
          <a:p>
            <a:pPr marL="1485900" lvl="2" indent="-342900"/>
            <a:r>
              <a:rPr lang="en-GB" sz="1400" dirty="0"/>
              <a:t>Calcific tendinopathy</a:t>
            </a:r>
          </a:p>
          <a:p>
            <a:pPr marL="1028700" lvl="1" indent="-342900"/>
            <a:r>
              <a:rPr lang="en-GB" sz="2200" dirty="0"/>
              <a:t>Glenohumeral joint</a:t>
            </a:r>
          </a:p>
          <a:p>
            <a:pPr marL="1485900" lvl="2" indent="-342900"/>
            <a:r>
              <a:rPr lang="en-GB" sz="2200" dirty="0"/>
              <a:t>OA (&gt; 60)</a:t>
            </a:r>
          </a:p>
          <a:p>
            <a:pPr marL="1485900" lvl="2" indent="-342900"/>
            <a:r>
              <a:rPr lang="en-GB" sz="2200" dirty="0"/>
              <a:t>Frozen shoulder (35 – 65)</a:t>
            </a:r>
          </a:p>
          <a:p>
            <a:pPr marL="1028700" lvl="1" indent="-342900"/>
            <a:r>
              <a:rPr lang="en-GB" sz="2200" dirty="0"/>
              <a:t>AC joint pain +/- OA (&gt; 30)</a:t>
            </a:r>
          </a:p>
          <a:p>
            <a:pPr marL="1028700" lvl="1" indent="-342900"/>
            <a:r>
              <a:rPr lang="en-GB" sz="2200" dirty="0"/>
              <a:t>Instability (&lt; 35)</a:t>
            </a:r>
          </a:p>
          <a:p>
            <a:pPr marL="1028700" lvl="1" indent="-342900"/>
            <a:r>
              <a:rPr lang="en-GB" sz="2200" dirty="0">
                <a:solidFill>
                  <a:srgbClr val="7030A0"/>
                </a:solidFill>
              </a:rPr>
              <a:t>Referred from C-spine</a:t>
            </a:r>
          </a:p>
          <a:p>
            <a:pPr marL="1485900" lvl="2" indent="-342900"/>
            <a:r>
              <a:rPr lang="en-GB" sz="2200" dirty="0">
                <a:solidFill>
                  <a:srgbClr val="7030A0"/>
                </a:solidFill>
              </a:rPr>
              <a:t>? </a:t>
            </a:r>
            <a:r>
              <a:rPr lang="en-GB" sz="1800" dirty="0">
                <a:solidFill>
                  <a:srgbClr val="7030A0"/>
                </a:solidFill>
              </a:rPr>
              <a:t>Referred from visceral</a:t>
            </a:r>
          </a:p>
          <a:p>
            <a:pPr marL="1028700" lvl="1" indent="-342900"/>
            <a:r>
              <a:rPr lang="en-GB" sz="2200" dirty="0">
                <a:solidFill>
                  <a:srgbClr val="00B050"/>
                </a:solidFill>
              </a:rPr>
              <a:t>Other cause e.g. inflammatory / PMR</a:t>
            </a:r>
          </a:p>
          <a:p>
            <a:pPr marL="1028700" lvl="1" indent="-342900"/>
            <a:r>
              <a:rPr lang="en-GB" sz="2200" dirty="0">
                <a:solidFill>
                  <a:srgbClr val="FC6204"/>
                </a:solidFill>
              </a:rPr>
              <a:t>Traumatic cuff tear</a:t>
            </a:r>
          </a:p>
          <a:p>
            <a:pPr marL="1028700" lvl="1" indent="-342900"/>
            <a:r>
              <a:rPr lang="en-GB" sz="2200" dirty="0">
                <a:solidFill>
                  <a:srgbClr val="FF0000"/>
                </a:solidFill>
              </a:rPr>
              <a:t>Other red flag condition – septic joint, cancer, fracture or unreduced dislocation</a:t>
            </a:r>
            <a:endParaRPr lang="en-GB" sz="2000" dirty="0">
              <a:solidFill>
                <a:srgbClr val="FF0000"/>
              </a:solidFill>
            </a:endParaRPr>
          </a:p>
          <a:p>
            <a:r>
              <a:rPr lang="en-GB" sz="2000" dirty="0"/>
              <a:t>	</a:t>
            </a:r>
          </a:p>
        </p:txBody>
      </p:sp>
      <p:pic>
        <p:nvPicPr>
          <p:cNvPr id="1026" name="Picture 2" descr="Shaving My Shoulders | Simpsons Wiki | Fandom">
            <a:extLst>
              <a:ext uri="{FF2B5EF4-FFF2-40B4-BE49-F238E27FC236}">
                <a16:creationId xmlns:a16="http://schemas.microsoft.com/office/drawing/2014/main" id="{1C604875-3D73-CB18-E11C-010C850E9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" y="252611"/>
            <a:ext cx="2940484" cy="220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75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7CE32-38ED-5616-1DD1-78D83D10D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528" y="751737"/>
            <a:ext cx="6766560" cy="768096"/>
          </a:xfrm>
        </p:spPr>
        <p:txBody>
          <a:bodyPr/>
          <a:lstStyle/>
          <a:p>
            <a:r>
              <a:rPr lang="en-GB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3AB34-35DB-D073-0E37-A5C2FA3AB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8808" y="1729512"/>
            <a:ext cx="6766560" cy="27005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Time course. Pain. Restriction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Location of pain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Constant or activity related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Traumatic onset?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Instability symptoms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Neuro symptoms in arm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Red flags – fever / systemically unwell / active cancer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355DF08-19A1-E5A3-94B9-956C3BB08A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7" r="61208" b="81909"/>
          <a:stretch/>
        </p:blipFill>
        <p:spPr bwMode="auto">
          <a:xfrm>
            <a:off x="4573933" y="4639719"/>
            <a:ext cx="5503128" cy="182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23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7CE32-38ED-5616-1DD1-78D83D10D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528" y="751737"/>
            <a:ext cx="6766560" cy="768096"/>
          </a:xfrm>
        </p:spPr>
        <p:txBody>
          <a:bodyPr/>
          <a:lstStyle/>
          <a:p>
            <a:r>
              <a:rPr lang="en-GB" dirty="0"/>
              <a:t>Examination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3AB34-35DB-D073-0E37-A5C2FA3AB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5526" y="1729511"/>
            <a:ext cx="7055561" cy="496490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Order of importance: </a:t>
            </a:r>
          </a:p>
          <a:p>
            <a:pPr marL="971550" lvl="1" indent="-285750"/>
            <a:r>
              <a:rPr lang="en-GB" dirty="0"/>
              <a:t>History -&gt; Move/feel/look -&gt; Special tests -&gt; Investigations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Move</a:t>
            </a:r>
          </a:p>
          <a:p>
            <a:pPr marL="971550" lvl="1" indent="-285750"/>
            <a:r>
              <a:rPr lang="en-GB" dirty="0"/>
              <a:t>Painful arc – SAPS</a:t>
            </a:r>
          </a:p>
          <a:p>
            <a:pPr marL="971550" lvl="1" indent="-285750"/>
            <a:r>
              <a:rPr lang="en-GB" dirty="0"/>
              <a:t>Restricted passive ER – GH joint: Frozen shoulder or OA</a:t>
            </a:r>
          </a:p>
          <a:p>
            <a:pPr marL="971550" lvl="1" indent="-285750"/>
            <a:r>
              <a:rPr lang="en-GB" dirty="0"/>
              <a:t>Do neck movements reproduce their pain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Feel</a:t>
            </a:r>
          </a:p>
          <a:p>
            <a:pPr marL="971550" lvl="1" indent="-285750"/>
            <a:r>
              <a:rPr lang="en-GB" dirty="0"/>
              <a:t>AC joint tenderness – is it their presenting pain</a:t>
            </a:r>
          </a:p>
          <a:p>
            <a:pPr marL="971550" lvl="1" indent="-285750"/>
            <a:r>
              <a:rPr lang="en-GB" dirty="0"/>
              <a:t>Less specific areas – GH joint, LHB, </a:t>
            </a:r>
            <a:r>
              <a:rPr lang="en-GB" dirty="0" err="1"/>
              <a:t>supraspin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Look (especially if severe pain / restriction / trauma / acute )</a:t>
            </a:r>
          </a:p>
          <a:p>
            <a:pPr marL="971550" lvl="1" indent="-285750"/>
            <a:r>
              <a:rPr lang="en-GB" dirty="0"/>
              <a:t>Wasting – chronic cuff tear</a:t>
            </a:r>
          </a:p>
          <a:p>
            <a:pPr marL="971550" lvl="1" indent="-285750"/>
            <a:r>
              <a:rPr lang="en-GB" dirty="0"/>
              <a:t>Erythema + heat – septic joint</a:t>
            </a:r>
          </a:p>
          <a:p>
            <a:pPr marL="971550" lvl="1" indent="-285750"/>
            <a:r>
              <a:rPr lang="en-GB" dirty="0"/>
              <a:t>Bruising, winging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Special tests</a:t>
            </a:r>
          </a:p>
          <a:p>
            <a:pPr marL="971550" lvl="1" indent="-285750"/>
            <a:r>
              <a:rPr lang="en-GB" dirty="0"/>
              <a:t>Empty can / Hawkins / </a:t>
            </a:r>
            <a:r>
              <a:rPr lang="en-GB" dirty="0" err="1"/>
              <a:t>Neer</a:t>
            </a:r>
            <a:r>
              <a:rPr lang="en-GB" dirty="0"/>
              <a:t> – SAPS / impingement</a:t>
            </a:r>
          </a:p>
          <a:p>
            <a:pPr marL="971550" lvl="1" indent="-285750"/>
            <a:r>
              <a:rPr lang="en-GB" dirty="0"/>
              <a:t>Scarf test – ACJ</a:t>
            </a:r>
          </a:p>
          <a:p>
            <a:pPr marL="971550" lvl="1" indent="-285750"/>
            <a:r>
              <a:rPr lang="en-GB" dirty="0"/>
              <a:t>Instability tests, or can pt reproduce the instability</a:t>
            </a:r>
          </a:p>
        </p:txBody>
      </p:sp>
      <p:pic>
        <p:nvPicPr>
          <p:cNvPr id="3074" name="Picture 2" descr="Shoulder Examination - OSCE Guide | Geeky Medics">
            <a:extLst>
              <a:ext uri="{FF2B5EF4-FFF2-40B4-BE49-F238E27FC236}">
                <a16:creationId xmlns:a16="http://schemas.microsoft.com/office/drawing/2014/main" id="{51AF8539-71C8-77A5-08C0-F989911964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9" r="28820"/>
          <a:stretch/>
        </p:blipFill>
        <p:spPr bwMode="auto">
          <a:xfrm>
            <a:off x="106157" y="594360"/>
            <a:ext cx="3195493" cy="234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74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7CE32-38ED-5616-1DD1-78D83D10D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528" y="751737"/>
            <a:ext cx="6766560" cy="768096"/>
          </a:xfrm>
        </p:spPr>
        <p:txBody>
          <a:bodyPr/>
          <a:lstStyle/>
          <a:p>
            <a:r>
              <a:rPr lang="en-GB" dirty="0"/>
              <a:t>Investigations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3AB34-35DB-D073-0E37-A5C2FA3AB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8808" y="1729512"/>
            <a:ext cx="6766560" cy="485584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Scans rarely change management in primary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How will the test change the diagnosis/management?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Very high rate of incidental findings in asymptomatic shoulders</a:t>
            </a:r>
          </a:p>
          <a:p>
            <a:pPr marL="971550" lvl="1" indent="-285750"/>
            <a:r>
              <a:rPr lang="en-GB" dirty="0"/>
              <a:t>ACJ OA – as high as 82% in on XR!</a:t>
            </a:r>
          </a:p>
          <a:p>
            <a:pPr marL="971550" lvl="1" indent="-285750"/>
            <a:r>
              <a:rPr lang="en-GB" dirty="0"/>
              <a:t>Degenerative cuff tears – up to 51% aged 60-80 on US</a:t>
            </a:r>
          </a:p>
          <a:p>
            <a:pPr marL="971550" lvl="1" indent="-285750"/>
            <a:endParaRPr lang="en-GB" dirty="0"/>
          </a:p>
          <a:p>
            <a:pPr marL="285750" indent="-285750"/>
            <a:r>
              <a:rPr lang="en-GB" dirty="0"/>
              <a:t>XR can show – OA to GH or AC, calcification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Indications for XR (outside of acute trauma)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Restriction to ER – can differentiate between GH OA and frozen shoulder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Persistent SAPS being referred – will RO calcification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Persistent ACJ pain being referred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/>
              <a:t>Ultrasound shoulder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Generally shouldn’t be requested in primary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If acute trauma and ? Cuff tear – can request urgent US, or just refer if unsure</a:t>
            </a:r>
          </a:p>
          <a:p>
            <a:pPr marL="285750" indent="-285750"/>
            <a:endParaRPr lang="en-GB" dirty="0"/>
          </a:p>
          <a:p>
            <a:pPr marL="971550" lvl="1" indent="-285750"/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Picture 6" descr="Osteoarthritis of the shoulder, X-ray - Stock Image - C037/2759 - Science  Photo Library">
            <a:extLst>
              <a:ext uri="{FF2B5EF4-FFF2-40B4-BE49-F238E27FC236}">
                <a16:creationId xmlns:a16="http://schemas.microsoft.com/office/drawing/2014/main" id="{8A6595E9-29AC-B2C5-1C8B-723FCBBB3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95" y="751737"/>
            <a:ext cx="2272015" cy="227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houlder ultrasound | PPT">
            <a:extLst>
              <a:ext uri="{FF2B5EF4-FFF2-40B4-BE49-F238E27FC236}">
                <a16:creationId xmlns:a16="http://schemas.microsoft.com/office/drawing/2014/main" id="{1B5037A6-290F-9B59-DD9D-6E5DF0823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20" y="4235084"/>
            <a:ext cx="3221312" cy="241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ross 6">
            <a:extLst>
              <a:ext uri="{FF2B5EF4-FFF2-40B4-BE49-F238E27FC236}">
                <a16:creationId xmlns:a16="http://schemas.microsoft.com/office/drawing/2014/main" id="{DE4F0A4A-9059-A0B7-457F-ADC238AB164C}"/>
              </a:ext>
            </a:extLst>
          </p:cNvPr>
          <p:cNvSpPr/>
          <p:nvPr/>
        </p:nvSpPr>
        <p:spPr>
          <a:xfrm rot="2700000">
            <a:off x="-82700" y="3624697"/>
            <a:ext cx="3660751" cy="3660932"/>
          </a:xfrm>
          <a:prstGeom prst="plus">
            <a:avLst>
              <a:gd name="adj" fmla="val 4935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DFAF6"/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90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50E44E4-6EB7-9B37-398C-77DCF16307EB}"/>
              </a:ext>
            </a:extLst>
          </p:cNvPr>
          <p:cNvCxnSpPr>
            <a:cxnSpLocks/>
          </p:cNvCxnSpPr>
          <p:nvPr/>
        </p:nvCxnSpPr>
        <p:spPr>
          <a:xfrm flipH="1">
            <a:off x="10545226" y="4496499"/>
            <a:ext cx="17475" cy="761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55A41FE-24E3-1770-7A3E-0AA0A3F6B87A}"/>
              </a:ext>
            </a:extLst>
          </p:cNvPr>
          <p:cNvCxnSpPr>
            <a:cxnSpLocks/>
          </p:cNvCxnSpPr>
          <p:nvPr/>
        </p:nvCxnSpPr>
        <p:spPr>
          <a:xfrm>
            <a:off x="6409888" y="4415029"/>
            <a:ext cx="0" cy="855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EFD4201-FE12-2BFD-2190-1CE3795931A1}"/>
              </a:ext>
            </a:extLst>
          </p:cNvPr>
          <p:cNvCxnSpPr/>
          <p:nvPr/>
        </p:nvCxnSpPr>
        <p:spPr>
          <a:xfrm>
            <a:off x="2418824" y="4502441"/>
            <a:ext cx="0" cy="1535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1D35165-71DA-918D-7232-333F91E87124}"/>
              </a:ext>
            </a:extLst>
          </p:cNvPr>
          <p:cNvCxnSpPr/>
          <p:nvPr/>
        </p:nvCxnSpPr>
        <p:spPr>
          <a:xfrm>
            <a:off x="10560604" y="1178570"/>
            <a:ext cx="0" cy="1535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F387E0A-FB7D-F082-0AF6-CC8027A40BAF}"/>
              </a:ext>
            </a:extLst>
          </p:cNvPr>
          <p:cNvCxnSpPr/>
          <p:nvPr/>
        </p:nvCxnSpPr>
        <p:spPr>
          <a:xfrm>
            <a:off x="6465114" y="1187043"/>
            <a:ext cx="0" cy="1535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360AF8E-30D6-04FD-1432-E37C7B637857}"/>
              </a:ext>
            </a:extLst>
          </p:cNvPr>
          <p:cNvCxnSpPr/>
          <p:nvPr/>
        </p:nvCxnSpPr>
        <p:spPr>
          <a:xfrm>
            <a:off x="2453780" y="1156281"/>
            <a:ext cx="0" cy="1535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12BB8B5E-8CCF-8B77-A14E-A35D8EF085ED}"/>
              </a:ext>
            </a:extLst>
          </p:cNvPr>
          <p:cNvSpPr txBox="1">
            <a:spLocks/>
          </p:cNvSpPr>
          <p:nvPr/>
        </p:nvSpPr>
        <p:spPr>
          <a:xfrm>
            <a:off x="2712718" y="153502"/>
            <a:ext cx="6766560" cy="7680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87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all" spc="0" normalizeH="0" baseline="0" noProof="0" dirty="0">
                <a:ln>
                  <a:noFill/>
                </a:ln>
                <a:solidFill>
                  <a:srgbClr val="1F2C8F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Management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4701FD4-34FA-3497-091C-890C73E900A9}"/>
              </a:ext>
            </a:extLst>
          </p:cNvPr>
          <p:cNvSpPr/>
          <p:nvPr/>
        </p:nvSpPr>
        <p:spPr>
          <a:xfrm>
            <a:off x="1459685" y="889233"/>
            <a:ext cx="1988191" cy="33555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SAPS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5E86460-1AB7-19BF-8033-E194D8608AAE}"/>
              </a:ext>
            </a:extLst>
          </p:cNvPr>
          <p:cNvSpPr/>
          <p:nvPr/>
        </p:nvSpPr>
        <p:spPr>
          <a:xfrm>
            <a:off x="5454241" y="889232"/>
            <a:ext cx="1988191" cy="33555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Frozen shoulder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1B6C29D-F55D-85E6-EBCA-E04184F92362}"/>
              </a:ext>
            </a:extLst>
          </p:cNvPr>
          <p:cNvSpPr/>
          <p:nvPr/>
        </p:nvSpPr>
        <p:spPr>
          <a:xfrm>
            <a:off x="9499133" y="890630"/>
            <a:ext cx="2092188" cy="33555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GH OA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CD29EA3-89B9-668C-DAA5-C30ADA5A0252}"/>
              </a:ext>
            </a:extLst>
          </p:cNvPr>
          <p:cNvSpPr/>
          <p:nvPr/>
        </p:nvSpPr>
        <p:spPr>
          <a:xfrm>
            <a:off x="1459685" y="4170727"/>
            <a:ext cx="1988191" cy="33555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AC joint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1B7AAF5-4684-82DF-0C22-B74B39E3C449}"/>
              </a:ext>
            </a:extLst>
          </p:cNvPr>
          <p:cNvSpPr/>
          <p:nvPr/>
        </p:nvSpPr>
        <p:spPr>
          <a:xfrm>
            <a:off x="5454241" y="4170726"/>
            <a:ext cx="1988191" cy="33555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Instability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06577F1-E3B3-1039-67F6-727AB2B0EB32}"/>
              </a:ext>
            </a:extLst>
          </p:cNvPr>
          <p:cNvSpPr/>
          <p:nvPr/>
        </p:nvSpPr>
        <p:spPr>
          <a:xfrm>
            <a:off x="9499133" y="4172124"/>
            <a:ext cx="2092188" cy="33555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Traumatic cuff tear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518B02D-F3EE-BA9E-FDF8-E3A8061FE7A8}"/>
              </a:ext>
            </a:extLst>
          </p:cNvPr>
          <p:cNvSpPr/>
          <p:nvPr/>
        </p:nvSpPr>
        <p:spPr>
          <a:xfrm>
            <a:off x="1459685" y="1370201"/>
            <a:ext cx="1988191" cy="33555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Rest, NSAIDs/analgesia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BCB36B0-5B60-EF67-B519-34E07D6C7D1B}"/>
              </a:ext>
            </a:extLst>
          </p:cNvPr>
          <p:cNvSpPr/>
          <p:nvPr/>
        </p:nvSpPr>
        <p:spPr>
          <a:xfrm>
            <a:off x="1459685" y="1778384"/>
            <a:ext cx="1988191" cy="335559"/>
          </a:xfrm>
          <a:prstGeom prst="round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Steroid injection(s)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AB1D48D-C50A-87C8-B7B4-DEA231E7D58A}"/>
              </a:ext>
            </a:extLst>
          </p:cNvPr>
          <p:cNvSpPr/>
          <p:nvPr/>
        </p:nvSpPr>
        <p:spPr>
          <a:xfrm>
            <a:off x="1459685" y="2196601"/>
            <a:ext cx="1988191" cy="335559"/>
          </a:xfrm>
          <a:prstGeom prst="roundRect">
            <a:avLst/>
          </a:prstGeom>
          <a:solidFill>
            <a:srgbClr val="F4FF6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Physiotherapy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D98651B-EF00-84EC-EA77-DD4B48A744BD}"/>
              </a:ext>
            </a:extLst>
          </p:cNvPr>
          <p:cNvSpPr/>
          <p:nvPr/>
        </p:nvSpPr>
        <p:spPr>
          <a:xfrm>
            <a:off x="1459685" y="2827090"/>
            <a:ext cx="1988191" cy="33555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Refer if persists (Most settle in 12 months)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EC3BC25-6EFF-D0BD-B2A2-1B51A87C054B}"/>
              </a:ext>
            </a:extLst>
          </p:cNvPr>
          <p:cNvSpPr/>
          <p:nvPr/>
        </p:nvSpPr>
        <p:spPr>
          <a:xfrm>
            <a:off x="5471019" y="1354821"/>
            <a:ext cx="1988191" cy="33555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Rest, NSAIDs/analgesia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719ACD6-14E2-F3FC-8590-A5D48444F859}"/>
              </a:ext>
            </a:extLst>
          </p:cNvPr>
          <p:cNvSpPr/>
          <p:nvPr/>
        </p:nvSpPr>
        <p:spPr>
          <a:xfrm>
            <a:off x="5471019" y="1763004"/>
            <a:ext cx="1988191" cy="335559"/>
          </a:xfrm>
          <a:prstGeom prst="round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Steroid injection(s)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2DEB0E5-E4FB-0264-560B-563B687A8D63}"/>
              </a:ext>
            </a:extLst>
          </p:cNvPr>
          <p:cNvSpPr/>
          <p:nvPr/>
        </p:nvSpPr>
        <p:spPr>
          <a:xfrm>
            <a:off x="5471019" y="2181221"/>
            <a:ext cx="1988191" cy="335559"/>
          </a:xfrm>
          <a:prstGeom prst="roundRect">
            <a:avLst/>
          </a:prstGeom>
          <a:solidFill>
            <a:srgbClr val="F4FF6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Physiotherapy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8113EB7-18E7-FE47-9C4A-2EEFD65A449C}"/>
              </a:ext>
            </a:extLst>
          </p:cNvPr>
          <p:cNvSpPr/>
          <p:nvPr/>
        </p:nvSpPr>
        <p:spPr>
          <a:xfrm>
            <a:off x="5471019" y="2811710"/>
            <a:ext cx="1988191" cy="55434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Refer if persists (Majority settle in 18-24 months)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6477F09-6E57-24AC-9E97-4083A2660E55}"/>
              </a:ext>
            </a:extLst>
          </p:cNvPr>
          <p:cNvSpPr/>
          <p:nvPr/>
        </p:nvSpPr>
        <p:spPr>
          <a:xfrm>
            <a:off x="9603130" y="1378674"/>
            <a:ext cx="1988191" cy="33555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Rest, NSAIDs/analgesia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1EE09E3-08DC-066C-7D40-E453E2C45E22}"/>
              </a:ext>
            </a:extLst>
          </p:cNvPr>
          <p:cNvSpPr/>
          <p:nvPr/>
        </p:nvSpPr>
        <p:spPr>
          <a:xfrm>
            <a:off x="9603130" y="1786857"/>
            <a:ext cx="1988191" cy="335559"/>
          </a:xfrm>
          <a:prstGeom prst="round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Steroid injection(s)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215764E-C942-53C2-3703-B68ED2E68E81}"/>
              </a:ext>
            </a:extLst>
          </p:cNvPr>
          <p:cNvSpPr/>
          <p:nvPr/>
        </p:nvSpPr>
        <p:spPr>
          <a:xfrm>
            <a:off x="9603130" y="2205074"/>
            <a:ext cx="1988191" cy="335559"/>
          </a:xfrm>
          <a:prstGeom prst="roundRect">
            <a:avLst/>
          </a:prstGeom>
          <a:solidFill>
            <a:srgbClr val="F4FF6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Physiotherapy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6134EE6-0B15-6DB7-7957-1B3914C2A8AF}"/>
              </a:ext>
            </a:extLst>
          </p:cNvPr>
          <p:cNvSpPr/>
          <p:nvPr/>
        </p:nvSpPr>
        <p:spPr>
          <a:xfrm>
            <a:off x="9603130" y="2835563"/>
            <a:ext cx="1988191" cy="33555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Refer if persists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9D18A2C-1E75-970B-251A-5EBA8AB3C909}"/>
              </a:ext>
            </a:extLst>
          </p:cNvPr>
          <p:cNvSpPr/>
          <p:nvPr/>
        </p:nvSpPr>
        <p:spPr>
          <a:xfrm>
            <a:off x="1443605" y="4734860"/>
            <a:ext cx="1988191" cy="33555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Rest, NSAIDs/analgesia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608F21F-FADF-95A3-84F4-E19640D9D999}"/>
              </a:ext>
            </a:extLst>
          </p:cNvPr>
          <p:cNvSpPr/>
          <p:nvPr/>
        </p:nvSpPr>
        <p:spPr>
          <a:xfrm>
            <a:off x="1443605" y="5143043"/>
            <a:ext cx="1988191" cy="335559"/>
          </a:xfrm>
          <a:prstGeom prst="round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Steroid injection(s)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28012EB-EE3A-F6E8-C366-ADE43902E049}"/>
              </a:ext>
            </a:extLst>
          </p:cNvPr>
          <p:cNvSpPr/>
          <p:nvPr/>
        </p:nvSpPr>
        <p:spPr>
          <a:xfrm>
            <a:off x="1443605" y="5561260"/>
            <a:ext cx="1988191" cy="335559"/>
          </a:xfrm>
          <a:prstGeom prst="roundRect">
            <a:avLst/>
          </a:prstGeom>
          <a:solidFill>
            <a:srgbClr val="F4FF6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Physiotherapy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4A161F-FBF4-333A-E963-B437BCD528A2}"/>
              </a:ext>
            </a:extLst>
          </p:cNvPr>
          <p:cNvSpPr/>
          <p:nvPr/>
        </p:nvSpPr>
        <p:spPr>
          <a:xfrm>
            <a:off x="1443605" y="6191749"/>
            <a:ext cx="1988191" cy="33555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Refer if persists 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3389BB1-6433-9951-20A4-0C35C42A91A9}"/>
              </a:ext>
            </a:extLst>
          </p:cNvPr>
          <p:cNvSpPr/>
          <p:nvPr/>
        </p:nvSpPr>
        <p:spPr>
          <a:xfrm rot="5400000">
            <a:off x="7088614" y="1795983"/>
            <a:ext cx="1185812" cy="255783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 Education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398CCA8-13B2-9228-35C4-E53A7E62B45E}"/>
              </a:ext>
            </a:extLst>
          </p:cNvPr>
          <p:cNvSpPr/>
          <p:nvPr/>
        </p:nvSpPr>
        <p:spPr>
          <a:xfrm>
            <a:off x="5454241" y="4783122"/>
            <a:ext cx="1988191" cy="335559"/>
          </a:xfrm>
          <a:prstGeom prst="roundRect">
            <a:avLst/>
          </a:prstGeom>
          <a:solidFill>
            <a:srgbClr val="F4FF6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Physiotherapy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30ECB40-2668-C6BC-C0AE-CA1313794503}"/>
              </a:ext>
            </a:extLst>
          </p:cNvPr>
          <p:cNvSpPr/>
          <p:nvPr/>
        </p:nvSpPr>
        <p:spPr>
          <a:xfrm>
            <a:off x="5471019" y="5355559"/>
            <a:ext cx="1988191" cy="64256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Refer if persists despite full course of physio or if traumatic onset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0E5BB17-8D6C-1C9E-F0CD-17A2CC626DDE}"/>
              </a:ext>
            </a:extLst>
          </p:cNvPr>
          <p:cNvSpPr/>
          <p:nvPr/>
        </p:nvSpPr>
        <p:spPr>
          <a:xfrm>
            <a:off x="9551131" y="4623815"/>
            <a:ext cx="1988191" cy="5215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fracture need excluding in ED / MIU?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A41B711-9FC1-FACB-FB02-7CD30F9EC970}"/>
              </a:ext>
            </a:extLst>
          </p:cNvPr>
          <p:cNvSpPr/>
          <p:nvPr/>
        </p:nvSpPr>
        <p:spPr>
          <a:xfrm>
            <a:off x="9603130" y="5345535"/>
            <a:ext cx="1988191" cy="125356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working age / very active retired and significant loss of function: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Either urgent US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urgent referral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14BC623-D1A0-C538-E3A1-3235FBF7DE41}"/>
              </a:ext>
            </a:extLst>
          </p:cNvPr>
          <p:cNvSpPr/>
          <p:nvPr/>
        </p:nvSpPr>
        <p:spPr>
          <a:xfrm>
            <a:off x="219512" y="3507913"/>
            <a:ext cx="11676077" cy="274320"/>
          </a:xfrm>
          <a:prstGeom prst="round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Have a low threshold for early steroid injection in acute non-traumatic painful shoulder without red flags</a:t>
            </a:r>
          </a:p>
        </p:txBody>
      </p:sp>
      <p:pic>
        <p:nvPicPr>
          <p:cNvPr id="1026" name="Picture 2" descr="Supraspinatus Tendonitis: Causes, Symptoms &amp; Treatment">
            <a:extLst>
              <a:ext uri="{FF2B5EF4-FFF2-40B4-BE49-F238E27FC236}">
                <a16:creationId xmlns:a16="http://schemas.microsoft.com/office/drawing/2014/main" id="{CE395279-1377-A58B-3447-BD64F07A6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02" y="861353"/>
            <a:ext cx="1209674" cy="137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ozen: Amazon.co.uk: Chris Buck, Jennifer Lee: DVD &amp; Blu-ray">
            <a:extLst>
              <a:ext uri="{FF2B5EF4-FFF2-40B4-BE49-F238E27FC236}">
                <a16:creationId xmlns:a16="http://schemas.microsoft.com/office/drawing/2014/main" id="{042F42E5-DD90-ACBC-D057-288432D52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727" y="878132"/>
            <a:ext cx="1063413" cy="1489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steoarthritis of the shoulder, X-ray - Stock Image - C037/2759 - Science  Photo Library">
            <a:extLst>
              <a:ext uri="{FF2B5EF4-FFF2-40B4-BE49-F238E27FC236}">
                <a16:creationId xmlns:a16="http://schemas.microsoft.com/office/drawing/2014/main" id="{6DC377F3-B1AE-3CD6-23F3-77891BE2F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278" y="896588"/>
            <a:ext cx="1301688" cy="130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Examination Of The AC Joint - Everything You Need To Know - Dr. Nabil  Ebraheim - YouTube">
            <a:extLst>
              <a:ext uri="{FF2B5EF4-FFF2-40B4-BE49-F238E27FC236}">
                <a16:creationId xmlns:a16="http://schemas.microsoft.com/office/drawing/2014/main" id="{CC01C7B8-54A5-DF89-D90F-A371498EE1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2"/>
          <a:stretch/>
        </p:blipFill>
        <p:spPr bwMode="auto">
          <a:xfrm>
            <a:off x="367156" y="4174243"/>
            <a:ext cx="1040446" cy="130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pprehension test - Samarpan Physio">
            <a:extLst>
              <a:ext uri="{FF2B5EF4-FFF2-40B4-BE49-F238E27FC236}">
                <a16:creationId xmlns:a16="http://schemas.microsoft.com/office/drawing/2014/main" id="{E5D8A750-4947-9B0D-0DD6-8038B8D42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305"/>
          <a:stretch/>
        </p:blipFill>
        <p:spPr bwMode="auto">
          <a:xfrm>
            <a:off x="4129454" y="4163735"/>
            <a:ext cx="1297873" cy="139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18F106EC-5959-C244-7CF2-09E3B58569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8"/>
          <a:stretch/>
        </p:blipFill>
        <p:spPr bwMode="auto">
          <a:xfrm>
            <a:off x="8204673" y="4168796"/>
            <a:ext cx="1238363" cy="152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5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AE918B0-7CF4-ECD8-995E-B03724C59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165" y="0"/>
            <a:ext cx="5527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51E8B5-2763-1418-64BC-85D5DE8DE48E}"/>
              </a:ext>
            </a:extLst>
          </p:cNvPr>
          <p:cNvSpPr txBox="1"/>
          <p:nvPr/>
        </p:nvSpPr>
        <p:spPr>
          <a:xfrm>
            <a:off x="9229988" y="2415921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BMJ 2023;382:p1255</a:t>
            </a:r>
          </a:p>
        </p:txBody>
      </p:sp>
    </p:spTree>
    <p:extLst>
      <p:ext uri="{BB962C8B-B14F-4D97-AF65-F5344CB8AC3E}">
        <p14:creationId xmlns:p14="http://schemas.microsoft.com/office/powerpoint/2010/main" val="298065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F92E30-8103-9CCF-7899-A815A986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C5BDD1EA-D8C1-45AF-9F0A-14A2A137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05B935-8E16-DFCC-7EE3-D2E6F3ECB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2710" y="628617"/>
            <a:ext cx="3971902" cy="3028983"/>
          </a:xfrm>
        </p:spPr>
        <p:txBody>
          <a:bodyPr>
            <a:normAutofit/>
          </a:bodyPr>
          <a:lstStyle/>
          <a:p>
            <a:r>
              <a:rPr lang="en-GB" dirty="0"/>
              <a:t>Elbow Pain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15FFCC-F994-6C94-8A73-D024B51FB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2709" y="3843868"/>
            <a:ext cx="2827315" cy="1564744"/>
          </a:xfrm>
        </p:spPr>
        <p:txBody>
          <a:bodyPr>
            <a:normAutofit/>
          </a:bodyPr>
          <a:lstStyle/>
          <a:p>
            <a:r>
              <a:rPr lang="en-GB" dirty="0"/>
              <a:t>In Primary Care</a:t>
            </a:r>
          </a:p>
          <a:p>
            <a:endParaRPr lang="en-GB" dirty="0"/>
          </a:p>
          <a:p>
            <a:r>
              <a:rPr lang="en-GB" dirty="0"/>
              <a:t>Will Swain</a:t>
            </a:r>
          </a:p>
        </p:txBody>
      </p:sp>
      <p:sp>
        <p:nvSpPr>
          <p:cNvPr id="1033" name="Snip Diagonal Corner Rectangle 6">
            <a:extLst>
              <a:ext uri="{FF2B5EF4-FFF2-40B4-BE49-F238E27FC236}">
                <a16:creationId xmlns:a16="http://schemas.microsoft.com/office/drawing/2014/main" id="{14354E08-0068-48D7-A8AD-84C7B1CF5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26" name="Picture 2" descr="Elbow Injuries and Elbow Pain | Penn ...">
            <a:extLst>
              <a:ext uri="{FF2B5EF4-FFF2-40B4-BE49-F238E27FC236}">
                <a16:creationId xmlns:a16="http://schemas.microsoft.com/office/drawing/2014/main" id="{9E90DF9B-0424-5E0C-5713-1DA74D896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0" r="1" b="1"/>
          <a:stretch>
            <a:fillRect/>
          </a:stretch>
        </p:blipFill>
        <p:spPr bwMode="auto">
          <a:xfrm>
            <a:off x="79907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A779F34F-2960-4B81-BA08-445B6F6A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36" name="Straight Connector 1035">
              <a:extLst>
                <a:ext uri="{FF2B5EF4-FFF2-40B4-BE49-F238E27FC236}">
                  <a16:creationId xmlns:a16="http://schemas.microsoft.com/office/drawing/2014/main" id="{10A57ACC-416F-4A5D-B7F7-DDA9886A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7" name="Straight Connector 1036">
              <a:extLst>
                <a:ext uri="{FF2B5EF4-FFF2-40B4-BE49-F238E27FC236}">
                  <a16:creationId xmlns:a16="http://schemas.microsoft.com/office/drawing/2014/main" id="{26522B4F-50C4-4FCE-8AE2-3789D63E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8" name="Straight Connector 1037">
              <a:extLst>
                <a:ext uri="{FF2B5EF4-FFF2-40B4-BE49-F238E27FC236}">
                  <a16:creationId xmlns:a16="http://schemas.microsoft.com/office/drawing/2014/main" id="{2C3978FC-B5D1-42BE-B086-BC2A733D5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9" name="Straight Connector 1038">
              <a:extLst>
                <a:ext uri="{FF2B5EF4-FFF2-40B4-BE49-F238E27FC236}">
                  <a16:creationId xmlns:a16="http://schemas.microsoft.com/office/drawing/2014/main" id="{ACED99F1-340D-4970-8E66-3B28E927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0" name="Straight Connector 1039">
              <a:extLst>
                <a:ext uri="{FF2B5EF4-FFF2-40B4-BE49-F238E27FC236}">
                  <a16:creationId xmlns:a16="http://schemas.microsoft.com/office/drawing/2014/main" id="{50A54E39-63C0-4847-A766-C6B74FEB4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658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0C11D-D4DE-44A2-2175-02126FA4B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50636-148C-437B-BF32-2C8D95E1D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0208" y="647192"/>
            <a:ext cx="6766560" cy="589126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GB" sz="4000" b="1" dirty="0"/>
              <a:t>Elbow pain</a:t>
            </a:r>
          </a:p>
          <a:p>
            <a:endParaRPr lang="en-GB" dirty="0"/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It’s probably tennis elbow</a:t>
            </a:r>
          </a:p>
          <a:p>
            <a:endParaRPr lang="en-GB" dirty="0"/>
          </a:p>
          <a:p>
            <a:r>
              <a:rPr lang="en-GB" sz="2000" dirty="0"/>
              <a:t>Other to consider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Golfers elbow – rare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Cubital tunnel syndrome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Olecranon bursitis – manage conservatively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Elbow OA – very rare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Inflammatory arthritis 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Referred – e.g. cervical radiculopathy / shoulder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r>
              <a:rPr lang="en-GB" sz="2000" dirty="0"/>
              <a:t>Not to miss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Infection / Tumour / Distal biceps rupture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r>
              <a:rPr lang="en-GB" dirty="0">
                <a:hlinkClick r:id="rId3"/>
              </a:rPr>
              <a:t>Lateral_Epincondylitis.pdf</a:t>
            </a:r>
            <a:endParaRPr lang="en-GB" dirty="0"/>
          </a:p>
          <a:p>
            <a:r>
              <a:rPr lang="en-GB" dirty="0">
                <a:hlinkClick r:id="rId4"/>
              </a:rPr>
              <a:t>ExampleProgramme-17th Feb 2026</a:t>
            </a:r>
            <a:r>
              <a:rPr lang="en-GB" dirty="0"/>
              <a:t> (Tennis elbow exercise program)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9FF58F-B6A9-BF96-5664-E77EBCABC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280" y="179832"/>
            <a:ext cx="3042920" cy="304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22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7B39E-2E98-464C-EAC5-1A68940E6C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10583556" cy="1546124"/>
          </a:xfrm>
        </p:spPr>
        <p:txBody>
          <a:bodyPr anchor="t">
            <a:normAutofit fontScale="90000"/>
          </a:bodyPr>
          <a:lstStyle/>
          <a:p>
            <a:r>
              <a:rPr lang="en-US" dirty="0">
                <a:latin typeface="Aptos" panose="020B0004020202020204" pitchFamily="34" charset="0"/>
              </a:rPr>
              <a:t>‘Whilst I’m here doc, can you take a look at my hand?’</a:t>
            </a:r>
            <a:br>
              <a:rPr lang="en-US" dirty="0">
                <a:latin typeface="Aptos" panose="020B0004020202020204" pitchFamily="34" charset="0"/>
              </a:rPr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0AB6B-906A-0992-87ED-9410CA003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2231924"/>
            <a:ext cx="6886627" cy="4375353"/>
          </a:xfrm>
        </p:spPr>
        <p:txBody>
          <a:bodyPr/>
          <a:lstStyle/>
          <a:p>
            <a:r>
              <a:rPr lang="en-GB" dirty="0">
                <a:solidFill>
                  <a:schemeClr val="tx2">
                    <a:lumMod val="20000"/>
                    <a:lumOff val="80000"/>
                  </a:schemeClr>
                </a:solidFill>
              </a:rPr>
              <a:t>Intro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en-GB" dirty="0">
                <a:solidFill>
                  <a:schemeClr val="tx2">
                    <a:lumMod val="20000"/>
                    <a:lumOff val="80000"/>
                  </a:schemeClr>
                </a:solidFill>
              </a:rPr>
              <a:t>Why this topic?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20000"/>
                    <a:lumOff val="80000"/>
                  </a:schemeClr>
                </a:solidFill>
              </a:rPr>
              <a:t>Clinicians often lack confidence in MSK hands vs Hips/knees/shoulders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Patients of bring hand issues up unexpectedly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20000"/>
                    <a:lumOff val="80000"/>
                  </a:schemeClr>
                </a:solidFill>
              </a:rPr>
              <a:t>Good to have quick pearls of conservative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3EE39A-A256-348B-10DE-B58630942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0531" y="2404226"/>
            <a:ext cx="3823356" cy="354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17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90B96-8EC3-662F-A8C9-99F8D408F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50B66B8-96BA-4597-5175-46AF2A72E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7571" y="312039"/>
            <a:ext cx="3493008" cy="878908"/>
          </a:xfrm>
        </p:spPr>
        <p:txBody>
          <a:bodyPr>
            <a:normAutofit fontScale="85000" lnSpcReduction="10000"/>
          </a:bodyPr>
          <a:lstStyle/>
          <a:p>
            <a:r>
              <a:rPr lang="en-GB" sz="4000" dirty="0"/>
              <a:t>Any questions?</a:t>
            </a:r>
          </a:p>
        </p:txBody>
      </p:sp>
      <p:pic>
        <p:nvPicPr>
          <p:cNvPr id="1026" name="Picture 2" descr="Questions and AnswersThe Simpsons Tapped Out AddictsAll Things The Simpsons  Tapped Out for the Tapped Out Addict in All of Us">
            <a:extLst>
              <a:ext uri="{FF2B5EF4-FFF2-40B4-BE49-F238E27FC236}">
                <a16:creationId xmlns:a16="http://schemas.microsoft.com/office/drawing/2014/main" id="{9C17FED1-244D-C9DA-D987-C88D09B7A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98" y="1318269"/>
            <a:ext cx="45339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55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A7D8A8-15F9-63FE-A335-C2AA56B77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067A139-86EB-480F-AE6B-AF8092F21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36C599-939C-6942-8A4B-4E4036E5F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628617"/>
            <a:ext cx="5408613" cy="3028983"/>
          </a:xfrm>
        </p:spPr>
        <p:txBody>
          <a:bodyPr>
            <a:normAutofit/>
          </a:bodyPr>
          <a:lstStyle/>
          <a:p>
            <a:r>
              <a:rPr lang="en-GB" dirty="0"/>
              <a:t>MCQs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6E014A1-00B5-AB7F-3110-BCF45DC58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3843868"/>
            <a:ext cx="4264026" cy="1564744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13" name="Snip Diagonal Corner Rectangle 6">
            <a:extLst>
              <a:ext uri="{FF2B5EF4-FFF2-40B4-BE49-F238E27FC236}">
                <a16:creationId xmlns:a16="http://schemas.microsoft.com/office/drawing/2014/main" id="{4E252378-AA68-427C-BF69-E4434E447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5136155" cy="5286838"/>
          </a:xfrm>
          <a:prstGeom prst="snip2DiagRect">
            <a:avLst>
              <a:gd name="adj1" fmla="val 9954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Question Marks Stock Illustration ...">
            <a:extLst>
              <a:ext uri="{FF2B5EF4-FFF2-40B4-BE49-F238E27FC236}">
                <a16:creationId xmlns:a16="http://schemas.microsoft.com/office/drawing/2014/main" id="{47C4779C-7893-A013-6A1C-E1BE456B9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" r="241" b="1"/>
          <a:stretch>
            <a:fillRect/>
          </a:stretch>
        </p:blipFill>
        <p:spPr bwMode="auto">
          <a:xfrm>
            <a:off x="797205" y="786117"/>
            <a:ext cx="4809744" cy="4956048"/>
          </a:xfrm>
          <a:custGeom>
            <a:avLst/>
            <a:gdLst/>
            <a:ahLst/>
            <a:cxnLst/>
            <a:rect l="l" t="t" r="r" b="b"/>
            <a:pathLst>
              <a:path w="4809744" h="4956048">
                <a:moveTo>
                  <a:pt x="478762" y="0"/>
                </a:moveTo>
                <a:lnTo>
                  <a:pt x="4809744" y="0"/>
                </a:lnTo>
                <a:lnTo>
                  <a:pt x="4809744" y="4477286"/>
                </a:lnTo>
                <a:lnTo>
                  <a:pt x="4330982" y="4956048"/>
                </a:lnTo>
                <a:lnTo>
                  <a:pt x="0" y="4956048"/>
                </a:lnTo>
                <a:lnTo>
                  <a:pt x="0" y="47876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5E8C853-59EA-4FCB-BB4E-1B0AEEA40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58D8A51-1FB2-4FA0-A860-D57179B52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5C2F33D-5361-48D8-899D-50A713699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0608EC6-04A0-4D53-B4C8-57F06AF14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9C42FEC-C8F1-465B-900B-C7F552326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4CDCA4C-0922-4330-AF15-394E8C6D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734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49D0401-2EEB-43AD-2607-F2A977041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731" y="284265"/>
            <a:ext cx="10823204" cy="3923941"/>
          </a:xfrm>
        </p:spPr>
        <p:txBody>
          <a:bodyPr>
            <a:normAutofit fontScale="92500" lnSpcReduction="10000"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You are in clinic with Joan, a 64 year old lady.</a:t>
            </a:r>
          </a:p>
          <a:p>
            <a:r>
              <a:rPr lang="en-GB" sz="2000" dirty="0">
                <a:solidFill>
                  <a:schemeClr val="tx1"/>
                </a:solidFill>
              </a:rPr>
              <a:t>She’s just consulted about her hypertension and IBS then says ‘Whilst I’m here can you look at my hand’.  She’s worried she has RA as maybe her gran had that</a:t>
            </a:r>
          </a:p>
          <a:p>
            <a:r>
              <a:rPr lang="en-GB" sz="2000" dirty="0">
                <a:solidFill>
                  <a:schemeClr val="tx1"/>
                </a:solidFill>
              </a:rPr>
              <a:t>She reports: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P and N  / tingling affecting all digits R hand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Mainly comes at night and also on holding a phone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Has to shake hand to relive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Occasionally L hand but very mild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OE: No wasting. Normal power and sensation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/>
                </a:solidFill>
              </a:rPr>
              <a:t>Tinels</a:t>
            </a:r>
            <a:r>
              <a:rPr lang="en-GB" sz="2000" dirty="0">
                <a:solidFill>
                  <a:schemeClr val="tx1"/>
                </a:solidFill>
              </a:rPr>
              <a:t> –</a:t>
            </a:r>
            <a:r>
              <a:rPr lang="en-GB" sz="2000" dirty="0" err="1">
                <a:solidFill>
                  <a:schemeClr val="tx1"/>
                </a:solidFill>
              </a:rPr>
              <a:t>ve</a:t>
            </a:r>
            <a:r>
              <a:rPr lang="en-GB" sz="2000" dirty="0">
                <a:solidFill>
                  <a:schemeClr val="tx1"/>
                </a:solidFill>
              </a:rPr>
              <a:t>, </a:t>
            </a:r>
            <a:r>
              <a:rPr lang="en-GB" sz="2000" dirty="0" err="1">
                <a:solidFill>
                  <a:schemeClr val="tx1"/>
                </a:solidFill>
              </a:rPr>
              <a:t>Phalens</a:t>
            </a:r>
            <a:r>
              <a:rPr lang="en-GB" sz="2000" dirty="0">
                <a:solidFill>
                  <a:schemeClr val="tx1"/>
                </a:solidFill>
              </a:rPr>
              <a:t> triggers her symptoms R hand</a:t>
            </a:r>
          </a:p>
          <a:p>
            <a:pPr marL="457200" indent="-457200">
              <a:buAutoNum type="alphaUcParenR"/>
            </a:pPr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827DB-3699-91B8-F60D-EACAA7E2EF6A}"/>
              </a:ext>
            </a:extLst>
          </p:cNvPr>
          <p:cNvSpPr txBox="1"/>
          <p:nvPr/>
        </p:nvSpPr>
        <p:spPr>
          <a:xfrm>
            <a:off x="550605" y="4355691"/>
            <a:ext cx="787563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 you: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 bloods including b12,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fol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TFTs, HBA1C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 NCS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 an urgent spinal referral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Advise on an OTC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futura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splint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XR hands and RF + CRP + ESR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E476FD-6B42-24DE-891B-E282E8116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8629" y="1291277"/>
            <a:ext cx="2642766" cy="332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41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49D0401-2EEB-43AD-2607-F2A977041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731" y="284265"/>
            <a:ext cx="10823204" cy="3923941"/>
          </a:xfrm>
        </p:spPr>
        <p:txBody>
          <a:bodyPr>
            <a:normAutofit fontScale="92500" lnSpcReduction="10000"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You are in clinic with Joan, a 64 year old lady.</a:t>
            </a:r>
          </a:p>
          <a:p>
            <a:r>
              <a:rPr lang="en-GB" sz="2000" dirty="0">
                <a:solidFill>
                  <a:schemeClr val="tx1"/>
                </a:solidFill>
              </a:rPr>
              <a:t>She’s just consulted about her hypertension and IBS then says ‘Whilst I’m here can you look at my hand’.  She’s worried she has RA as maybe her gran had that</a:t>
            </a:r>
          </a:p>
          <a:p>
            <a:r>
              <a:rPr lang="en-GB" sz="2000" dirty="0">
                <a:solidFill>
                  <a:schemeClr val="tx1"/>
                </a:solidFill>
              </a:rPr>
              <a:t>She reports: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P and N  / tingling affecting all digits R hand for 4 weeks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Mainly comes at night and also on holding a phone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Has to shake hand to relive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Occasionally L hand but very mild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OE: No wasting. Normal power and sensation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/>
                </a:solidFill>
              </a:rPr>
              <a:t>Tinels</a:t>
            </a:r>
            <a:r>
              <a:rPr lang="en-GB" sz="2000" dirty="0">
                <a:solidFill>
                  <a:schemeClr val="tx1"/>
                </a:solidFill>
              </a:rPr>
              <a:t> –</a:t>
            </a:r>
            <a:r>
              <a:rPr lang="en-GB" sz="2000" dirty="0" err="1">
                <a:solidFill>
                  <a:schemeClr val="tx1"/>
                </a:solidFill>
              </a:rPr>
              <a:t>ve</a:t>
            </a:r>
            <a:r>
              <a:rPr lang="en-GB" sz="2000" dirty="0">
                <a:solidFill>
                  <a:schemeClr val="tx1"/>
                </a:solidFill>
              </a:rPr>
              <a:t>, </a:t>
            </a:r>
            <a:r>
              <a:rPr lang="en-GB" sz="2000" dirty="0" err="1">
                <a:solidFill>
                  <a:schemeClr val="tx1"/>
                </a:solidFill>
              </a:rPr>
              <a:t>Phalens</a:t>
            </a:r>
            <a:r>
              <a:rPr lang="en-GB" sz="2000" dirty="0">
                <a:solidFill>
                  <a:schemeClr val="tx1"/>
                </a:solidFill>
              </a:rPr>
              <a:t> triggers her symptoms R hand</a:t>
            </a:r>
          </a:p>
          <a:p>
            <a:pPr marL="457200" indent="-457200">
              <a:buAutoNum type="alphaUcParenR"/>
            </a:pPr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827DB-3699-91B8-F60D-EACAA7E2EF6A}"/>
              </a:ext>
            </a:extLst>
          </p:cNvPr>
          <p:cNvSpPr txBox="1"/>
          <p:nvPr/>
        </p:nvSpPr>
        <p:spPr>
          <a:xfrm>
            <a:off x="550605" y="4355691"/>
            <a:ext cx="787563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 you: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 bloods including b12,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fol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TFTs, HBA1C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 NCS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 an urgent spinal referral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Advise on an OTC 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futura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splint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XR hands and RF + CRP + ESR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E476FD-6B42-24DE-891B-E282E8116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8629" y="1291277"/>
            <a:ext cx="2642766" cy="332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80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89C51-FC82-1F86-531A-C4A4073F5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530C2F6B-E550-A4F4-7A51-EF9480F1836D}"/>
              </a:ext>
            </a:extLst>
          </p:cNvPr>
          <p:cNvSpPr txBox="1">
            <a:spLocks/>
          </p:cNvSpPr>
          <p:nvPr/>
        </p:nvSpPr>
        <p:spPr>
          <a:xfrm>
            <a:off x="203620" y="205607"/>
            <a:ext cx="9030816" cy="272725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tx1"/>
                </a:solidFill>
              </a:rPr>
              <a:t>You have a </a:t>
            </a:r>
            <a:r>
              <a:rPr lang="en-GB" sz="2000" dirty="0" err="1">
                <a:solidFill>
                  <a:schemeClr val="tx1"/>
                </a:solidFill>
              </a:rPr>
              <a:t>tel</a:t>
            </a:r>
            <a:r>
              <a:rPr lang="en-GB" sz="2000" dirty="0">
                <a:solidFill>
                  <a:schemeClr val="tx1"/>
                </a:solidFill>
              </a:rPr>
              <a:t> consult with Temi, a 31 year lady</a:t>
            </a:r>
          </a:p>
          <a:p>
            <a:r>
              <a:rPr lang="en-GB" sz="2000" dirty="0">
                <a:solidFill>
                  <a:schemeClr val="tx1"/>
                </a:solidFill>
              </a:rPr>
              <a:t>“My carpal tunnel has come back really bad. I need strong painkillers”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Had bad CTS in pregnancy. Resolved after delivery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Now 3 months post partum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Searing R hand pain, struggling to pick up baby or breastfeed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Feels the hand is swollen</a:t>
            </a:r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15D56E-F9EA-12FE-CF32-B9F9D59B00B7}"/>
              </a:ext>
            </a:extLst>
          </p:cNvPr>
          <p:cNvSpPr txBox="1"/>
          <p:nvPr/>
        </p:nvSpPr>
        <p:spPr>
          <a:xfrm>
            <a:off x="316744" y="4398280"/>
            <a:ext cx="787563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FF00"/>
                </a:solidFill>
              </a:rPr>
              <a:t>What’s the diagnosis?</a:t>
            </a:r>
          </a:p>
          <a:p>
            <a:pPr marL="457200" indent="-457200">
              <a:buAutoNum type="alphaUcParenR"/>
            </a:pPr>
            <a:r>
              <a:rPr lang="en-GB" sz="2000" dirty="0">
                <a:solidFill>
                  <a:srgbClr val="FFFF00"/>
                </a:solidFill>
              </a:rPr>
              <a:t>Carpal tunnel syndrome</a:t>
            </a:r>
          </a:p>
          <a:p>
            <a:pPr marL="457200" indent="-457200">
              <a:buAutoNum type="alphaUcParenR"/>
            </a:pPr>
            <a:r>
              <a:rPr lang="en-GB" sz="2000" dirty="0">
                <a:solidFill>
                  <a:srgbClr val="FFFF00"/>
                </a:solidFill>
              </a:rPr>
              <a:t>De </a:t>
            </a:r>
            <a:r>
              <a:rPr lang="en-GB" sz="2000" dirty="0" err="1">
                <a:solidFill>
                  <a:srgbClr val="FFFF00"/>
                </a:solidFill>
              </a:rPr>
              <a:t>Quervains</a:t>
            </a:r>
            <a:r>
              <a:rPr lang="en-GB" sz="2000" dirty="0">
                <a:solidFill>
                  <a:srgbClr val="FFFF00"/>
                </a:solidFill>
              </a:rPr>
              <a:t> tenosynovitis</a:t>
            </a:r>
          </a:p>
          <a:p>
            <a:pPr marL="457200" indent="-457200">
              <a:buAutoNum type="alphaUcParenR"/>
            </a:pPr>
            <a:r>
              <a:rPr lang="en-GB" sz="2000" dirty="0">
                <a:solidFill>
                  <a:srgbClr val="FFFF00"/>
                </a:solidFill>
              </a:rPr>
              <a:t>Base of thumb OA</a:t>
            </a:r>
          </a:p>
          <a:p>
            <a:pPr marL="457200" indent="-457200">
              <a:buAutoNum type="alphaUcParenR"/>
            </a:pPr>
            <a:r>
              <a:rPr lang="en-GB" sz="2000" dirty="0">
                <a:solidFill>
                  <a:srgbClr val="FFFF00"/>
                </a:solidFill>
              </a:rPr>
              <a:t>Rheumatoid arthritis</a:t>
            </a:r>
          </a:p>
          <a:p>
            <a:pPr marL="457200" indent="-457200">
              <a:buAutoNum type="alphaUcParenR"/>
            </a:pPr>
            <a:r>
              <a:rPr lang="en-GB" sz="2000" dirty="0">
                <a:solidFill>
                  <a:srgbClr val="FFFF00"/>
                </a:solidFill>
              </a:rPr>
              <a:t>Radial nerve compression</a:t>
            </a:r>
          </a:p>
          <a:p>
            <a:r>
              <a:rPr lang="en-GB" sz="2000" dirty="0">
                <a:solidFill>
                  <a:srgbClr val="FFFF00"/>
                </a:solidFill>
              </a:rPr>
              <a:t>What would you do next?</a:t>
            </a:r>
          </a:p>
          <a:p>
            <a:pPr marL="457200" indent="-457200">
              <a:buAutoNum type="alphaUcParenR"/>
            </a:pPr>
            <a:endParaRPr lang="en-GB" dirty="0"/>
          </a:p>
          <a:p>
            <a:endParaRPr lang="en-GB" dirty="0"/>
          </a:p>
        </p:txBody>
      </p:sp>
      <p:pic>
        <p:nvPicPr>
          <p:cNvPr id="2052" name="Picture 4" descr="Thousand Black Woman Overweight Royalty ...">
            <a:extLst>
              <a:ext uri="{FF2B5EF4-FFF2-40B4-BE49-F238E27FC236}">
                <a16:creationId xmlns:a16="http://schemas.microsoft.com/office/drawing/2014/main" id="{41FADE86-5D27-3429-09C3-BF8E58DAF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405" y="1332664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5E5F4EDB-5D57-0E9D-73CA-91DEE8F4759A}"/>
              </a:ext>
            </a:extLst>
          </p:cNvPr>
          <p:cNvSpPr txBox="1">
            <a:spLocks/>
          </p:cNvSpPr>
          <p:nvPr/>
        </p:nvSpPr>
        <p:spPr>
          <a:xfrm>
            <a:off x="203620" y="2932864"/>
            <a:ext cx="9030816" cy="126184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tx1"/>
                </a:solidFill>
              </a:rPr>
              <a:t>You bring her in for exam: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Any thumb movements very painful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Exquisitely tender on radial styloid + visibly swollen there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90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F5C3-BED6-5E18-800A-321CD8DC8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3BF69829-7CB7-EDD0-7CC3-0EF71B633D6B}"/>
              </a:ext>
            </a:extLst>
          </p:cNvPr>
          <p:cNvSpPr txBox="1">
            <a:spLocks/>
          </p:cNvSpPr>
          <p:nvPr/>
        </p:nvSpPr>
        <p:spPr>
          <a:xfrm>
            <a:off x="203620" y="205607"/>
            <a:ext cx="9030816" cy="272725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tx1"/>
                </a:solidFill>
              </a:rPr>
              <a:t>You have a </a:t>
            </a:r>
            <a:r>
              <a:rPr lang="en-GB" sz="2000" dirty="0" err="1">
                <a:solidFill>
                  <a:schemeClr val="tx1"/>
                </a:solidFill>
              </a:rPr>
              <a:t>tel</a:t>
            </a:r>
            <a:r>
              <a:rPr lang="en-GB" sz="2000" dirty="0">
                <a:solidFill>
                  <a:schemeClr val="tx1"/>
                </a:solidFill>
              </a:rPr>
              <a:t> consult with Temi, a 31 year lady</a:t>
            </a:r>
          </a:p>
          <a:p>
            <a:r>
              <a:rPr lang="en-GB" sz="2000" dirty="0">
                <a:solidFill>
                  <a:schemeClr val="tx1"/>
                </a:solidFill>
              </a:rPr>
              <a:t>“My carpal tunnel has come back really bad. I need strong painkillers”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Had bad CTS in pregnancy. Resolved after delivery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Now 3 months post partum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Searing R hand pain, struggling to pick up baby or breastfeed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Feels the hand is swollen</a:t>
            </a:r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5F728F-CD8C-046E-FAD8-18F862C9BF4A}"/>
              </a:ext>
            </a:extLst>
          </p:cNvPr>
          <p:cNvSpPr txBox="1"/>
          <p:nvPr/>
        </p:nvSpPr>
        <p:spPr>
          <a:xfrm>
            <a:off x="316744" y="4398280"/>
            <a:ext cx="787563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FF00"/>
                </a:solidFill>
              </a:rPr>
              <a:t>What’s the diagnosis?</a:t>
            </a:r>
          </a:p>
          <a:p>
            <a:pPr marL="457200" indent="-457200">
              <a:buAutoNum type="alphaUcParenR"/>
            </a:pPr>
            <a:r>
              <a:rPr lang="en-GB" sz="2000" dirty="0">
                <a:solidFill>
                  <a:srgbClr val="FFFF00"/>
                </a:solidFill>
              </a:rPr>
              <a:t>Carpal tunnel syndrome</a:t>
            </a:r>
          </a:p>
          <a:p>
            <a:pPr marL="457200" indent="-457200">
              <a:buAutoNum type="alphaUcParenR"/>
            </a:pPr>
            <a:r>
              <a:rPr lang="en-GB" sz="2000" b="1" dirty="0">
                <a:solidFill>
                  <a:srgbClr val="00B050"/>
                </a:solidFill>
              </a:rPr>
              <a:t>De </a:t>
            </a:r>
            <a:r>
              <a:rPr lang="en-GB" sz="2000" b="1" dirty="0" err="1">
                <a:solidFill>
                  <a:srgbClr val="00B050"/>
                </a:solidFill>
              </a:rPr>
              <a:t>Quervains</a:t>
            </a:r>
            <a:r>
              <a:rPr lang="en-GB" sz="2000" b="1" dirty="0">
                <a:solidFill>
                  <a:srgbClr val="00B050"/>
                </a:solidFill>
              </a:rPr>
              <a:t> tenosynovitis</a:t>
            </a:r>
          </a:p>
          <a:p>
            <a:pPr marL="457200" indent="-457200">
              <a:buAutoNum type="alphaUcParenR"/>
            </a:pPr>
            <a:r>
              <a:rPr lang="en-GB" sz="2000" dirty="0">
                <a:solidFill>
                  <a:srgbClr val="FFFF00"/>
                </a:solidFill>
              </a:rPr>
              <a:t>Base of thumb OA</a:t>
            </a:r>
          </a:p>
          <a:p>
            <a:pPr marL="457200" indent="-457200">
              <a:buAutoNum type="alphaUcParenR"/>
            </a:pPr>
            <a:r>
              <a:rPr lang="en-GB" sz="2000" dirty="0">
                <a:solidFill>
                  <a:srgbClr val="FFFF00"/>
                </a:solidFill>
              </a:rPr>
              <a:t>Rheumatoid arthritis</a:t>
            </a:r>
          </a:p>
          <a:p>
            <a:pPr marL="457200" indent="-457200">
              <a:buAutoNum type="alphaUcParenR"/>
            </a:pPr>
            <a:r>
              <a:rPr lang="en-GB" sz="2000" dirty="0">
                <a:solidFill>
                  <a:srgbClr val="FFFF00"/>
                </a:solidFill>
              </a:rPr>
              <a:t>Radial nerve compression</a:t>
            </a:r>
          </a:p>
          <a:p>
            <a:r>
              <a:rPr lang="en-GB" sz="2000" dirty="0">
                <a:solidFill>
                  <a:srgbClr val="FFFF00"/>
                </a:solidFill>
              </a:rPr>
              <a:t>What would you do next?</a:t>
            </a:r>
          </a:p>
          <a:p>
            <a:pPr marL="457200" indent="-457200">
              <a:buAutoNum type="alphaUcParenR"/>
            </a:pPr>
            <a:endParaRPr lang="en-GB" dirty="0"/>
          </a:p>
          <a:p>
            <a:endParaRPr lang="en-GB" dirty="0"/>
          </a:p>
        </p:txBody>
      </p:sp>
      <p:pic>
        <p:nvPicPr>
          <p:cNvPr id="2052" name="Picture 4" descr="Thousand Black Woman Overweight Royalty ...">
            <a:extLst>
              <a:ext uri="{FF2B5EF4-FFF2-40B4-BE49-F238E27FC236}">
                <a16:creationId xmlns:a16="http://schemas.microsoft.com/office/drawing/2014/main" id="{FBE734AD-1AF4-4ACD-7A46-A18E78E93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405" y="1332664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2D1D51B3-83C3-68D0-E561-0BDCF75BDAF9}"/>
              </a:ext>
            </a:extLst>
          </p:cNvPr>
          <p:cNvSpPr txBox="1">
            <a:spLocks/>
          </p:cNvSpPr>
          <p:nvPr/>
        </p:nvSpPr>
        <p:spPr>
          <a:xfrm>
            <a:off x="203620" y="2932864"/>
            <a:ext cx="9030816" cy="126184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tx1"/>
                </a:solidFill>
              </a:rPr>
              <a:t>You bring her in for exam: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Any thumb movements very painful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Exquisitely tender on radial styloid + visibly swollen there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187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2E93D-4F0E-98CD-683E-E98EFB334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8F95F794-A927-9AFF-AC04-E47537F3F44A}"/>
              </a:ext>
            </a:extLst>
          </p:cNvPr>
          <p:cNvSpPr txBox="1">
            <a:spLocks/>
          </p:cNvSpPr>
          <p:nvPr/>
        </p:nvSpPr>
        <p:spPr>
          <a:xfrm>
            <a:off x="508420" y="530071"/>
            <a:ext cx="7868664" cy="368796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You have just manged 4 routine problems for Dave, a 59 YO plumber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“Whilst I’m here doc, can you look at my hand”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“Keeps getting a claw hand”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 ring finger keeps gets stuck in flexion.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Has to ping the finger straight with other hand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Worried as father and grandfather needed surgery for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dupuytrens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Examination seems normal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endParaRPr kumimoji="0" lang="en-GB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C11302-390F-65ED-6A5E-4F3A669DB668}"/>
              </a:ext>
            </a:extLst>
          </p:cNvPr>
          <p:cNvSpPr txBox="1"/>
          <p:nvPr/>
        </p:nvSpPr>
        <p:spPr>
          <a:xfrm>
            <a:off x="582214" y="4430859"/>
            <a:ext cx="1145246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What would you do next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 an x-ray of the hand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 an US of the hand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Advise on topical NSAID + finger splinting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Advise watch and wait – but advise he might need surgery one day if contracture develops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B8A73C-2736-9F16-CD06-1BAFAB2E5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716" y="984300"/>
            <a:ext cx="2991864" cy="199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1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78D30-A4FD-69EC-141C-E0834F6B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DA97C47B-7489-0A47-4B7B-4AC9ADE63446}"/>
              </a:ext>
            </a:extLst>
          </p:cNvPr>
          <p:cNvSpPr txBox="1">
            <a:spLocks/>
          </p:cNvSpPr>
          <p:nvPr/>
        </p:nvSpPr>
        <p:spPr>
          <a:xfrm>
            <a:off x="508420" y="530071"/>
            <a:ext cx="7868664" cy="368796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You have just manged 4 routine problems for Dave, a 59 YO plumber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“Whilst I’m here doc, can you look at my hand”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“Keeps getting a claw hand”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 ring finger keeps gets stuck in flexion.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Has to ping the finger straight with other hand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Worried as father and grandfather needed surgery for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dupuytrens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Examination seems normal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endParaRPr kumimoji="0" lang="en-GB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454EC2-D709-354D-16F4-65D753FD2F17}"/>
              </a:ext>
            </a:extLst>
          </p:cNvPr>
          <p:cNvSpPr txBox="1"/>
          <p:nvPr/>
        </p:nvSpPr>
        <p:spPr>
          <a:xfrm>
            <a:off x="582214" y="4430859"/>
            <a:ext cx="1145246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What would you do next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 an x-ray of the hand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 an US of the hand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Advise on topical NSAID + finger splinting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Advise watch and wait – but advise he might need surgery one day if contracture develops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C54CFD-016F-4995-56D6-4ADA18547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716" y="984300"/>
            <a:ext cx="2991864" cy="199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903E6-5BB7-1C9E-2D92-902A6EEC6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8BD0-1256-5CB1-88FF-FFFDA4552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5D1C4F-F378-4407-F3C2-F40B974D5C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6222322A-E4C0-2972-FB03-2E1C9383C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53F39A7C-D82E-D791-02D4-DBEBE112A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E392DC-81CC-B143-F974-CDD20DA51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0AB7AD-C456-85EF-CF4A-74D1950E3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A61BF2D1-F02F-A0BC-C42C-882C84B83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229925-9E29-07B2-94D8-9A4B9E78A4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629812-F20D-C0E1-91D6-F8832CB4F72A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D8F069-EAA7-616E-5177-5A4CCD42108F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021EE5-8066-100F-1344-703D6BDA191C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4AAA72-662C-F618-0FF0-5A539B6240A7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5B037B-8100-39F6-EBAE-3CEB4B1EDB97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F085E2-317C-F392-FE80-DF98A97F7B4C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3631805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962C1-F9FD-5062-AAB7-E9E1CA0A4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8C319-64FB-03AB-0A30-2EA620931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7DAA2F-86F6-71F4-F753-E7005F4E01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7B4EAB87-76A2-46EC-6D58-F339449BD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F5B8FEC4-470A-0703-6F9B-CBB55B1D2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A8A0DC-B499-E0E3-91AD-F86A9794A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98FD83-8A98-0E7D-BED8-BC687FD56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0326226E-4DD1-3CC9-169B-AEFDA384F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4D5614-4938-08A4-DABE-26314DFF10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EA957A-AEBC-9845-24A7-D8F7819E45E6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F7782E-5246-5C7A-67A5-9593614BCD5F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315670-81CB-CFAB-C301-2AE253551A2F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973A90-EA41-9AFB-B461-C0913B08D226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9FB8DB-93AC-6DC5-5319-0077D781BBB9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59B2AF-0B5B-00FE-E2B8-5CCEB1E9D1A8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629198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9" name="Group 3078">
            <a:extLst>
              <a:ext uri="{FF2B5EF4-FFF2-40B4-BE49-F238E27FC236}">
                <a16:creationId xmlns:a16="http://schemas.microsoft.com/office/drawing/2014/main" id="{62CE031E-EE35-4AA7-9784-80509332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080" name="Straight Connector 3079">
              <a:extLst>
                <a:ext uri="{FF2B5EF4-FFF2-40B4-BE49-F238E27FC236}">
                  <a16:creationId xmlns:a16="http://schemas.microsoft.com/office/drawing/2014/main" id="{118D62D3-5800-4F4A-95BE-C1A2BB8B2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1" name="Straight Connector 3080">
              <a:extLst>
                <a:ext uri="{FF2B5EF4-FFF2-40B4-BE49-F238E27FC236}">
                  <a16:creationId xmlns:a16="http://schemas.microsoft.com/office/drawing/2014/main" id="{4C9E4F52-5D94-4242-AC69-EE6A23FAB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2" name="Straight Connector 3081">
              <a:extLst>
                <a:ext uri="{FF2B5EF4-FFF2-40B4-BE49-F238E27FC236}">
                  <a16:creationId xmlns:a16="http://schemas.microsoft.com/office/drawing/2014/main" id="{322CC7C0-D1D6-4FF0-A60C-1AEB9C87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3" name="Straight Connector 3082">
              <a:extLst>
                <a:ext uri="{FF2B5EF4-FFF2-40B4-BE49-F238E27FC236}">
                  <a16:creationId xmlns:a16="http://schemas.microsoft.com/office/drawing/2014/main" id="{99B43E48-8275-4871-8745-F5CB75CFD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4" name="Straight Connector 3083">
              <a:extLst>
                <a:ext uri="{FF2B5EF4-FFF2-40B4-BE49-F238E27FC236}">
                  <a16:creationId xmlns:a16="http://schemas.microsoft.com/office/drawing/2014/main" id="{E87ED701-F942-4771-8F92-6EFCC2E8E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86" name="Rectangle 3085">
            <a:extLst>
              <a:ext uri="{FF2B5EF4-FFF2-40B4-BE49-F238E27FC236}">
                <a16:creationId xmlns:a16="http://schemas.microsoft.com/office/drawing/2014/main" id="{124D9F5B-C72B-41EE-97C2-D3600B627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The Simpsons™ Safety Posters: Protect ...">
            <a:extLst>
              <a:ext uri="{FF2B5EF4-FFF2-40B4-BE49-F238E27FC236}">
                <a16:creationId xmlns:a16="http://schemas.microsoft.com/office/drawing/2014/main" id="{5675A4E6-C0A3-B3AF-3AF7-05E2628565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95"/>
          <a:stretch/>
        </p:blipFill>
        <p:spPr bwMode="auto">
          <a:xfrm>
            <a:off x="396799" y="1677602"/>
            <a:ext cx="3884251" cy="3615267"/>
          </a:xfrm>
          <a:prstGeom prst="rect">
            <a:avLst/>
          </a:prstGeom>
          <a:noFill/>
          <a:effectLst>
            <a:innerShdw blurRad="57150" dist="38100" dir="14460000">
              <a:prstClr val="black">
                <a:alpha val="7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E37D67-82A7-43CB-5D58-1C3868FB0C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8237" y="685800"/>
            <a:ext cx="6987706" cy="53834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600" dirty="0">
                <a:solidFill>
                  <a:schemeClr val="bg1"/>
                </a:solidFill>
              </a:rPr>
              <a:t>History – usually enough to make the diagnosis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600" dirty="0">
                <a:solidFill>
                  <a:schemeClr val="bg1"/>
                </a:solidFill>
              </a:rPr>
              <a:t>Hand exam</a:t>
            </a:r>
          </a:p>
          <a:p>
            <a:pPr lvl="1"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600" dirty="0">
                <a:solidFill>
                  <a:schemeClr val="bg1"/>
                </a:solidFill>
              </a:rPr>
              <a:t>Look</a:t>
            </a:r>
          </a:p>
          <a:p>
            <a:pPr lvl="1"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600" dirty="0">
                <a:solidFill>
                  <a:schemeClr val="bg1"/>
                </a:solidFill>
              </a:rPr>
              <a:t>Feel </a:t>
            </a:r>
          </a:p>
          <a:p>
            <a:pPr lvl="1"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600" dirty="0">
                <a:solidFill>
                  <a:schemeClr val="bg1"/>
                </a:solidFill>
              </a:rPr>
              <a:t>Move</a:t>
            </a:r>
          </a:p>
          <a:p>
            <a:pPr lvl="1"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600" dirty="0">
                <a:solidFill>
                  <a:schemeClr val="bg1"/>
                </a:solidFill>
              </a:rPr>
              <a:t>Special tests</a:t>
            </a:r>
          </a:p>
          <a:p>
            <a:pPr lvl="1">
              <a:lnSpc>
                <a:spcPct val="90000"/>
              </a:lnSpc>
              <a:buFont typeface="Wingdings 3" panose="05040102010807070707" pitchFamily="18" charset="2"/>
              <a:buChar char=""/>
            </a:pPr>
            <a:endParaRPr lang="en-US" sz="16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600" dirty="0">
                <a:solidFill>
                  <a:schemeClr val="bg1"/>
                </a:solidFill>
              </a:rPr>
              <a:t>Investigations, usually not needed in primary care</a:t>
            </a:r>
          </a:p>
          <a:p>
            <a:pPr lvl="1"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600" dirty="0">
                <a:solidFill>
                  <a:schemeClr val="bg1"/>
                </a:solidFill>
              </a:rPr>
              <a:t>X-ray can show OA – useful if it will change management?</a:t>
            </a:r>
          </a:p>
          <a:p>
            <a:pPr lvl="1"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600" dirty="0">
                <a:solidFill>
                  <a:schemeClr val="bg1"/>
                </a:solidFill>
              </a:rPr>
              <a:t>Bloods if considering rheum cause (but won’t rule out)</a:t>
            </a:r>
          </a:p>
          <a:p>
            <a:pPr lvl="1"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600" dirty="0">
                <a:solidFill>
                  <a:schemeClr val="bg1"/>
                </a:solidFill>
              </a:rPr>
              <a:t>US – useful for uncertain soft tissue lump</a:t>
            </a:r>
          </a:p>
          <a:p>
            <a:pPr lvl="1"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1600" dirty="0">
                <a:solidFill>
                  <a:schemeClr val="bg1"/>
                </a:solidFill>
              </a:rPr>
              <a:t>NCS – </a:t>
            </a:r>
            <a:r>
              <a:rPr lang="en-US" sz="1600" u="sng" dirty="0">
                <a:solidFill>
                  <a:schemeClr val="bg1"/>
                </a:solidFill>
              </a:rPr>
              <a:t>avoid routinely for CTS</a:t>
            </a:r>
            <a:r>
              <a:rPr lang="en-US" sz="1600" dirty="0">
                <a:solidFill>
                  <a:schemeClr val="bg1"/>
                </a:solidFill>
              </a:rPr>
              <a:t>.  Can request if neuro signs and unclear cause</a:t>
            </a:r>
          </a:p>
        </p:txBody>
      </p:sp>
      <p:grpSp>
        <p:nvGrpSpPr>
          <p:cNvPr id="3088" name="Group 3087">
            <a:extLst>
              <a:ext uri="{FF2B5EF4-FFF2-40B4-BE49-F238E27FC236}">
                <a16:creationId xmlns:a16="http://schemas.microsoft.com/office/drawing/2014/main" id="{0180A64C-1862-4B1B-8953-FA96DEE4C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089" name="Straight Connector 3088">
              <a:extLst>
                <a:ext uri="{FF2B5EF4-FFF2-40B4-BE49-F238E27FC236}">
                  <a16:creationId xmlns:a16="http://schemas.microsoft.com/office/drawing/2014/main" id="{52859A51-B3CA-4126-956F-D0DCCBA21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0" name="Straight Connector 3089">
              <a:extLst>
                <a:ext uri="{FF2B5EF4-FFF2-40B4-BE49-F238E27FC236}">
                  <a16:creationId xmlns:a16="http://schemas.microsoft.com/office/drawing/2014/main" id="{1ECA05ED-FBC3-48F4-8E6D-AB89EC608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1" name="Straight Connector 3090">
              <a:extLst>
                <a:ext uri="{FF2B5EF4-FFF2-40B4-BE49-F238E27FC236}">
                  <a16:creationId xmlns:a16="http://schemas.microsoft.com/office/drawing/2014/main" id="{5EE24CC5-F080-45A3-B2B4-59A7BCA5A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2" name="Straight Connector 3091">
              <a:extLst>
                <a:ext uri="{FF2B5EF4-FFF2-40B4-BE49-F238E27FC236}">
                  <a16:creationId xmlns:a16="http://schemas.microsoft.com/office/drawing/2014/main" id="{B3EC6EC2-2351-427C-90C2-F107915733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3" name="Straight Connector 3092">
              <a:extLst>
                <a:ext uri="{FF2B5EF4-FFF2-40B4-BE49-F238E27FC236}">
                  <a16:creationId xmlns:a16="http://schemas.microsoft.com/office/drawing/2014/main" id="{D524D87A-9540-4F77-B006-823176623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830791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24B66-B25D-6D08-C1DB-AF655A5E3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A0E61-777E-BD5B-0BA2-8F9CB6FB6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377C2F-8E32-D937-2F5E-4FAFCCFEAE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6286A584-9C1C-0DF5-2E29-D34C6455F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3ACFFF26-A30D-4988-2C97-E789EECF7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E39F94-3557-FD6B-D94C-75036F4F2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9D58F2-0F76-8F7A-1883-DB4CCC4D8B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22F27012-8C62-F954-BDA7-5ECF12F52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7F3895-7307-1732-1B3B-49A8ADA6E8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D2EA4B-9039-F043-DBCD-E9397A6505F8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66CE91-1E96-6447-1F79-DDA5FC01A417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5F6E46-E17D-BB27-66E0-A0A80C09E9C3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7A4276-0E73-1635-8685-C99096572DB4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86C2B3-1614-7EFB-D2C7-CC9C0BE64885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7E176C-1422-F096-E22C-85FA502B60BB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A39657-F6C4-9911-D319-1CA7316AFFF6}"/>
              </a:ext>
            </a:extLst>
          </p:cNvPr>
          <p:cNvSpPr txBox="1"/>
          <p:nvPr/>
        </p:nvSpPr>
        <p:spPr>
          <a:xfrm>
            <a:off x="320418" y="5791200"/>
            <a:ext cx="1151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A) Dupuytren’s disease</a:t>
            </a:r>
          </a:p>
        </p:txBody>
      </p:sp>
    </p:spTree>
    <p:extLst>
      <p:ext uri="{BB962C8B-B14F-4D97-AF65-F5344CB8AC3E}">
        <p14:creationId xmlns:p14="http://schemas.microsoft.com/office/powerpoint/2010/main" val="3118636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CBCDD-7B4D-1AD6-959F-C41F15B5B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F78C7-805F-D044-F4C8-448B71CB3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CF0D42-2CB9-65C2-0D20-722CC1AD93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E01CD671-5DE8-DB35-2336-CF5C4A969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D221614D-1B88-5FC7-935A-94C202467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385B75-53AF-F97F-5B45-1684418B9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0487FB-7E43-44AB-62B4-9627764478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903D954A-DBCA-E451-3E8C-FCBE9F699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C9AD-914C-9CAE-8DC4-B5514E8A37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180654-17BD-3F33-877B-2B2E2D3DA25E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5794FC-2704-C0DE-BB79-5A921A95D2A2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994546-576B-147A-AC6E-13CE8324D054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D3E1A8-7C04-D2C5-7F06-58EFE757EB19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206F36-DCCF-BB02-0A5A-4D9A3339135C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82D065-A18C-7DC9-AAEA-8DE9A10D0705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0244338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23A96-DFD8-740C-15EE-4ADAD35FA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F7216-D513-721E-40E7-951507AB4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4742DB-34AF-1336-ED8D-52FBDE4B9B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CA1AE245-D394-444E-43F4-A2136A9D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A0865905-F899-D15B-D2A7-AC30FFA71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166E75-0C40-9B8B-A9DA-DEB736161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D73746-6BFA-45C6-4498-5E7CC42B25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3EDA9760-3766-23DB-5ECC-942A52E15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DC4A9E-1D02-E5F4-0509-E910533A8F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531E3B-E256-988D-06EE-AC33C2F693E9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4976FA-203B-5812-C534-62823C8BF800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1F4D53-2A8D-CF2F-F53F-BFF417978344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88AAE2-805E-29E8-EC4B-FF28F0403F2C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14843C-B973-EC89-FBE0-74059D643EF4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3F3511-E5C2-A161-7D35-716A7C00453A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7A7259-85A6-AA76-06A2-B28E7EC2348E}"/>
              </a:ext>
            </a:extLst>
          </p:cNvPr>
          <p:cNvSpPr txBox="1"/>
          <p:nvPr/>
        </p:nvSpPr>
        <p:spPr>
          <a:xfrm>
            <a:off x="320418" y="5791200"/>
            <a:ext cx="1151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B) Ganglion</a:t>
            </a:r>
          </a:p>
        </p:txBody>
      </p:sp>
    </p:spTree>
    <p:extLst>
      <p:ext uri="{BB962C8B-B14F-4D97-AF65-F5344CB8AC3E}">
        <p14:creationId xmlns:p14="http://schemas.microsoft.com/office/powerpoint/2010/main" val="8815079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4C456-1A0C-7F2D-535D-C10270E7D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54741-B4ED-0F42-1D36-551D3D9D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6CB87D-7C6C-5E25-96B2-42C2D085DF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813AB229-2FDF-EF97-E587-FC8FBE34F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1078B906-8F71-6999-241F-72F00D184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163D1A-97F2-D2B3-D752-87F2EBDD0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4F3656-0590-3737-FFC0-245DD0F6D7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5369CEF1-8650-0FD9-B44E-79CFE62F8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FE0344-CDAC-58F6-19B9-7FFB8BCBFE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550569-B81F-84E2-15D4-156882DB009E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8D91D2-2F48-99D0-4D39-6C3AE908E433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27DE40-E94A-A7AA-B9B9-8146A18D5FDB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2521B6-2A3A-71A4-630B-2F3B18369359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B573A3-FA6D-D199-9994-9747253C911D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2C526C-B85C-9008-1397-9F75CF96FA04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42403070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498C5-8F4E-F1A9-D8F7-32855356D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25CA1-EEDE-D0C4-EB83-A743747B6C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FDB519-8E45-998D-84CF-E357C2D5E9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E003585B-6A71-7E44-13AE-94F228887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B4E067B9-C712-8374-6BEC-138D9E350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A433ED-CAE9-4BF5-83E5-4DD606F7F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38326D-4297-3125-55BD-112E09855E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024E0799-3258-794B-2BF7-7232CAC9B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B5CEBD-E509-2B16-8403-9887954D8C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CF0C4-AAEA-210C-696C-61435F3A395A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33D9C0-8F33-8078-84C4-F9153613456E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17CCA8-062D-C06D-0CC2-29DFEEBABC15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6E8C64-D4A1-5217-15CF-CC10B148E1ED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8597C2-FFFC-4D6D-058F-0A6F98D0431D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D316FC-1CD8-A8EF-B90B-6854A58B6571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D0F784-A7A2-5412-920B-952633C8E297}"/>
              </a:ext>
            </a:extLst>
          </p:cNvPr>
          <p:cNvSpPr txBox="1"/>
          <p:nvPr/>
        </p:nvSpPr>
        <p:spPr>
          <a:xfrm>
            <a:off x="320418" y="5791200"/>
            <a:ext cx="1151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C) OA – Bouchard’s and Heberden's nodes</a:t>
            </a:r>
          </a:p>
        </p:txBody>
      </p:sp>
    </p:spTree>
    <p:extLst>
      <p:ext uri="{BB962C8B-B14F-4D97-AF65-F5344CB8AC3E}">
        <p14:creationId xmlns:p14="http://schemas.microsoft.com/office/powerpoint/2010/main" val="14804938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29339-84BF-C609-8DDF-9E003A20D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CA707-65F1-82BF-8127-247CBA5436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24750F-B30D-1FC6-3C08-0968D021B6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B02EB53B-6EA0-BA7D-AF89-F4A1E8F95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75EC7816-3D31-883E-6BB2-742C55F9A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CE7840-C274-156F-47B6-4551052495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A81FA9-DB65-BCB5-DAF2-FD047DC89E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8C1E49F6-DEE7-3D14-7093-B34037143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32BD58-D66A-3D35-E021-3C512A901D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8F9051-4131-47FC-4A02-52562D847D4C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6DCA2-03C3-EF2E-0E14-CE90C455C7BC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6545BD-9C92-6D24-A821-C84316CE17BC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F08A0B-71CF-4719-DA00-F0ECD4C84A6E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66FF4E-73D5-6C77-3ED9-623CFB21633B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8E14AC-B421-3CE7-B59D-50B771F5B12F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6807701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629AA-03FB-5F31-0A8C-C909F04E0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9B63D-6CD2-F391-E669-A303E93ED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06EC73-5080-576D-1726-1FE99CE6BB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F6DA395E-34F7-A90F-87BF-04B70EE40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4BF9A95C-C7F8-5A64-B799-9E3BB692F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351DAB-71F5-0D88-7C9D-15FB854A6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786FEB-B6C9-DB94-6027-36ED4ACFC8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3BEAFE29-DF96-1B4C-15E5-83A5CFE50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C971E7-8189-7BE9-E35E-94B7F0D02F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8051BE-16B4-E6CA-7E2D-4A352E76AB42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DC1587-21D2-DEFC-95D7-86841578502C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072591-94C0-0F99-9CD1-7D205F8ABB38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EA663F-F040-2DD2-0444-A8D731392AD0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335577-57B2-4EF2-319D-7D5A768C2975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DCA689-4C4C-2EDB-908E-DC5BA3C8283E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8218C9-2F62-660D-7C9B-F467D45CA84C}"/>
              </a:ext>
            </a:extLst>
          </p:cNvPr>
          <p:cNvSpPr txBox="1"/>
          <p:nvPr/>
        </p:nvSpPr>
        <p:spPr>
          <a:xfrm>
            <a:off x="320418" y="5791200"/>
            <a:ext cx="11517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D)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Garrods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pads (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Holoderma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Can be associated with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dupuytrens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or some genetic syndromes or idiopathic. Usually no management required</a:t>
            </a:r>
          </a:p>
        </p:txBody>
      </p:sp>
    </p:spTree>
    <p:extLst>
      <p:ext uri="{BB962C8B-B14F-4D97-AF65-F5344CB8AC3E}">
        <p14:creationId xmlns:p14="http://schemas.microsoft.com/office/powerpoint/2010/main" val="5589055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F4C07-D52A-456E-24B8-6533E6FDF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4D990-78DC-508F-2475-EF7F9C0811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12510A-A571-E761-DB6A-096F67DE63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CB25D388-353C-7C94-A2C6-8732F3927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1A09F284-7F17-085C-7199-DACB54227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615E5F-B7BB-E535-521A-EA80F3139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E9D1A6-C68E-8C5F-11F8-1F58C59031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84549B33-6F77-ECDD-5D06-2763B0A14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BF17C2-1EFA-38C0-CCA8-9158C101F5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28F826-1296-C8CE-3184-8103410C8FB9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2492A1-D587-0244-D880-630E4B7008A5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D630DF-2F51-6FBA-6DDF-F9A27243BA16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ACED4C-DAA5-EF92-6518-6B5490F40497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8558F2-00AA-447B-769A-83DB737FADB5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2E49BF-FBDB-415A-7E9A-ABD467E32088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0119056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40070-4540-698A-A7FA-F0D16BFC6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42D76-3472-3429-73F7-F9E4C7E976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1495F5-377B-2C03-4003-F713CC9828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96D94982-550D-B47E-FB46-425123171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E3C8B30B-77D5-12E1-45E2-68F020325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E1E2A5-5B97-F0B7-2EBB-EC04561B87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3D2CA8-4AAE-FF07-DBDB-CEE771C851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5ED6DBFB-871C-BB0E-486E-3B62C5B61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F4F5AE-8D8D-D7D2-B366-8FC3980BE0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BE4BD7-D868-B226-076D-D240B9B56313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3284D4-A20B-B04F-BC78-FE81741337CC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45BE28-7F60-6CAC-BC1A-83C854C06268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D37CA5-C6A5-D1BB-F448-DB9AA100C925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76C80E-8F78-7CFB-F8AF-BCEC43A59EB6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D52D07-1AAC-A710-6CD1-6474A27A2F9E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A686FF-11A7-043B-ED3A-F826DF9029E6}"/>
              </a:ext>
            </a:extLst>
          </p:cNvPr>
          <p:cNvSpPr txBox="1"/>
          <p:nvPr/>
        </p:nvSpPr>
        <p:spPr>
          <a:xfrm>
            <a:off x="320418" y="5791200"/>
            <a:ext cx="11517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E) Digital mucoid/myxoid cyst.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Usually associated with DIP OA. Generally best left alone. Aspiration carries infection risk + high chance of recurrence. Surgery not funded on NHS now</a:t>
            </a:r>
          </a:p>
        </p:txBody>
      </p:sp>
    </p:spTree>
    <p:extLst>
      <p:ext uri="{BB962C8B-B14F-4D97-AF65-F5344CB8AC3E}">
        <p14:creationId xmlns:p14="http://schemas.microsoft.com/office/powerpoint/2010/main" val="28695937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27F90-B2FC-4C31-F61A-6EEFE85EB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63296-9601-3396-754F-27D6928AD6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F0953-4772-C47D-6178-082B5AFA0E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4270CA08-55E8-55C6-B97E-F6236CB38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A0AEAD0C-6986-7B69-001B-D5DD434AB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9B5998-B2F4-5D84-2C36-18FC7AE68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BA5F96-9280-BC52-5A22-4F1C8CAEF0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4907F545-BF3B-EA62-4762-481A0F2FE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3978BF-020E-1D03-2912-F34EEB6027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C76F9D-B43A-4929-1B9C-5A1A3B7ED949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B23266-B21C-8A0E-8776-DEC43EFC1AF1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B8EB63-1B42-17FD-8792-D1014ADBD78C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72811E-DCCC-D179-1BA0-9C73F1F3B926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2EA45D-5DD8-AF02-784F-43E5350A783E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4E5D07-270A-C778-98D7-662F8B6024EA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188962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A033C-FBFF-5F63-DEA4-1FB002602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0" y="264327"/>
            <a:ext cx="4947919" cy="1091078"/>
          </a:xfrm>
        </p:spPr>
        <p:txBody>
          <a:bodyPr>
            <a:normAutofit/>
          </a:bodyPr>
          <a:lstStyle/>
          <a:p>
            <a:r>
              <a:rPr lang="en-GB" sz="3200" dirty="0"/>
              <a:t>Carpal tunnel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50169-93F8-F9AA-7861-337582C443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13120" y="1606885"/>
            <a:ext cx="5974080" cy="4986787"/>
          </a:xfrm>
        </p:spPr>
        <p:txBody>
          <a:bodyPr>
            <a:normAutofit fontScale="400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en-GB" sz="4500" b="1" dirty="0">
                <a:solidFill>
                  <a:schemeClr val="bg1"/>
                </a:solidFill>
              </a:rPr>
              <a:t>Idiopathic—most common,</a:t>
            </a:r>
          </a:p>
          <a:p>
            <a:pPr fontAlgn="base">
              <a:lnSpc>
                <a:spcPct val="120000"/>
              </a:lnSpc>
            </a:pPr>
            <a:r>
              <a:rPr lang="en-GB" sz="4500" b="1" dirty="0">
                <a:solidFill>
                  <a:schemeClr val="bg1"/>
                </a:solidFill>
              </a:rPr>
              <a:t>Rheumatoid flare-ups, OA wrist.</a:t>
            </a:r>
          </a:p>
          <a:p>
            <a:pPr fontAlgn="base">
              <a:lnSpc>
                <a:spcPct val="120000"/>
              </a:lnSpc>
            </a:pPr>
            <a:r>
              <a:rPr lang="en-GB" sz="4500" b="1" dirty="0">
                <a:solidFill>
                  <a:schemeClr val="bg1"/>
                </a:solidFill>
              </a:rPr>
              <a:t>Metabolic—pregnancy (common), hypothyroidism (rare), traumatic, Meds e.g. aromatase inhibitors</a:t>
            </a:r>
          </a:p>
          <a:p>
            <a:pPr fontAlgn="base">
              <a:lnSpc>
                <a:spcPct val="120000"/>
              </a:lnSpc>
            </a:pPr>
            <a:r>
              <a:rPr lang="en-GB" sz="4500" b="1" dirty="0">
                <a:solidFill>
                  <a:schemeClr val="bg1"/>
                </a:solidFill>
              </a:rPr>
              <a:t>Vibration.</a:t>
            </a:r>
          </a:p>
          <a:p>
            <a:pPr fontAlgn="base">
              <a:lnSpc>
                <a:spcPct val="120000"/>
              </a:lnSpc>
            </a:pPr>
            <a:r>
              <a:rPr lang="en-GB" sz="4500" b="1" dirty="0">
                <a:solidFill>
                  <a:schemeClr val="bg1"/>
                </a:solidFill>
              </a:rPr>
              <a:t>??Repetitive use</a:t>
            </a:r>
          </a:p>
          <a:p>
            <a:pPr fontAlgn="base">
              <a:lnSpc>
                <a:spcPct val="120000"/>
              </a:lnSpc>
            </a:pPr>
            <a:endParaRPr lang="en-GB" sz="4500" b="1" dirty="0">
              <a:solidFill>
                <a:schemeClr val="bg1"/>
              </a:solidFill>
            </a:endParaRPr>
          </a:p>
          <a:p>
            <a:pPr fontAlgn="base">
              <a:lnSpc>
                <a:spcPct val="120000"/>
              </a:lnSpc>
            </a:pPr>
            <a:r>
              <a:rPr lang="en-GB" sz="4500" b="1" dirty="0">
                <a:solidFill>
                  <a:schemeClr val="bg1"/>
                </a:solidFill>
              </a:rPr>
              <a:t>Tingling / P and N / numbness – greater 3.5 digits (patients may report all digits</a:t>
            </a:r>
          </a:p>
          <a:p>
            <a:pPr fontAlgn="base">
              <a:lnSpc>
                <a:spcPct val="120000"/>
              </a:lnSpc>
            </a:pPr>
            <a:r>
              <a:rPr lang="en-GB" sz="4500" b="1" dirty="0">
                <a:solidFill>
                  <a:schemeClr val="bg1"/>
                </a:solidFill>
              </a:rPr>
              <a:t>Sharp pains wrist int hand</a:t>
            </a:r>
          </a:p>
          <a:p>
            <a:pPr fontAlgn="base">
              <a:lnSpc>
                <a:spcPct val="120000"/>
              </a:lnSpc>
            </a:pPr>
            <a:r>
              <a:rPr lang="en-GB" sz="4500" b="1" dirty="0">
                <a:solidFill>
                  <a:schemeClr val="bg1"/>
                </a:solidFill>
              </a:rPr>
              <a:t>Night symptoms</a:t>
            </a:r>
          </a:p>
          <a:p>
            <a:pPr fontAlgn="base">
              <a:lnSpc>
                <a:spcPct val="120000"/>
              </a:lnSpc>
            </a:pPr>
            <a:r>
              <a:rPr lang="en-GB" sz="4500" b="1" dirty="0">
                <a:solidFill>
                  <a:schemeClr val="bg1"/>
                </a:solidFill>
              </a:rPr>
              <a:t>Weakness / wasting in severe cases</a:t>
            </a:r>
          </a:p>
          <a:p>
            <a:pPr fontAlgn="base">
              <a:lnSpc>
                <a:spcPct val="120000"/>
              </a:lnSpc>
            </a:pPr>
            <a:endParaRPr lang="en-GB" sz="4500" b="1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pic>
        <p:nvPicPr>
          <p:cNvPr id="1026" name="Picture 2" descr="Carpal Tunnel Syndrome - Washington Orthopaedics &amp; Sports Medicine">
            <a:extLst>
              <a:ext uri="{FF2B5EF4-FFF2-40B4-BE49-F238E27FC236}">
                <a16:creationId xmlns:a16="http://schemas.microsoft.com/office/drawing/2014/main" id="{9789C543-23A4-A6BA-0066-DCBE2800D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6" y="1130830"/>
            <a:ext cx="5430857" cy="434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439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BFBA6-1ADD-D2AF-076F-C2199C9E4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45670-E0BD-D46F-3C77-D322644A59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18" y="48615"/>
            <a:ext cx="11627071" cy="862032"/>
          </a:xfrm>
        </p:spPr>
        <p:txBody>
          <a:bodyPr/>
          <a:lstStyle/>
          <a:p>
            <a:r>
              <a:rPr lang="en-GB" dirty="0"/>
              <a:t>Lumps and bumps spot diagnoses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5BEF74-A840-2842-4410-D0A8A15DA8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upuytren's Disease – PhysioMSK">
            <a:extLst>
              <a:ext uri="{FF2B5EF4-FFF2-40B4-BE49-F238E27FC236}">
                <a16:creationId xmlns:a16="http://schemas.microsoft.com/office/drawing/2014/main" id="{571C8016-1108-66E4-C4A1-A5D207023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" y="1039217"/>
            <a:ext cx="2431724" cy="18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nglion cyst | Treatment, Diagnosis &amp; Surgery | Britannica">
            <a:extLst>
              <a:ext uri="{FF2B5EF4-FFF2-40B4-BE49-F238E27FC236}">
                <a16:creationId xmlns:a16="http://schemas.microsoft.com/office/drawing/2014/main" id="{8E1640A8-61CE-C3DC-FDE7-C305BEB8B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19" y="1039217"/>
            <a:ext cx="1955480" cy="29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126FD3-27CF-12B8-97C0-73EFB781E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237" y="4125360"/>
            <a:ext cx="2314076" cy="1543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128A17-A291-8CD4-4C6A-65AD837CCC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7746" y="1039217"/>
            <a:ext cx="3339947" cy="2226631"/>
          </a:xfrm>
          <a:prstGeom prst="rect">
            <a:avLst/>
          </a:prstGeom>
        </p:spPr>
      </p:pic>
      <p:pic>
        <p:nvPicPr>
          <p:cNvPr id="1030" name="Picture 6" descr="Knuckle pads">
            <a:extLst>
              <a:ext uri="{FF2B5EF4-FFF2-40B4-BE49-F238E27FC236}">
                <a16:creationId xmlns:a16="http://schemas.microsoft.com/office/drawing/2014/main" id="{594277FB-1125-C453-54C9-368357147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7" y="3037073"/>
            <a:ext cx="2723914" cy="26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30110C-5FF3-4FCD-7429-7A83147AA8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149" y="3442219"/>
            <a:ext cx="2846544" cy="2226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CED42D-ADC7-0C8D-15EE-AE71A61F1AA1}"/>
              </a:ext>
            </a:extLst>
          </p:cNvPr>
          <p:cNvSpPr txBox="1"/>
          <p:nvPr/>
        </p:nvSpPr>
        <p:spPr>
          <a:xfrm>
            <a:off x="200179" y="1609505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EB4047-5D0D-2A1F-5858-3AD2A6BAEA95}"/>
              </a:ext>
            </a:extLst>
          </p:cNvPr>
          <p:cNvSpPr txBox="1"/>
          <p:nvPr/>
        </p:nvSpPr>
        <p:spPr>
          <a:xfrm>
            <a:off x="4495815" y="1660353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DCFB74-BAA5-40E7-4378-D18F6F20870B}"/>
              </a:ext>
            </a:extLst>
          </p:cNvPr>
          <p:cNvSpPr txBox="1"/>
          <p:nvPr/>
        </p:nvSpPr>
        <p:spPr>
          <a:xfrm>
            <a:off x="7892860" y="1640841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0F6BF4-7B1B-3827-2381-377AC3CAD3E5}"/>
              </a:ext>
            </a:extLst>
          </p:cNvPr>
          <p:cNvSpPr txBox="1"/>
          <p:nvPr/>
        </p:nvSpPr>
        <p:spPr>
          <a:xfrm>
            <a:off x="269566" y="4312329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DBBE43-A15B-F06A-FF9B-2072B0B9DF37}"/>
              </a:ext>
            </a:extLst>
          </p:cNvPr>
          <p:cNvSpPr txBox="1"/>
          <p:nvPr/>
        </p:nvSpPr>
        <p:spPr>
          <a:xfrm>
            <a:off x="4303645" y="4347172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A563F4-5532-89D5-05AB-B0F9D2451805}"/>
              </a:ext>
            </a:extLst>
          </p:cNvPr>
          <p:cNvSpPr txBox="1"/>
          <p:nvPr/>
        </p:nvSpPr>
        <p:spPr>
          <a:xfrm>
            <a:off x="8497746" y="4343140"/>
            <a:ext cx="48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4E0DEB-C5BF-011C-7073-AEC3B2C21394}"/>
              </a:ext>
            </a:extLst>
          </p:cNvPr>
          <p:cNvSpPr txBox="1"/>
          <p:nvPr/>
        </p:nvSpPr>
        <p:spPr>
          <a:xfrm>
            <a:off x="320418" y="5791200"/>
            <a:ext cx="1151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F) Gouty tophi</a:t>
            </a:r>
          </a:p>
        </p:txBody>
      </p:sp>
    </p:spTree>
    <p:extLst>
      <p:ext uri="{BB962C8B-B14F-4D97-AF65-F5344CB8AC3E}">
        <p14:creationId xmlns:p14="http://schemas.microsoft.com/office/powerpoint/2010/main" val="18003660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0635F-3BEB-921D-0960-4739E39AB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D8D33-CE96-8CDB-8CC6-609D31BED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MSK - main page :: Hampshire and Isle of Wight NHS Foundation Trust</a:t>
            </a:r>
            <a:endParaRPr lang="en-GB" dirty="0"/>
          </a:p>
          <a:p>
            <a:r>
              <a:rPr lang="en-GB" dirty="0">
                <a:hlinkClick r:id="rId3"/>
              </a:rPr>
              <a:t>Lateral_Epincondylitis.pdf</a:t>
            </a:r>
            <a:endParaRPr lang="en-GB" dirty="0"/>
          </a:p>
          <a:p>
            <a:r>
              <a:rPr lang="en-GB" dirty="0">
                <a:hlinkClick r:id="rId4"/>
              </a:rPr>
              <a:t>ExampleProgramme-17th Feb 2026</a:t>
            </a:r>
            <a:r>
              <a:rPr lang="en-GB" dirty="0"/>
              <a:t> (Tennis elbow exercise program)</a:t>
            </a:r>
          </a:p>
          <a:p>
            <a:r>
              <a:rPr lang="sv-SE" dirty="0">
                <a:hlinkClick r:id="rId5"/>
              </a:rPr>
              <a:t>Carpal_Tunnel_Syndrome_CTS_.pdf</a:t>
            </a:r>
            <a:endParaRPr lang="sv-S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58261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34C13E-6AE4-45DC-A20D-7DE76DD1C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7571" y="312039"/>
            <a:ext cx="3493008" cy="878908"/>
          </a:xfrm>
        </p:spPr>
        <p:txBody>
          <a:bodyPr/>
          <a:lstStyle/>
          <a:p>
            <a:r>
              <a:rPr lang="en-GB" sz="4000" dirty="0"/>
              <a:t>Any questions?</a:t>
            </a:r>
          </a:p>
        </p:txBody>
      </p:sp>
      <p:pic>
        <p:nvPicPr>
          <p:cNvPr id="1026" name="Picture 2" descr="Questions and AnswersThe Simpsons Tapped Out AddictsAll Things The Simpsons  Tapped Out for the Tapped Out Addict in All of Us">
            <a:extLst>
              <a:ext uri="{FF2B5EF4-FFF2-40B4-BE49-F238E27FC236}">
                <a16:creationId xmlns:a16="http://schemas.microsoft.com/office/drawing/2014/main" id="{641D35CC-1AAB-493F-9F80-EC86D04C3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98" y="1318269"/>
            <a:ext cx="45339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14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0CF7A-D53E-C383-B9E1-CB63ECD39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82F8A-0655-942E-9BE3-B5BF4C330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0" y="264327"/>
            <a:ext cx="4947919" cy="1091078"/>
          </a:xfrm>
        </p:spPr>
        <p:txBody>
          <a:bodyPr>
            <a:normAutofit/>
          </a:bodyPr>
          <a:lstStyle/>
          <a:p>
            <a:r>
              <a:rPr lang="en-GB" sz="3200" dirty="0"/>
              <a:t>Carpal tunnel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35850-37C3-C78F-476A-AA921C98AA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13120" y="1606885"/>
            <a:ext cx="5974080" cy="5115462"/>
          </a:xfrm>
        </p:spPr>
        <p:txBody>
          <a:bodyPr anchor="t">
            <a:normAutofit fontScale="85000" lnSpcReduction="10000"/>
          </a:bodyPr>
          <a:lstStyle/>
          <a:p>
            <a:r>
              <a:rPr lang="en-GB" dirty="0"/>
              <a:t>Management</a:t>
            </a:r>
          </a:p>
          <a:p>
            <a:pPr lvl="1"/>
            <a:r>
              <a:rPr lang="en-GB" dirty="0"/>
              <a:t>Futura splint at night 6 weeks</a:t>
            </a:r>
          </a:p>
          <a:p>
            <a:pPr lvl="1"/>
            <a:r>
              <a:rPr lang="en-GB" dirty="0"/>
              <a:t>Steroid injection</a:t>
            </a:r>
          </a:p>
          <a:p>
            <a:pPr lvl="1"/>
            <a:r>
              <a:rPr lang="en-GB" dirty="0"/>
              <a:t>Surgery</a:t>
            </a:r>
          </a:p>
          <a:p>
            <a:r>
              <a:rPr lang="en-GB" dirty="0"/>
              <a:t>Early urgent surgical ref only if: wasting / objective significant  weakness / constant median nerve sensory loss</a:t>
            </a:r>
          </a:p>
          <a:p>
            <a:r>
              <a:rPr lang="en-GB" dirty="0"/>
              <a:t>Surgery Vs steroid injection</a:t>
            </a:r>
          </a:p>
          <a:p>
            <a:pPr lvl="1"/>
            <a:r>
              <a:rPr lang="en-GB" dirty="0"/>
              <a:t>Districts trial – surgery better option</a:t>
            </a:r>
          </a:p>
          <a:p>
            <a:pPr lvl="1"/>
            <a:r>
              <a:rPr lang="en-GB" dirty="0"/>
              <a:t>But injection can reduce the need for surgery</a:t>
            </a:r>
          </a:p>
          <a:p>
            <a:pPr lvl="1"/>
            <a:r>
              <a:rPr lang="en-GB" dirty="0"/>
              <a:t>GIRFT guidelines</a:t>
            </a:r>
          </a:p>
          <a:p>
            <a:r>
              <a:rPr lang="en-GB" dirty="0"/>
              <a:t>Differential diagnoses:</a:t>
            </a:r>
          </a:p>
          <a:p>
            <a:pPr lvl="1"/>
            <a:r>
              <a:rPr lang="en-GB" dirty="0"/>
              <a:t>Cervical radiculopathy</a:t>
            </a:r>
          </a:p>
          <a:p>
            <a:pPr lvl="1"/>
            <a:r>
              <a:rPr lang="en-GB" dirty="0"/>
              <a:t>Degenerative cervical myelopathy</a:t>
            </a:r>
          </a:p>
          <a:p>
            <a:pPr lvl="1"/>
            <a:r>
              <a:rPr lang="en-GB" dirty="0"/>
              <a:t>Diabetic / other peripheral polyneuropathy</a:t>
            </a:r>
          </a:p>
          <a:p>
            <a:pPr lvl="1"/>
            <a:r>
              <a:rPr lang="en-GB" dirty="0"/>
              <a:t>Cubital tunnel syndrome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7C60620B-C6B5-9FF3-986B-DBCD9EC508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93225D-DD1A-F824-87E3-B288D786A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57" y="1919234"/>
            <a:ext cx="5472050" cy="366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91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2DBCF-B78D-2948-16B6-F21B082EE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D3D99-5834-B278-FDBE-41D8501C0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0" y="264327"/>
            <a:ext cx="4947919" cy="1091078"/>
          </a:xfrm>
        </p:spPr>
        <p:txBody>
          <a:bodyPr>
            <a:normAutofit/>
          </a:bodyPr>
          <a:lstStyle/>
          <a:p>
            <a:r>
              <a:rPr lang="en-GB" sz="3200" dirty="0"/>
              <a:t>Trigger finger/thumb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E575A-C4BA-D36A-DF13-35D64FC38E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9360" y="2023446"/>
            <a:ext cx="4607015" cy="4668756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GB" dirty="0"/>
              <a:t>Nodular thickening of the flexor tendon, accompanied by stenosis of the (A1) pulley of the tendon sheath at the level of the MCPJ.</a:t>
            </a:r>
          </a:p>
          <a:p>
            <a:pPr marL="0" indent="0" fontAlgn="base">
              <a:buNone/>
            </a:pPr>
            <a:endParaRPr lang="en-GB" dirty="0"/>
          </a:p>
          <a:p>
            <a:pPr fontAlgn="base"/>
            <a:r>
              <a:rPr lang="en-GB"/>
              <a:t>More </a:t>
            </a:r>
            <a:r>
              <a:rPr lang="en-GB" dirty="0"/>
              <a:t>common in diabetes, rheumatoid</a:t>
            </a:r>
          </a:p>
          <a:p>
            <a:pPr fontAlgn="base"/>
            <a:endParaRPr lang="en-GB" dirty="0"/>
          </a:p>
          <a:p>
            <a:pPr fontAlgn="base"/>
            <a:r>
              <a:rPr lang="en-GB" dirty="0"/>
              <a:t>Management</a:t>
            </a:r>
          </a:p>
          <a:p>
            <a:pPr lvl="1" fontAlgn="base"/>
            <a:r>
              <a:rPr lang="en-GB" dirty="0"/>
              <a:t>Splint at night 6 weeks</a:t>
            </a:r>
          </a:p>
          <a:p>
            <a:pPr lvl="2" fontAlgn="base"/>
            <a:r>
              <a:rPr lang="en-GB" dirty="0"/>
              <a:t>+ topical NSAIDs</a:t>
            </a:r>
          </a:p>
          <a:p>
            <a:pPr lvl="1" fontAlgn="base"/>
            <a:r>
              <a:rPr lang="en-GB" dirty="0"/>
              <a:t>Steroid injection(s)</a:t>
            </a:r>
          </a:p>
          <a:p>
            <a:pPr lvl="1" fontAlgn="base"/>
            <a:r>
              <a:rPr lang="en-GB" dirty="0"/>
              <a:t>Surgical release</a:t>
            </a:r>
          </a:p>
          <a:p>
            <a:pPr lvl="1" fontAlgn="base"/>
            <a:endParaRPr lang="en-GB" dirty="0"/>
          </a:p>
          <a:p>
            <a:pPr fontAlgn="base"/>
            <a:r>
              <a:rPr lang="en-GB" dirty="0"/>
              <a:t>Grade 4 – early urgent ortho referral</a:t>
            </a:r>
          </a:p>
          <a:p>
            <a:pPr lvl="1" fontAlgn="base"/>
            <a:endParaRPr lang="en-GB" dirty="0"/>
          </a:p>
          <a:p>
            <a:endParaRPr lang="en-GB" dirty="0"/>
          </a:p>
        </p:txBody>
      </p:sp>
      <p:pic>
        <p:nvPicPr>
          <p:cNvPr id="6146" name="Picture 2" descr="Trigger Finger - Trigger Thumb - OrthoInfo - AAOS">
            <a:extLst>
              <a:ext uri="{FF2B5EF4-FFF2-40B4-BE49-F238E27FC236}">
                <a16:creationId xmlns:a16="http://schemas.microsoft.com/office/drawing/2014/main" id="{629D11F0-B15F-8E20-4581-B76FB82E8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18480" cy="238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cognizing and treating trigger finger | MDedge">
            <a:extLst>
              <a:ext uri="{FF2B5EF4-FFF2-40B4-BE49-F238E27FC236}">
                <a16:creationId xmlns:a16="http://schemas.microsoft.com/office/drawing/2014/main" id="{A8F59DE8-9C17-3869-B0F6-30B3C6370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3643"/>
            <a:ext cx="5618480" cy="193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Sumifun Finger Brace for Hands, Finger ...">
            <a:extLst>
              <a:ext uri="{FF2B5EF4-FFF2-40B4-BE49-F238E27FC236}">
                <a16:creationId xmlns:a16="http://schemas.microsoft.com/office/drawing/2014/main" id="{A6F1F3F2-851C-D665-5EB2-9BE2EDCB2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0" y="4394357"/>
            <a:ext cx="2380130" cy="238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Arthro-Eze Oval Peach Thumb Splint for Trigger Thumb - Mallet Thumb - Thumb Hypermobility - Thumb Arthritis Size 8-56.9mm Circumference">
            <a:extLst>
              <a:ext uri="{FF2B5EF4-FFF2-40B4-BE49-F238E27FC236}">
                <a16:creationId xmlns:a16="http://schemas.microsoft.com/office/drawing/2014/main" id="{ED6B47E4-2EEC-63DD-1A7A-AA0849C76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559" y="4477870"/>
            <a:ext cx="2454938" cy="245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561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5D73A-5F88-7936-ADFA-70EAF2ECE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8841F-3FB4-E253-665B-7D0FA54A7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0" y="264327"/>
            <a:ext cx="4947919" cy="1091078"/>
          </a:xfrm>
        </p:spPr>
        <p:txBody>
          <a:bodyPr>
            <a:normAutofit/>
          </a:bodyPr>
          <a:lstStyle/>
          <a:p>
            <a:r>
              <a:rPr lang="en-GB" sz="3200" dirty="0"/>
              <a:t>De </a:t>
            </a:r>
            <a:r>
              <a:rPr lang="en-GB" sz="3200" dirty="0" err="1"/>
              <a:t>Quervain’s</a:t>
            </a:r>
            <a:r>
              <a:rPr lang="en-GB" sz="3200" dirty="0"/>
              <a:t> tenosynovitis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93E2B-E9B7-AF84-55FB-97DAC611DD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9359" y="1701899"/>
            <a:ext cx="5253375" cy="465870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4x more common in women</a:t>
            </a:r>
          </a:p>
          <a:p>
            <a:r>
              <a:rPr lang="en-GB" dirty="0"/>
              <a:t>Often middle aged</a:t>
            </a:r>
          </a:p>
          <a:p>
            <a:r>
              <a:rPr lang="en-GB" dirty="0"/>
              <a:t>Also affects post partum women</a:t>
            </a:r>
          </a:p>
          <a:p>
            <a:endParaRPr lang="en-GB" dirty="0"/>
          </a:p>
          <a:p>
            <a:r>
              <a:rPr lang="en-GB" dirty="0"/>
              <a:t>Often with visible swelling</a:t>
            </a:r>
          </a:p>
          <a:p>
            <a:r>
              <a:rPr lang="en-GB" dirty="0"/>
              <a:t>Where is the tenderness?</a:t>
            </a:r>
          </a:p>
          <a:p>
            <a:r>
              <a:rPr lang="en-GB" dirty="0"/>
              <a:t>Finkelstein sensitive but not specific</a:t>
            </a:r>
          </a:p>
          <a:p>
            <a:r>
              <a:rPr lang="en-GB" dirty="0"/>
              <a:t>DD: Thumb CMCJ OA, STT OA, intersection syndrome</a:t>
            </a:r>
          </a:p>
          <a:p>
            <a:endParaRPr lang="en-GB" dirty="0"/>
          </a:p>
          <a:p>
            <a:r>
              <a:rPr lang="en-GB" dirty="0"/>
              <a:t> Management</a:t>
            </a:r>
          </a:p>
          <a:p>
            <a:pPr lvl="1"/>
            <a:r>
              <a:rPr lang="en-GB" dirty="0"/>
              <a:t>Thumb spica 6 weeks</a:t>
            </a:r>
          </a:p>
          <a:p>
            <a:pPr lvl="2"/>
            <a:r>
              <a:rPr lang="en-GB" dirty="0"/>
              <a:t>+ topical/oral NSAID</a:t>
            </a:r>
          </a:p>
          <a:p>
            <a:pPr lvl="2"/>
            <a:r>
              <a:rPr lang="en-GB" dirty="0"/>
              <a:t>Activity modification</a:t>
            </a:r>
          </a:p>
          <a:p>
            <a:pPr lvl="1"/>
            <a:r>
              <a:rPr lang="en-GB" dirty="0"/>
              <a:t>Steroid injection (Early if severe symptoms)</a:t>
            </a:r>
          </a:p>
          <a:p>
            <a:pPr lvl="1"/>
            <a:r>
              <a:rPr lang="en-GB" dirty="0"/>
              <a:t>Surgical release</a:t>
            </a:r>
          </a:p>
        </p:txBody>
      </p:sp>
      <p:pic>
        <p:nvPicPr>
          <p:cNvPr id="7170" name="Picture 2" descr="de Quervain Tendonitis - Raleigh Hand Surgery — Joseph J. Schreiber, MD">
            <a:extLst>
              <a:ext uri="{FF2B5EF4-FFF2-40B4-BE49-F238E27FC236}">
                <a16:creationId xmlns:a16="http://schemas.microsoft.com/office/drawing/2014/main" id="{572D898F-5198-6278-03FA-B637588ED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14" y="1475193"/>
            <a:ext cx="5812855" cy="376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15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F7EC2-FFB5-7F9E-133E-1B8453464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76" y="162560"/>
            <a:ext cx="10671048" cy="1069848"/>
          </a:xfrm>
        </p:spPr>
        <p:txBody>
          <a:bodyPr>
            <a:normAutofit fontScale="90000"/>
          </a:bodyPr>
          <a:lstStyle/>
          <a:p>
            <a:r>
              <a:rPr lang="en-GB" dirty="0"/>
              <a:t>Routine management</a:t>
            </a:r>
            <a:br>
              <a:rPr lang="en-GB" dirty="0"/>
            </a:br>
            <a:r>
              <a:rPr lang="en-GB" dirty="0"/>
              <a:t>Splint &gt; injection &gt; surgery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A23A63D-567C-3ECD-6D22-70A53B099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286641"/>
              </p:ext>
            </p:extLst>
          </p:nvPr>
        </p:nvGraphicFramePr>
        <p:xfrm>
          <a:off x="833120" y="1539492"/>
          <a:ext cx="9994265" cy="468607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778000">
                  <a:extLst>
                    <a:ext uri="{9D8B030D-6E8A-4147-A177-3AD203B41FA5}">
                      <a16:colId xmlns:a16="http://schemas.microsoft.com/office/drawing/2014/main" val="1760960729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3014887282"/>
                    </a:ext>
                  </a:extLst>
                </a:gridCol>
                <a:gridCol w="3027680">
                  <a:extLst>
                    <a:ext uri="{9D8B030D-6E8A-4147-A177-3AD203B41FA5}">
                      <a16:colId xmlns:a16="http://schemas.microsoft.com/office/drawing/2014/main" val="1378434719"/>
                    </a:ext>
                  </a:extLst>
                </a:gridCol>
                <a:gridCol w="1073785">
                  <a:extLst>
                    <a:ext uri="{9D8B030D-6E8A-4147-A177-3AD203B41FA5}">
                      <a16:colId xmlns:a16="http://schemas.microsoft.com/office/drawing/2014/main" val="2214952064"/>
                    </a:ext>
                  </a:extLst>
                </a:gridCol>
              </a:tblGrid>
              <a:tr h="614428"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Splint – </a:t>
                      </a:r>
                      <a:r>
                        <a:rPr lang="en-GB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 weeks</a:t>
                      </a:r>
                    </a:p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Conservative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steroid injection(s)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Surgery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539069"/>
                  </a:ext>
                </a:extLst>
              </a:tr>
              <a:tr h="1321958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CTS*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Splint at night</a:t>
                      </a:r>
                    </a:p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+ nerve glides</a:t>
                      </a:r>
                    </a:p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+ activity modification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 steroid injection</a:t>
                      </a:r>
                    </a:p>
                    <a:p>
                      <a:endParaRPr lang="en-GB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~30% require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541148"/>
                  </a:ext>
                </a:extLst>
              </a:tr>
              <a:tr h="1321958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Trigger finger*</a:t>
                      </a:r>
                    </a:p>
                    <a:p>
                      <a:endParaRPr lang="en-GB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Splint at night</a:t>
                      </a:r>
                    </a:p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+ topical NSAIDs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 – 2 steroid injections</a:t>
                      </a:r>
                    </a:p>
                    <a:p>
                      <a:endParaRPr lang="en-GB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endParaRPr lang="en-GB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&lt;10%</a:t>
                      </a:r>
                    </a:p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require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766511"/>
                  </a:ext>
                </a:extLst>
              </a:tr>
              <a:tr h="1321958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De </a:t>
                      </a:r>
                      <a:r>
                        <a:rPr lang="en-GB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Quervain’s</a:t>
                      </a:r>
                      <a:endParaRPr lang="en-GB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Splint day and night</a:t>
                      </a:r>
                    </a:p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+ activity modification</a:t>
                      </a:r>
                    </a:p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+ oral/topical NSAID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Consider early injection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 – 2 steroid injections</a:t>
                      </a:r>
                    </a:p>
                    <a:p>
                      <a:endParaRPr lang="en-GB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GB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&lt;20% require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1933160"/>
                  </a:ext>
                </a:extLst>
              </a:tr>
            </a:tbl>
          </a:graphicData>
        </a:graphic>
      </p:graphicFrame>
      <p:pic>
        <p:nvPicPr>
          <p:cNvPr id="4" name="Picture 2" descr="Carpal Tunnel Syndrome - Washington Orthopaedics &amp; Sports Medicine">
            <a:extLst>
              <a:ext uri="{FF2B5EF4-FFF2-40B4-BE49-F238E27FC236}">
                <a16:creationId xmlns:a16="http://schemas.microsoft.com/office/drawing/2014/main" id="{8309B28B-191F-E6C8-7E43-D087BCEEE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86" y="2564202"/>
            <a:ext cx="1116694" cy="89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rigger Finger - Trigger Thumb - OrthoInfo - AAOS">
            <a:extLst>
              <a:ext uri="{FF2B5EF4-FFF2-40B4-BE49-F238E27FC236}">
                <a16:creationId xmlns:a16="http://schemas.microsoft.com/office/drawing/2014/main" id="{66671192-D908-63D3-6731-69E6F96DC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1" y="4027796"/>
            <a:ext cx="1551026" cy="65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e Quervain Tendonitis - Raleigh Hand Surgery — Joseph J. Schreiber, MD">
            <a:extLst>
              <a:ext uri="{FF2B5EF4-FFF2-40B4-BE49-F238E27FC236}">
                <a16:creationId xmlns:a16="http://schemas.microsoft.com/office/drawing/2014/main" id="{07B87223-2654-E8F5-A04F-4FDBA7904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" y="5273864"/>
            <a:ext cx="1551027" cy="100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rocool D-ring Wrist Splint ...">
            <a:extLst>
              <a:ext uri="{FF2B5EF4-FFF2-40B4-BE49-F238E27FC236}">
                <a16:creationId xmlns:a16="http://schemas.microsoft.com/office/drawing/2014/main" id="{31494876-C179-8F1D-F9ED-DD237C45E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470" y="2475099"/>
            <a:ext cx="1071563" cy="107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hand with a blue finger splint&#10;&#10;AI-generated content may be incorrect.">
            <a:extLst>
              <a:ext uri="{FF2B5EF4-FFF2-40B4-BE49-F238E27FC236}">
                <a16:creationId xmlns:a16="http://schemas.microsoft.com/office/drawing/2014/main" id="{46FA28CD-73CE-1F31-B429-233A91BE5F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3349" y="3687496"/>
            <a:ext cx="1142684" cy="1142684"/>
          </a:xfrm>
          <a:prstGeom prst="rect">
            <a:avLst/>
          </a:prstGeom>
        </p:spPr>
      </p:pic>
      <p:pic>
        <p:nvPicPr>
          <p:cNvPr id="11" name="Picture 10" descr="A hand with a bandage on it&#10;&#10;AI-generated content may be incorrect.">
            <a:extLst>
              <a:ext uri="{FF2B5EF4-FFF2-40B4-BE49-F238E27FC236}">
                <a16:creationId xmlns:a16="http://schemas.microsoft.com/office/drawing/2014/main" id="{60026A31-4522-E76F-448C-BBE37BA9D5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3709" y="4903605"/>
            <a:ext cx="1321963" cy="13219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9246BC-BBE3-4534-8C9A-80F6C9DF85B3}"/>
              </a:ext>
            </a:extLst>
          </p:cNvPr>
          <p:cNvSpPr txBox="1"/>
          <p:nvPr/>
        </p:nvSpPr>
        <p:spPr>
          <a:xfrm>
            <a:off x="833120" y="6224875"/>
            <a:ext cx="10842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</a:rPr>
              <a:t>*If CTS red flags (wasting / objective weakness / constant median nerve sensory loss) &gt; skip conservative and do early surgical referral</a:t>
            </a:r>
          </a:p>
          <a:p>
            <a:r>
              <a:rPr lang="en-GB" sz="1400" b="1" dirty="0">
                <a:solidFill>
                  <a:srgbClr val="FF0000"/>
                </a:solidFill>
              </a:rPr>
              <a:t>*Trigger finger red flag – grade 4, locked in palm</a:t>
            </a:r>
          </a:p>
        </p:txBody>
      </p:sp>
    </p:spTree>
    <p:extLst>
      <p:ext uri="{BB962C8B-B14F-4D97-AF65-F5344CB8AC3E}">
        <p14:creationId xmlns:p14="http://schemas.microsoft.com/office/powerpoint/2010/main" val="2159123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F07FD-6AF6-7CC6-7014-D18AA0B45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254" y="621379"/>
            <a:ext cx="4585780" cy="1091078"/>
          </a:xfrm>
        </p:spPr>
        <p:txBody>
          <a:bodyPr/>
          <a:lstStyle/>
          <a:p>
            <a:r>
              <a:rPr lang="en-GB" dirty="0"/>
              <a:t>Osteoarthritis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F0122-30B4-7803-9C86-B8B3BEFB4C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5254" y="2143760"/>
            <a:ext cx="4607015" cy="461264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Thumb CMCJ – very common, especially in women</a:t>
            </a:r>
          </a:p>
          <a:p>
            <a:r>
              <a:rPr lang="en-GB" dirty="0"/>
              <a:t>IP joints – </a:t>
            </a:r>
            <a:r>
              <a:rPr lang="en-GB" dirty="0" err="1"/>
              <a:t>bouchards</a:t>
            </a:r>
            <a:r>
              <a:rPr lang="en-GB" dirty="0"/>
              <a:t>, </a:t>
            </a:r>
            <a:r>
              <a:rPr lang="en-GB" dirty="0" err="1"/>
              <a:t>hebredens</a:t>
            </a:r>
            <a:endParaRPr lang="en-GB" dirty="0"/>
          </a:p>
          <a:p>
            <a:r>
              <a:rPr lang="en-GB" dirty="0"/>
              <a:t>If synovitis (swollen / warm) then consider rheum cause, especially MCPs</a:t>
            </a:r>
          </a:p>
          <a:p>
            <a:endParaRPr lang="en-GB" dirty="0"/>
          </a:p>
          <a:p>
            <a:r>
              <a:rPr lang="en-GB" dirty="0"/>
              <a:t>Topical NSAIDs, splinting e.g. thumb base, wrist</a:t>
            </a:r>
          </a:p>
          <a:p>
            <a:r>
              <a:rPr lang="en-GB" dirty="0"/>
              <a:t>If isolated joint can consider steroid injections (sometimes lasting benefit) or even surgery if severe/persistent pain</a:t>
            </a:r>
          </a:p>
          <a:p>
            <a:r>
              <a:rPr lang="en-GB" dirty="0"/>
              <a:t>If widespread hand OA –</a:t>
            </a:r>
          </a:p>
          <a:p>
            <a:pPr lvl="1"/>
            <a:r>
              <a:rPr lang="en-GB" dirty="0"/>
              <a:t> try and reassure+++, pain often settles, especially DIPs,</a:t>
            </a:r>
          </a:p>
          <a:p>
            <a:pPr lvl="1"/>
            <a:r>
              <a:rPr lang="en-GB" dirty="0"/>
              <a:t>Biopsychosocial approach to pain </a:t>
            </a:r>
          </a:p>
          <a:p>
            <a:pPr lvl="1"/>
            <a:r>
              <a:rPr lang="en-GB" dirty="0"/>
              <a:t>Consider hand therapy if functional impairment</a:t>
            </a:r>
          </a:p>
        </p:txBody>
      </p:sp>
      <p:pic>
        <p:nvPicPr>
          <p:cNvPr id="10242" name="Picture 2" descr="Base of Thumb OA | The Bone School">
            <a:extLst>
              <a:ext uri="{FF2B5EF4-FFF2-40B4-BE49-F238E27FC236}">
                <a16:creationId xmlns:a16="http://schemas.microsoft.com/office/drawing/2014/main" id="{DDDE8B2E-E210-E773-62D3-DB08D097A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1417638"/>
            <a:ext cx="4876800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150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rgbClr val="FFFFFF"/>
      </a:lt1>
      <a:dk2>
        <a:srgbClr val="00BBFF"/>
      </a:dk2>
      <a:lt2>
        <a:srgbClr val="FFAA27"/>
      </a:lt2>
      <a:accent1>
        <a:srgbClr val="001431"/>
      </a:accent1>
      <a:accent2>
        <a:srgbClr val="D14C00"/>
      </a:accent2>
      <a:accent3>
        <a:srgbClr val="142F5C"/>
      </a:accent3>
      <a:accent4>
        <a:srgbClr val="FFC000"/>
      </a:accent4>
      <a:accent5>
        <a:srgbClr val="5E441C"/>
      </a:accent5>
      <a:accent6>
        <a:srgbClr val="149F2F"/>
      </a:accent6>
      <a:hlink>
        <a:srgbClr val="00BBFF"/>
      </a:hlink>
      <a:folHlink>
        <a:srgbClr val="00BBFF"/>
      </a:folHlink>
    </a:clrScheme>
    <a:fontScheme name="Custom 12">
      <a:majorFont>
        <a:latin typeface="Book Antiqua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4309604_TF33968143" id="{8DC784E7-05DF-45BD-84D8-E1E66AEC0D7A}" vid="{ACDD0EDF-4589-4FB8-B084-B2A7E0159C59}"/>
    </a:ext>
  </a:extLst>
</a:theme>
</file>

<file path=ppt/theme/theme2.xml><?xml version="1.0" encoding="utf-8"?>
<a:theme xmlns:a="http://schemas.openxmlformats.org/drawingml/2006/main" name="1_Office Them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-Color-Block_Win32_jx_v9.potx" id="{B1D493D9-AF74-4AD6-8F0C-5B1308D7041B}" vid="{1AA99070-5A1F-42D2-9F5B-E7354C964689}"/>
    </a:ext>
  </a:extLst>
</a:theme>
</file>

<file path=ppt/theme/theme3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E645E5-0105-4597-A6C9-FF428BAEF1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31B41D-C4DE-41D5-B883-BFE1CC1FFE9C}">
  <ds:schemaRefs>
    <ds:schemaRef ds:uri="http://schemas.microsoft.com/sharepoint/v3"/>
    <ds:schemaRef ds:uri="http://purl.org/dc/terms/"/>
    <ds:schemaRef ds:uri="http://schemas.openxmlformats.org/package/2006/metadata/core-properties"/>
    <ds:schemaRef ds:uri="6dc4bcd6-49db-4c07-9060-8acfc67cef9f"/>
    <ds:schemaRef ds:uri="http://schemas.microsoft.com/office/2006/documentManagement/types"/>
    <ds:schemaRef ds:uri="http://schemas.microsoft.com/office/infopath/2007/PartnerControls"/>
    <ds:schemaRef ds:uri="fb0879af-3eba-417a-a55a-ffe6dcd6ca77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F66A90A-9146-4A69-9CBB-F93429A11E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{CB731942-611B-420E-A69F-26E9121948C5}tf33968143_win32</Template>
  <TotalTime>14564</TotalTime>
  <Words>2273</Words>
  <Application>Microsoft Office PowerPoint</Application>
  <PresentationFormat>Widescreen</PresentationFormat>
  <Paragraphs>460</Paragraphs>
  <Slides>42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42</vt:i4>
      </vt:variant>
    </vt:vector>
  </HeadingPairs>
  <TitlesOfParts>
    <vt:vector size="55" baseType="lpstr">
      <vt:lpstr>Aptos</vt:lpstr>
      <vt:lpstr>Arial</vt:lpstr>
      <vt:lpstr>Arial Black</vt:lpstr>
      <vt:lpstr>Book Antiqua</vt:lpstr>
      <vt:lpstr>Calibri</vt:lpstr>
      <vt:lpstr>Century Gothic</vt:lpstr>
      <vt:lpstr>Franklin Gothic Book</vt:lpstr>
      <vt:lpstr>Sabon Next LT</vt:lpstr>
      <vt:lpstr>Wingdings</vt:lpstr>
      <vt:lpstr>Wingdings 3</vt:lpstr>
      <vt:lpstr>Office Theme</vt:lpstr>
      <vt:lpstr>1_Office Theme</vt:lpstr>
      <vt:lpstr>Slice</vt:lpstr>
      <vt:lpstr>MSK for GP trainees</vt:lpstr>
      <vt:lpstr>‘Whilst I’m here doc, can you take a look at my hand?’ </vt:lpstr>
      <vt:lpstr>PowerPoint Presentation</vt:lpstr>
      <vt:lpstr>Carpal tunnel syndrome</vt:lpstr>
      <vt:lpstr>Carpal tunnel syndrome</vt:lpstr>
      <vt:lpstr>Trigger finger/thumb</vt:lpstr>
      <vt:lpstr>De Quervain’s tenosynovitis</vt:lpstr>
      <vt:lpstr>Routine management Splint &gt; injection &gt; surgery</vt:lpstr>
      <vt:lpstr>Osteoarthritis</vt:lpstr>
      <vt:lpstr>Dupuytren’s disease / contracture</vt:lpstr>
      <vt:lpstr>Ganglions</vt:lpstr>
      <vt:lpstr>Shoulder pain</vt:lpstr>
      <vt:lpstr>History</vt:lpstr>
      <vt:lpstr>Examination</vt:lpstr>
      <vt:lpstr>Investigations</vt:lpstr>
      <vt:lpstr>PowerPoint Presentation</vt:lpstr>
      <vt:lpstr>PowerPoint Presentation</vt:lpstr>
      <vt:lpstr>Elbow Pain</vt:lpstr>
      <vt:lpstr>PowerPoint Presentation</vt:lpstr>
      <vt:lpstr>PowerPoint Presentation</vt:lpstr>
      <vt:lpstr>MCQs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Lumps and bumps spot diagnoses</vt:lpstr>
      <vt:lpstr>Lumps and bumps spot diagnoses</vt:lpstr>
      <vt:lpstr>Lumps and bumps spot diagnoses</vt:lpstr>
      <vt:lpstr>Lumps and bumps spot diagnoses</vt:lpstr>
      <vt:lpstr>Lumps and bumps spot diagnoses</vt:lpstr>
      <vt:lpstr>Lumps and bumps spot diagnoses</vt:lpstr>
      <vt:lpstr>Lumps and bumps spot diagnoses</vt:lpstr>
      <vt:lpstr>Lumps and bumps spot diagnoses</vt:lpstr>
      <vt:lpstr>Lumps and bumps spot diagnoses</vt:lpstr>
      <vt:lpstr>Lumps and bumps spot diagnoses</vt:lpstr>
      <vt:lpstr>Lumps and bumps spot diagnoses</vt:lpstr>
      <vt:lpstr>Lumps and bumps spot diagnoses</vt:lpstr>
      <vt:lpstr>Lumps and bumps spot diagnoses</vt:lpstr>
      <vt:lpstr>Resources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Swain, William</dc:creator>
  <cp:lastModifiedBy>SWAIN, William (HAMPSHIRE AND ISLE OF WIGHT HEALTHCARE NHS FOUNDATION TRUST)</cp:lastModifiedBy>
  <cp:revision>6</cp:revision>
  <dcterms:created xsi:type="dcterms:W3CDTF">2025-10-08T20:46:40Z</dcterms:created>
  <dcterms:modified xsi:type="dcterms:W3CDTF">2026-06-23T22:20:07Z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