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8" r:id="rId1"/>
  </p:sldMasterIdLst>
  <p:sldIdLst>
    <p:sldId id="256" r:id="rId2"/>
    <p:sldId id="275" r:id="rId3"/>
    <p:sldId id="273" r:id="rId4"/>
    <p:sldId id="267" r:id="rId5"/>
    <p:sldId id="259" r:id="rId6"/>
    <p:sldId id="260" r:id="rId7"/>
    <p:sldId id="276" r:id="rId8"/>
    <p:sldId id="261" r:id="rId9"/>
    <p:sldId id="262" r:id="rId10"/>
    <p:sldId id="263" r:id="rId11"/>
    <p:sldId id="268" r:id="rId12"/>
    <p:sldId id="266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34"/>
    <p:restoredTop sz="94674"/>
  </p:normalViewPr>
  <p:slideViewPr>
    <p:cSldViewPr snapToGrid="0" snapToObjects="1">
      <p:cViewPr varScale="1">
        <p:scale>
          <a:sx n="121" d="100"/>
          <a:sy n="121" d="100"/>
        </p:scale>
        <p:origin x="17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Hips</a:t>
            </a:r>
          </a:p>
        </c:rich>
      </c:tx>
      <c:layout>
        <c:manualLayout>
          <c:xMode val="edge"/>
          <c:yMode val="edge"/>
          <c:x val="0.45817191483878944"/>
          <c:y val="1.87757211363532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82F-BB40-8634-9E2BED41B5E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82F-BB40-8634-9E2BED41B5E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82F-BB40-8634-9E2BED41B5E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82F-BB40-8634-9E2BED41B5E7}"/>
              </c:ext>
            </c:extLst>
          </c:dPt>
          <c:dLbls>
            <c:dLbl>
              <c:idx val="3"/>
              <c:tx>
                <c:rich>
                  <a:bodyPr/>
                  <a:lstStyle/>
                  <a:p>
                    <a:fld id="{131B55E9-550C-8144-8938-3C8EE272823C}" type="CATEGORYNAME">
                      <a:rPr lang="en-US"/>
                      <a:pPr/>
                      <a:t>[CATEGORY NAME]</a:t>
                    </a:fld>
                    <a:r>
                      <a:rPr lang="en-US" baseline="0"/>
                      <a:t>
0.2%</a:t>
                    </a:r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82F-BB40-8634-9E2BED41B5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Sheet1!$D$21:$D$24</c:f>
              <c:strCache>
                <c:ptCount val="4"/>
                <c:pt idx="0">
                  <c:v>OA</c:v>
                </c:pt>
                <c:pt idx="1">
                  <c:v>GTPS</c:v>
                </c:pt>
                <c:pt idx="2">
                  <c:v>FAI/Labral tear</c:v>
                </c:pt>
                <c:pt idx="3">
                  <c:v>AVN</c:v>
                </c:pt>
              </c:strCache>
            </c:strRef>
          </c:cat>
          <c:val>
            <c:numRef>
              <c:f>Sheet1!$E$21:$E$24</c:f>
              <c:numCache>
                <c:formatCode>General</c:formatCode>
                <c:ptCount val="4"/>
                <c:pt idx="0">
                  <c:v>40</c:v>
                </c:pt>
                <c:pt idx="1">
                  <c:v>30</c:v>
                </c:pt>
                <c:pt idx="2">
                  <c:v>10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82F-BB40-8634-9E2BED41B5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Knees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Knees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33-0648-826C-14BF527200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33-0648-826C-14BF5272002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33-0648-826C-14BF5272002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33-0648-826C-14BF5272002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533-0648-826C-14BF5272002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533-0648-826C-14BF5272002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533-0648-826C-14BF527200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Sheet1!$A$21:$A$27</c:f>
              <c:strCache>
                <c:ptCount val="7"/>
                <c:pt idx="0">
                  <c:v>OA</c:v>
                </c:pt>
                <c:pt idx="1">
                  <c:v>PF pain</c:v>
                </c:pt>
                <c:pt idx="2">
                  <c:v>Traumatic meniscal tear</c:v>
                </c:pt>
                <c:pt idx="3">
                  <c:v>Degen meniscal tear</c:v>
                </c:pt>
                <c:pt idx="4">
                  <c:v>ACL</c:v>
                </c:pt>
                <c:pt idx="5">
                  <c:v>Patellar tendinopathy</c:v>
                </c:pt>
                <c:pt idx="6">
                  <c:v>Other/unsure</c:v>
                </c:pt>
              </c:strCache>
            </c:strRef>
          </c:cat>
          <c:val>
            <c:numRef>
              <c:f>Sheet1!$B$21:$B$27</c:f>
              <c:numCache>
                <c:formatCode>General</c:formatCode>
                <c:ptCount val="7"/>
                <c:pt idx="0">
                  <c:v>50</c:v>
                </c:pt>
                <c:pt idx="1">
                  <c:v>10</c:v>
                </c:pt>
                <c:pt idx="2">
                  <c:v>8</c:v>
                </c:pt>
                <c:pt idx="3">
                  <c:v>9</c:v>
                </c:pt>
                <c:pt idx="4">
                  <c:v>2</c:v>
                </c:pt>
                <c:pt idx="5">
                  <c:v>2</c:v>
                </c:pt>
                <c:pt idx="6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33-0648-826C-14BF527200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Feet</a:t>
            </a:r>
          </a:p>
        </c:rich>
      </c:tx>
      <c:layout>
        <c:manualLayout>
          <c:xMode val="edge"/>
          <c:yMode val="edge"/>
          <c:x val="0.46548995453962261"/>
          <c:y val="3.36211871720610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Feet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FD-EB43-9C03-EF0B1AFD46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FD-EB43-9C03-EF0B1AFD467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1FD-EB43-9C03-EF0B1AFD467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1FD-EB43-9C03-EF0B1AFD467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1FD-EB43-9C03-EF0B1AFD467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1FD-EB43-9C03-EF0B1AFD467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1FD-EB43-9C03-EF0B1AFD46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Sheet1!$J$21:$J$27</c:f>
              <c:strCache>
                <c:ptCount val="7"/>
                <c:pt idx="0">
                  <c:v>Plantar fasciitis</c:v>
                </c:pt>
                <c:pt idx="1">
                  <c:v>Hallux valgus/rigidus</c:v>
                </c:pt>
                <c:pt idx="2">
                  <c:v>Midfoot OA</c:v>
                </c:pt>
                <c:pt idx="3">
                  <c:v>Morton's neuroma</c:v>
                </c:pt>
                <c:pt idx="4">
                  <c:v>Metatarsalgia</c:v>
                </c:pt>
                <c:pt idx="5">
                  <c:v>Other toe deformities</c:v>
                </c:pt>
                <c:pt idx="6">
                  <c:v>Other/unsure</c:v>
                </c:pt>
              </c:strCache>
            </c:strRef>
          </c:cat>
          <c:val>
            <c:numRef>
              <c:f>Sheet1!$K$21:$K$27</c:f>
              <c:numCache>
                <c:formatCode>General</c:formatCode>
                <c:ptCount val="7"/>
                <c:pt idx="0">
                  <c:v>20</c:v>
                </c:pt>
                <c:pt idx="1">
                  <c:v>25</c:v>
                </c:pt>
                <c:pt idx="2">
                  <c:v>10</c:v>
                </c:pt>
                <c:pt idx="3">
                  <c:v>10</c:v>
                </c:pt>
                <c:pt idx="4">
                  <c:v>5</c:v>
                </c:pt>
                <c:pt idx="5">
                  <c:v>5</c:v>
                </c:pt>
                <c:pt idx="6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1FD-EB43-9C03-EF0B1AFD4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1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11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87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5080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564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4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7540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83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817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6/24/26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109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175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667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4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39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07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477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53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1206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3EEC0-A0C3-5549-AA86-64D9A6F46A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9" y="1298448"/>
            <a:ext cx="7056444" cy="3255264"/>
          </a:xfrm>
        </p:spPr>
        <p:txBody>
          <a:bodyPr>
            <a:normAutofit/>
          </a:bodyPr>
          <a:lstStyle/>
          <a:p>
            <a:pPr algn="r"/>
            <a:br>
              <a:rPr lang="en-GB" sz="5500">
                <a:solidFill>
                  <a:schemeClr val="accent1"/>
                </a:solidFill>
              </a:rPr>
            </a:br>
            <a:r>
              <a:rPr lang="en-GB" sz="5500">
                <a:solidFill>
                  <a:schemeClr val="accent1"/>
                </a:solidFill>
              </a:rPr>
              <a:t> </a:t>
            </a:r>
            <a:br>
              <a:rPr lang="en-GB" sz="5500">
                <a:solidFill>
                  <a:schemeClr val="accent1"/>
                </a:solidFill>
              </a:rPr>
            </a:br>
            <a:r>
              <a:rPr lang="en-GB" sz="5500">
                <a:solidFill>
                  <a:schemeClr val="accent1"/>
                </a:solidFill>
              </a:rPr>
              <a:t>MSK for GP trainees</a:t>
            </a:r>
            <a:br>
              <a:rPr lang="en-GB" sz="5500">
                <a:solidFill>
                  <a:schemeClr val="accent1"/>
                </a:solidFill>
              </a:rPr>
            </a:br>
            <a:r>
              <a:rPr lang="en-GB" sz="5500">
                <a:solidFill>
                  <a:schemeClr val="accent1"/>
                </a:solidFill>
              </a:rPr>
              <a:t>The lower limb</a:t>
            </a:r>
            <a:endParaRPr lang="en-US" sz="550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9F6274-09C7-6049-B77F-173078361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8702" y="4084889"/>
            <a:ext cx="3021621" cy="170915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n-GB" sz="1700">
                <a:solidFill>
                  <a:srgbClr val="FFFFFF"/>
                </a:solidFill>
              </a:rPr>
              <a:t>Dr Greg Warner GP, MSK &amp; Sports physician</a:t>
            </a:r>
          </a:p>
          <a:p>
            <a:pPr algn="r"/>
            <a:r>
              <a:rPr lang="en-GB" sz="1700">
                <a:solidFill>
                  <a:srgbClr val="FFFFFF"/>
                </a:solidFill>
              </a:rPr>
              <a:t>The Orthopaedic Choice Team</a:t>
            </a:r>
            <a:br>
              <a:rPr lang="en-GB" sz="1700">
                <a:solidFill>
                  <a:srgbClr val="FFFFFF"/>
                </a:solidFill>
              </a:rPr>
            </a:br>
            <a:r>
              <a:rPr lang="en-GB" sz="1700" b="1">
                <a:solidFill>
                  <a:srgbClr val="FFFFFF"/>
                </a:solidFill>
              </a:rPr>
              <a:t>Hampshire and IOW Healthcare NHS Foundation Trust</a:t>
            </a:r>
            <a:endParaRPr lang="en-US" sz="1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EA635-7781-3F48-A723-1D7EB5BC3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621"/>
            <a:ext cx="10515600" cy="554634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b="1" dirty="0"/>
              <a:t>Examination:</a:t>
            </a:r>
          </a:p>
          <a:p>
            <a:r>
              <a:rPr lang="en-GB" dirty="0"/>
              <a:t>Stand up - ?valgus/</a:t>
            </a:r>
            <a:r>
              <a:rPr lang="en-GB" dirty="0" err="1"/>
              <a:t>varus</a:t>
            </a:r>
            <a:r>
              <a:rPr lang="en-GB" dirty="0"/>
              <a:t>. Foot mechanics (PF pain)</a:t>
            </a:r>
          </a:p>
          <a:p>
            <a:r>
              <a:rPr lang="en-GB" dirty="0"/>
              <a:t>Sweep test – effusion. Warmth</a:t>
            </a:r>
          </a:p>
          <a:p>
            <a:r>
              <a:rPr lang="en-GB" dirty="0"/>
              <a:t>Tenderness – MJL or </a:t>
            </a:r>
            <a:r>
              <a:rPr lang="en-GB" dirty="0" err="1"/>
              <a:t>retropatellar</a:t>
            </a:r>
            <a:r>
              <a:rPr lang="en-GB" dirty="0"/>
              <a:t> (patellar compression). Tendons.</a:t>
            </a:r>
          </a:p>
          <a:p>
            <a:r>
              <a:rPr lang="en-GB" dirty="0"/>
              <a:t>ROM - ?hyperextension. Flexion often limited if effusion</a:t>
            </a:r>
          </a:p>
          <a:p>
            <a:r>
              <a:rPr lang="en-GB" dirty="0"/>
              <a:t>Stability. </a:t>
            </a:r>
            <a:r>
              <a:rPr lang="en-GB" dirty="0" err="1"/>
              <a:t>Lachmann’s</a:t>
            </a:r>
            <a:r>
              <a:rPr lang="en-GB" dirty="0"/>
              <a:t>? Drawer tests. Beware the false positive anterior drawer – tibial condyle </a:t>
            </a:r>
            <a:r>
              <a:rPr lang="en-GB" dirty="0" err="1"/>
              <a:t>dropoff</a:t>
            </a:r>
            <a:r>
              <a:rPr lang="en-GB" dirty="0"/>
              <a:t>. Collaterals in 15 degrees flexion</a:t>
            </a:r>
          </a:p>
          <a:p>
            <a:r>
              <a:rPr lang="en-GB" dirty="0" err="1"/>
              <a:t>McMurrays</a:t>
            </a:r>
            <a:r>
              <a:rPr lang="en-GB" dirty="0"/>
              <a:t>? – no! Thessaly? – maybe?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Imaging: </a:t>
            </a:r>
            <a:r>
              <a:rPr lang="en-GB" dirty="0"/>
              <a:t>X-ray very useful</a:t>
            </a:r>
          </a:p>
          <a:p>
            <a:r>
              <a:rPr lang="en-GB" b="1" dirty="0"/>
              <a:t>When to MRI?: </a:t>
            </a:r>
            <a:r>
              <a:rPr lang="en-GB" dirty="0"/>
              <a:t>Acute trauma. Pain/disability disproportionate to the X-ray findings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r>
              <a:rPr lang="en-GB" b="1" dirty="0"/>
              <a:t>Treatment:</a:t>
            </a:r>
          </a:p>
          <a:p>
            <a:pPr marL="0" lvl="0" indent="0">
              <a:buNone/>
            </a:pPr>
            <a:r>
              <a:rPr lang="en-GB" dirty="0"/>
              <a:t>OA: Consider all the OA treatments. Explanation re the nature of OA (inflammatory phases cause the pain – pain can go. Exercise (bike)</a:t>
            </a:r>
          </a:p>
          <a:p>
            <a:pPr marL="0" lvl="0" indent="0">
              <a:buNone/>
            </a:pPr>
            <a:r>
              <a:rPr lang="en-GB" dirty="0"/>
              <a:t>Acute injury: Usually refer for consideration of MRI etc </a:t>
            </a:r>
          </a:p>
          <a:p>
            <a:pPr marL="0" lvl="0" indent="0">
              <a:buNone/>
            </a:pPr>
            <a:r>
              <a:rPr lang="en-GB" dirty="0"/>
              <a:t>Anterior knee pain: Exercise, physio, foot mechanics. Explanation/reassurance – will come and go</a:t>
            </a:r>
          </a:p>
          <a:p>
            <a:pPr marL="0" lvl="0" indent="0">
              <a:buNone/>
            </a:pPr>
            <a:r>
              <a:rPr lang="en-GB" dirty="0"/>
              <a:t>SONK: urgent referral</a:t>
            </a:r>
          </a:p>
        </p:txBody>
      </p:sp>
    </p:spTree>
    <p:extLst>
      <p:ext uri="{BB962C8B-B14F-4D97-AF65-F5344CB8AC3E}">
        <p14:creationId xmlns:p14="http://schemas.microsoft.com/office/powerpoint/2010/main" val="2963203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9D24E-46EC-7841-968A-3B63D324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Ankle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13027-07BC-BF43-B256-76C365E6A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4531"/>
            <a:ext cx="10515600" cy="50024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>Common conditions of the ankle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OA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Sprain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Tendinopathy – tibialis posterior or </a:t>
            </a:r>
            <a:r>
              <a:rPr lang="en-GB" dirty="0" err="1"/>
              <a:t>peroneals</a:t>
            </a:r>
            <a:r>
              <a:rPr lang="en-GB" dirty="0"/>
              <a:t>, Achilles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History: </a:t>
            </a:r>
            <a:r>
              <a:rPr lang="en-GB" dirty="0"/>
              <a:t>Previous trauma. WHERE DOES IT HURT?</a:t>
            </a:r>
          </a:p>
          <a:p>
            <a:pPr marL="0" indent="0">
              <a:buNone/>
            </a:pPr>
            <a:r>
              <a:rPr lang="en-GB" b="1" dirty="0"/>
              <a:t>Examination: </a:t>
            </a:r>
            <a:r>
              <a:rPr lang="en-GB" dirty="0"/>
              <a:t>Look for swelling, range of movement, instability. Anterior drawer test</a:t>
            </a:r>
          </a:p>
          <a:p>
            <a:pPr marL="0" indent="0">
              <a:buNone/>
            </a:pPr>
            <a:r>
              <a:rPr lang="en-GB" b="1" dirty="0"/>
              <a:t>Imaging: </a:t>
            </a:r>
            <a:r>
              <a:rPr lang="en-GB" dirty="0"/>
              <a:t>X-ray. Ultrasound for tendons if not sure of diagnosis. Not usually useful for Achilles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r>
              <a:rPr lang="en-GB" b="1" dirty="0"/>
              <a:t>Treatment:</a:t>
            </a:r>
          </a:p>
          <a:p>
            <a:pPr marL="0" lvl="0" indent="0">
              <a:buNone/>
            </a:pPr>
            <a:r>
              <a:rPr lang="en-GB" dirty="0"/>
              <a:t>OA: Inject. Consider surgery for pain – fusion</a:t>
            </a:r>
          </a:p>
          <a:p>
            <a:pPr marL="0" lvl="0" indent="0">
              <a:buNone/>
            </a:pPr>
            <a:r>
              <a:rPr lang="en-GB" dirty="0"/>
              <a:t>Ankle sprain: Refer if &gt;12 weeks after sprain and persistent pain. MRI may show chondral lesions or synovitis with impingement etc. RICE, PRICE, MICE, METH, PEACE &amp; LOVE ? Which is best?</a:t>
            </a:r>
          </a:p>
          <a:p>
            <a:pPr marL="0" lvl="0" indent="0">
              <a:buNone/>
            </a:pPr>
            <a:r>
              <a:rPr lang="en-GB" dirty="0"/>
              <a:t>Tendinopathy: Explanation. Exercises. Shock wave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081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EDE844F-9667-1D4A-AAA9-DD7733826AC7}"/>
              </a:ext>
            </a:extLst>
          </p:cNvPr>
          <p:cNvGraphicFramePr>
            <a:graphicFrameLocks/>
          </p:cNvGraphicFramePr>
          <p:nvPr/>
        </p:nvGraphicFramePr>
        <p:xfrm>
          <a:off x="438411" y="369518"/>
          <a:ext cx="11254636" cy="604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EDE844F-9667-1D4A-AAA9-DD7733826AC7}"/>
              </a:ext>
            </a:extLst>
          </p:cNvPr>
          <p:cNvGraphicFramePr>
            <a:graphicFrameLocks/>
          </p:cNvGraphicFramePr>
          <p:nvPr/>
        </p:nvGraphicFramePr>
        <p:xfrm>
          <a:off x="576197" y="444674"/>
          <a:ext cx="10960274" cy="6043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7060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748C5-3E8E-6547-8BA6-4CE37A40F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9992"/>
          </a:xfrm>
        </p:spPr>
        <p:txBody>
          <a:bodyPr/>
          <a:lstStyle/>
          <a:p>
            <a:r>
              <a:rPr lang="en-GB" dirty="0"/>
              <a:t>The Foot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BB0E-09C7-6E47-84A7-4D8F969CF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5118"/>
            <a:ext cx="10515600" cy="5041845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4800" dirty="0"/>
              <a:t>Common conditions of the foot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Plantar fasciitis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Metatarsalgia. Intermetatarsal bursitis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Hallux valgus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Hallux rigidus (OA 1</a:t>
            </a:r>
            <a:r>
              <a:rPr lang="en-GB" sz="4800" baseline="30000" dirty="0"/>
              <a:t>st</a:t>
            </a:r>
            <a:r>
              <a:rPr lang="en-GB" sz="4800" dirty="0"/>
              <a:t> MTPJ) 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Morton’s neuroma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Midfoot OA (TMT joints etc)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Toe deformities – claw, hammer, mallet etc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Ganglion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Plantar fibromas 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STRESS FRACTURES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 err="1"/>
              <a:t>Sesamoiditis</a:t>
            </a:r>
            <a:endParaRPr lang="en-GB" sz="48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4800" dirty="0"/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4800" b="1" dirty="0"/>
              <a:t>History: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Classical terrible first thing in the morning putting foot down and for first 10mins. Also on </a:t>
            </a:r>
            <a:r>
              <a:rPr lang="en-GB" sz="4800" dirty="0" err="1"/>
              <a:t>startup</a:t>
            </a:r>
            <a:r>
              <a:rPr lang="en-GB" sz="4800" dirty="0"/>
              <a:t> during the day. 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Metatarsalgia and Morton’s neuroma can be difficult to differentiate. Classically Morton’s has shooting neuralgic pains.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Just concentrate on the pain and functional disability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OA assessment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See 2)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WHERE IS THE PAIN?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Just concentrate on the pain and functional disability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Painful? Functional disability?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Hands too?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Change in activity – e.g. couch to 5k 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GB" sz="4800" dirty="0"/>
              <a:t>Jump, football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663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EC584-2E85-C24D-8051-78F4BAE7A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028"/>
            <a:ext cx="10515600" cy="5640935"/>
          </a:xfrm>
        </p:spPr>
        <p:txBody>
          <a:bodyPr>
            <a:normAutofit fontScale="47500" lnSpcReduction="20000"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en-GB" b="1" dirty="0"/>
              <a:t>Examination: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Tender classical spot medial heel. ? pronated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WHERE IS THE PAIN?  ?pronated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?Bunion tenderness or 1</a:t>
            </a:r>
            <a:r>
              <a:rPr lang="en-GB" baseline="30000" dirty="0"/>
              <a:t>st</a:t>
            </a:r>
            <a:r>
              <a:rPr lang="en-GB" dirty="0"/>
              <a:t> MTPJ  ?pronated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Dorsiflexion – degree of rigidity  ?pronated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Mulder’s click – metatarsal squeeze  ?pronated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WHERE IS THE PAIN/TENDERNESS?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..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..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Sole of foot in the course of plantar fascia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Tenderness distal shaft of metatarsus 2</a:t>
            </a:r>
            <a:r>
              <a:rPr lang="en-GB" baseline="30000" dirty="0"/>
              <a:t>nd</a:t>
            </a:r>
            <a:r>
              <a:rPr lang="en-GB" dirty="0"/>
              <a:t> 3</a:t>
            </a:r>
            <a:r>
              <a:rPr lang="en-GB" baseline="30000" dirty="0"/>
              <a:t>rd</a:t>
            </a:r>
            <a:r>
              <a:rPr lang="en-GB" dirty="0"/>
              <a:t> 5</a:t>
            </a:r>
            <a:r>
              <a:rPr lang="en-GB" baseline="30000" dirty="0"/>
              <a:t>th</a:t>
            </a:r>
            <a:r>
              <a:rPr lang="en-GB" dirty="0"/>
              <a:t> (proximal)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Tenderness specific to the exact site of the sesamoid</a:t>
            </a:r>
          </a:p>
          <a:p>
            <a:pPr marL="0" indent="0">
              <a:spcBef>
                <a:spcPts val="200"/>
              </a:spcBef>
              <a:buNone/>
            </a:pPr>
            <a:endParaRPr lang="en-GB" dirty="0"/>
          </a:p>
          <a:p>
            <a:pPr marL="0" indent="0">
              <a:spcBef>
                <a:spcPts val="200"/>
              </a:spcBef>
              <a:buNone/>
            </a:pPr>
            <a:r>
              <a:rPr lang="en-GB" b="1" dirty="0"/>
              <a:t>Imaging: </a:t>
            </a:r>
            <a:r>
              <a:rPr lang="en-GB" dirty="0"/>
              <a:t>X-ray OA conditions. Diagnosed Morton’s clinically though USS may help. 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GB" dirty="0"/>
              <a:t>	Stress fracture suspected: X-ray. Repeat after 2/52 if normal. MRI if that is normal and high suspicion.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GB" dirty="0"/>
              <a:t> 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GB" b="1" dirty="0"/>
              <a:t>Treatment: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Explanation, Activity modification, Weight management, Shoes, Pronation correction, Stretches, </a:t>
            </a:r>
            <a:r>
              <a:rPr lang="en-GB" dirty="0" err="1"/>
              <a:t>Strassburg</a:t>
            </a:r>
            <a:r>
              <a:rPr lang="en-GB" dirty="0"/>
              <a:t> sock, ?NSAID, ESWT, ?Injection ??surgery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Correct pronation. ?inject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Explanation, shoes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OA advice, NSAID, shoes, inject, ?surgery (fusion)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Pronation correction, inject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Firm shoes, inject ?under guidance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Surgery depends on pain and functional disability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Can be needled or aspirated (white needle under LA)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Surgical removal if painful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REST 6 weeks minimum. That is why diagnosis is so important</a:t>
            </a:r>
          </a:p>
          <a:p>
            <a:pPr marL="514350" lvl="0" indent="-514350">
              <a:spcBef>
                <a:spcPts val="200"/>
              </a:spcBef>
              <a:buFont typeface="+mj-lt"/>
              <a:buAutoNum type="arabicPeriod"/>
            </a:pPr>
            <a:r>
              <a:rPr lang="en-GB" dirty="0"/>
              <a:t>Can be injected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63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9EC89-2AE4-50EB-4AD7-11F274823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conditions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D58C3-5A19-0113-E66A-E2E8763F2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Hip: Greater trochanteric pain, Osteoarthritis, </a:t>
            </a:r>
            <a:r>
              <a:rPr lang="en-US" dirty="0" err="1"/>
              <a:t>Femoro</a:t>
            </a:r>
            <a:r>
              <a:rPr lang="en-US" dirty="0"/>
              <a:t>-acetabular impingement </a:t>
            </a:r>
          </a:p>
          <a:p>
            <a:r>
              <a:rPr lang="en-US" dirty="0"/>
              <a:t>Knee: OA, Meniscal injury, Anterior knee pain</a:t>
            </a:r>
          </a:p>
          <a:p>
            <a:r>
              <a:rPr lang="en-US" dirty="0"/>
              <a:t>Ankle: OA</a:t>
            </a:r>
          </a:p>
          <a:p>
            <a:r>
              <a:rPr lang="en-US" dirty="0"/>
              <a:t>Foot: Plantar fasciitis, Metatarsalgia, Hallux Valgus, Hallux Rigidus (OA)</a:t>
            </a:r>
          </a:p>
        </p:txBody>
      </p:sp>
    </p:spTree>
    <p:extLst>
      <p:ext uri="{BB962C8B-B14F-4D97-AF65-F5344CB8AC3E}">
        <p14:creationId xmlns:p14="http://schemas.microsoft.com/office/powerpoint/2010/main" val="19121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>
            <a:extLst>
              <a:ext uri="{FF2B5EF4-FFF2-40B4-BE49-F238E27FC236}">
                <a16:creationId xmlns:a16="http://schemas.microsoft.com/office/drawing/2014/main" id="{E395A5EE-ADEC-1778-6D1E-6FFE9E0CD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743" y="731731"/>
            <a:ext cx="9444037" cy="954194"/>
          </a:xfrm>
        </p:spPr>
        <p:txBody>
          <a:bodyPr anchor="t">
            <a:normAutofit/>
          </a:bodyPr>
          <a:lstStyle/>
          <a:p>
            <a:pPr algn="ctr"/>
            <a:r>
              <a:rPr lang="en-US" sz="3200" dirty="0"/>
              <a:t>Assessment of OA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9B3AF54-86EE-CD92-9EE5-9AD5ACDD52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181988"/>
              </p:ext>
            </p:extLst>
          </p:nvPr>
        </p:nvGraphicFramePr>
        <p:xfrm>
          <a:off x="1266251" y="1879364"/>
          <a:ext cx="9684049" cy="3441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0867">
                  <a:extLst>
                    <a:ext uri="{9D8B030D-6E8A-4147-A177-3AD203B41FA5}">
                      <a16:colId xmlns:a16="http://schemas.microsoft.com/office/drawing/2014/main" val="3085392093"/>
                    </a:ext>
                  </a:extLst>
                </a:gridCol>
                <a:gridCol w="2880943">
                  <a:extLst>
                    <a:ext uri="{9D8B030D-6E8A-4147-A177-3AD203B41FA5}">
                      <a16:colId xmlns:a16="http://schemas.microsoft.com/office/drawing/2014/main" val="3589283589"/>
                    </a:ext>
                  </a:extLst>
                </a:gridCol>
                <a:gridCol w="2814567">
                  <a:extLst>
                    <a:ext uri="{9D8B030D-6E8A-4147-A177-3AD203B41FA5}">
                      <a16:colId xmlns:a16="http://schemas.microsoft.com/office/drawing/2014/main" val="2397310922"/>
                    </a:ext>
                  </a:extLst>
                </a:gridCol>
                <a:gridCol w="2767672">
                  <a:extLst>
                    <a:ext uri="{9D8B030D-6E8A-4147-A177-3AD203B41FA5}">
                      <a16:colId xmlns:a16="http://schemas.microsoft.com/office/drawing/2014/main" val="2679942820"/>
                    </a:ext>
                  </a:extLst>
                </a:gridCol>
              </a:tblGrid>
              <a:tr h="47258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OA assessment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Mild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Moderate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Severe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3383066204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</a:rPr>
                        <a:t>Pain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effectLst/>
                        </a:rPr>
                        <a:t>Startup pain. Some pain when moving.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effectLst/>
                        </a:rPr>
                        <a:t>Pain on all movement. Occasional night pain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effectLst/>
                        </a:rPr>
                        <a:t>Waking at night. Pain all the time.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2404273002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</a:rPr>
                        <a:t>Function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effectLst/>
                        </a:rPr>
                        <a:t>Mild reduction in normal walking. Not going as far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effectLst/>
                        </a:rPr>
                        <a:t>Significant reduction in walking. Short walks only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>
                          <a:effectLst/>
                        </a:rPr>
                        <a:t>Walking avoidance. Very limited. Around the house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222194296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effectLst/>
                        </a:rPr>
                        <a:t>Radiology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effectLst/>
                        </a:rPr>
                        <a:t>Mild joint space narrowing. Small osteophytes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effectLst/>
                        </a:rPr>
                        <a:t>More loss of joint space. Larger osteophytes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effectLst/>
                        </a:rPr>
                        <a:t>Bone on bone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2726735806"/>
                  </a:ext>
                </a:extLst>
              </a:tr>
              <a:tr h="290718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3261672418"/>
                  </a:ext>
                </a:extLst>
              </a:tr>
              <a:tr h="262739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Other factors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Patient preference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1390147982"/>
                  </a:ext>
                </a:extLst>
              </a:tr>
              <a:tr h="262739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Conservative measures exhausted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1838673620"/>
                  </a:ext>
                </a:extLst>
              </a:tr>
              <a:tr h="262739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Co-morbidities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337079020"/>
                  </a:ext>
                </a:extLst>
              </a:tr>
              <a:tr h="47258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Specific features </a:t>
                      </a:r>
                      <a:r>
                        <a:rPr lang="en-GB" sz="1100" u="none" strike="noStrike" dirty="0" err="1">
                          <a:effectLst/>
                        </a:rPr>
                        <a:t>eg</a:t>
                      </a:r>
                      <a:r>
                        <a:rPr lang="en-GB" sz="1100" u="none" strike="noStrike" dirty="0">
                          <a:effectLst/>
                        </a:rPr>
                        <a:t> loss of extension of knee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929" marR="10929" marT="10929" marB="0" anchor="b"/>
                </a:tc>
                <a:extLst>
                  <a:ext uri="{0D108BD9-81ED-4DB2-BD59-A6C34878D82A}">
                    <a16:rowId xmlns:a16="http://schemas.microsoft.com/office/drawing/2014/main" val="1663502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642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403605D-6745-3249-A867-D5C6BFD4A00A}"/>
              </a:ext>
            </a:extLst>
          </p:cNvPr>
          <p:cNvGraphicFramePr>
            <a:graphicFrameLocks/>
          </p:cNvGraphicFramePr>
          <p:nvPr/>
        </p:nvGraphicFramePr>
        <p:xfrm>
          <a:off x="720247" y="394570"/>
          <a:ext cx="10803698" cy="6087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48353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A636D-7F86-F744-85AE-65EDDA2A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Hip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6814B-A930-3647-A55F-3C78E5C5F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9972" y="1658143"/>
            <a:ext cx="9905999" cy="354171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5600" dirty="0"/>
              <a:t>Common conditions of the hip: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Lateral hip pain / GTPS / Trochanteric bursitis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Osteoarthritis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FAI</a:t>
            </a:r>
          </a:p>
          <a:p>
            <a:pPr marL="514350" lvl="0" indent="-514350">
              <a:buFont typeface="+mj-lt"/>
              <a:buAutoNum type="arabicPeriod"/>
            </a:pPr>
            <a:endParaRPr lang="en-GB" sz="5600" dirty="0"/>
          </a:p>
          <a:p>
            <a:pPr marL="0" lvl="0" indent="0">
              <a:buNone/>
            </a:pPr>
            <a:r>
              <a:rPr lang="en-GB" sz="5600" dirty="0"/>
              <a:t>Less common: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Others – Avascular necrosis (AVN) - rare</a:t>
            </a:r>
          </a:p>
          <a:p>
            <a:pPr marL="0" indent="0">
              <a:buNone/>
            </a:pPr>
            <a:r>
              <a:rPr lang="en-GB" sz="5600" dirty="0"/>
              <a:t> </a:t>
            </a:r>
          </a:p>
          <a:p>
            <a:pPr marL="0" indent="0">
              <a:buNone/>
            </a:pPr>
            <a:r>
              <a:rPr lang="en-GB" sz="5600" dirty="0"/>
              <a:t>How do I tell the difference?</a:t>
            </a:r>
          </a:p>
          <a:p>
            <a:r>
              <a:rPr lang="en-GB" sz="5600" dirty="0"/>
              <a:t>Age: OA tends to be older patients usually &gt;60 but possible at 50</a:t>
            </a:r>
          </a:p>
          <a:p>
            <a:r>
              <a:rPr lang="en-GB" sz="5600" dirty="0"/>
              <a:t>FAI younger &lt;40</a:t>
            </a:r>
          </a:p>
          <a:p>
            <a:r>
              <a:rPr lang="en-GB" sz="5600" dirty="0"/>
              <a:t>GTPS 40-70</a:t>
            </a:r>
          </a:p>
          <a:p>
            <a:r>
              <a:rPr lang="en-GB" sz="5600" dirty="0"/>
              <a:t>WHERE IS THE PAIN? GTPS lateral. Others groin. Lying on the side – GTPS.</a:t>
            </a:r>
          </a:p>
          <a:p>
            <a:r>
              <a:rPr lang="en-GB" sz="5600" dirty="0"/>
              <a:t>AVN Steroids and Alcohol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431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ACB60-2367-3B47-A05F-A54096C95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041" y="441434"/>
            <a:ext cx="10549759" cy="573552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5500" b="1" dirty="0"/>
              <a:t>Examination:</a:t>
            </a:r>
          </a:p>
          <a:p>
            <a:r>
              <a:rPr lang="en-GB" sz="5500" dirty="0"/>
              <a:t>Stand the patient up. Trendelenburg. Lateral pain on standing</a:t>
            </a:r>
          </a:p>
          <a:p>
            <a:r>
              <a:rPr lang="en-GB" sz="5500" dirty="0"/>
              <a:t>Hip movements. GTPS -&gt; pain laterally – can be on all movements. Resisted abduction</a:t>
            </a:r>
          </a:p>
          <a:p>
            <a:r>
              <a:rPr lang="en-GB" sz="5500" dirty="0"/>
              <a:t>Limitation of movement -&gt; OA</a:t>
            </a:r>
          </a:p>
          <a:p>
            <a:r>
              <a:rPr lang="en-GB" sz="5500" dirty="0"/>
              <a:t>FADIR test – FAI</a:t>
            </a:r>
          </a:p>
          <a:p>
            <a:pPr marL="0" indent="0">
              <a:buNone/>
            </a:pPr>
            <a:r>
              <a:rPr lang="en-GB" sz="5500" dirty="0"/>
              <a:t> </a:t>
            </a:r>
          </a:p>
          <a:p>
            <a:pPr marL="0" indent="0">
              <a:buNone/>
            </a:pPr>
            <a:r>
              <a:rPr lang="en-GB" sz="5500" b="1" dirty="0"/>
              <a:t>Imaging: </a:t>
            </a:r>
            <a:r>
              <a:rPr lang="en-GB" sz="5500" dirty="0"/>
              <a:t>X-ray – most (if not all) patients with hip joint pain regardless of age. MRI if undiagnosed pain</a:t>
            </a:r>
          </a:p>
          <a:p>
            <a:pPr marL="0" indent="0">
              <a:buNone/>
            </a:pPr>
            <a:r>
              <a:rPr lang="en-GB" sz="5500" dirty="0"/>
              <a:t> </a:t>
            </a:r>
          </a:p>
          <a:p>
            <a:pPr marL="0" indent="0">
              <a:buNone/>
            </a:pPr>
            <a:r>
              <a:rPr lang="en-GB" sz="5500" b="1" dirty="0"/>
              <a:t>Treatment:</a:t>
            </a:r>
          </a:p>
          <a:p>
            <a:pPr marL="0" lvl="0" indent="0">
              <a:buNone/>
            </a:pPr>
            <a:r>
              <a:rPr lang="en-GB" sz="5500" dirty="0"/>
              <a:t>Lateral hip pain/GTPS: Explanation. Overuse injury. Exercise. Physio / Injection. Which order? How soon to inject? </a:t>
            </a:r>
          </a:p>
          <a:p>
            <a:pPr marL="0" lvl="0" indent="0">
              <a:buNone/>
            </a:pPr>
            <a:r>
              <a:rPr lang="en-GB" sz="5500" dirty="0"/>
              <a:t>OA: Weight management. Consider ICS. See OA assessment</a:t>
            </a:r>
          </a:p>
          <a:p>
            <a:pPr marL="0" lvl="0" indent="0">
              <a:buNone/>
            </a:pPr>
            <a:r>
              <a:rPr lang="en-GB" sz="5500" dirty="0"/>
              <a:t>FAI: Physio first. ?place of surgery</a:t>
            </a:r>
          </a:p>
          <a:p>
            <a:pPr marL="0" lvl="0" indent="0">
              <a:buNone/>
            </a:pPr>
            <a:r>
              <a:rPr lang="en-GB" sz="5500" dirty="0"/>
              <a:t>AVN: Urgent refer</a:t>
            </a:r>
          </a:p>
          <a:p>
            <a:pPr marL="0" indent="0">
              <a:buNone/>
            </a:pPr>
            <a:r>
              <a:rPr lang="en-GB" sz="5500" dirty="0"/>
              <a:t> </a:t>
            </a:r>
          </a:p>
          <a:p>
            <a:pPr marL="0" indent="0">
              <a:buNone/>
            </a:pPr>
            <a:r>
              <a:rPr lang="en-GB" sz="5500" b="1" dirty="0"/>
              <a:t>Explanation:</a:t>
            </a:r>
          </a:p>
          <a:p>
            <a:pPr marL="0" lvl="0" indent="0">
              <a:buNone/>
            </a:pPr>
            <a:r>
              <a:rPr lang="en-GB" sz="5500" dirty="0"/>
              <a:t>Lateral hip pain/GTPS: Try to identify the cause. Weight. Work activities, Exercise/sport (weights). Explain the nature of tendinopathy (see tendinopathy section) and the mainstay of management.</a:t>
            </a:r>
          </a:p>
          <a:p>
            <a:pPr marL="0" lvl="0" indent="0">
              <a:buNone/>
            </a:pPr>
            <a:r>
              <a:rPr lang="en-GB" sz="5500" dirty="0"/>
              <a:t>OA: natural 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517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9E37814-AFDF-0B44-AEDE-98339E9ED8C7}"/>
              </a:ext>
            </a:extLst>
          </p:cNvPr>
          <p:cNvGraphicFramePr>
            <a:graphicFrameLocks/>
          </p:cNvGraphicFramePr>
          <p:nvPr/>
        </p:nvGraphicFramePr>
        <p:xfrm>
          <a:off x="419622" y="438410"/>
          <a:ext cx="11110586" cy="5668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9E37814-AFDF-0B44-AEDE-98339E9ED8C7}"/>
              </a:ext>
            </a:extLst>
          </p:cNvPr>
          <p:cNvGraphicFramePr>
            <a:graphicFrameLocks/>
          </p:cNvGraphicFramePr>
          <p:nvPr/>
        </p:nvGraphicFramePr>
        <p:xfrm>
          <a:off x="588723" y="221598"/>
          <a:ext cx="11229584" cy="6367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17904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FB78-A33D-DA45-BBF5-7EEACCC59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Knee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DC39D-2CFE-6B47-B51D-1977410BB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5141" y="1658143"/>
            <a:ext cx="9905999" cy="354171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5600" dirty="0"/>
              <a:t>Common conditions of the knee: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OA – NB includes degenerative meniscus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Acute injuries in younger patients &lt;40 (ligaments, meniscal tears)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sz="5600" dirty="0"/>
              <a:t>Anterior knee pain (Chondromalacia patellae, OA) </a:t>
            </a:r>
            <a:r>
              <a:rPr lang="en-GB" sz="5600" dirty="0" err="1"/>
              <a:t>Patello</a:t>
            </a:r>
            <a:r>
              <a:rPr lang="en-GB" sz="5600" dirty="0"/>
              <a:t>-femoral pain </a:t>
            </a:r>
          </a:p>
          <a:p>
            <a:pPr marL="514350" lvl="0" indent="-514350">
              <a:buFont typeface="+mj-lt"/>
              <a:buAutoNum type="arabicPeriod"/>
            </a:pPr>
            <a:endParaRPr lang="en-GB" sz="5600" dirty="0"/>
          </a:p>
          <a:p>
            <a:pPr marL="0" lvl="0" indent="0">
              <a:buNone/>
            </a:pPr>
            <a:r>
              <a:rPr lang="en-GB" sz="5600" dirty="0"/>
              <a:t>Less common:</a:t>
            </a:r>
          </a:p>
          <a:p>
            <a:pPr marL="0" lvl="0" indent="0">
              <a:buNone/>
            </a:pPr>
            <a:r>
              <a:rPr lang="en-GB" sz="5600" dirty="0"/>
              <a:t>Others –Subchondral insufficiency fracture (SONK), tendinitis, bursitis etc</a:t>
            </a:r>
          </a:p>
          <a:p>
            <a:pPr marL="0" indent="0">
              <a:buNone/>
            </a:pPr>
            <a:r>
              <a:rPr lang="en-GB" sz="5600" dirty="0"/>
              <a:t> </a:t>
            </a:r>
          </a:p>
          <a:p>
            <a:pPr marL="0" indent="0">
              <a:buNone/>
            </a:pPr>
            <a:r>
              <a:rPr lang="en-GB" sz="5600" dirty="0"/>
              <a:t>How do I tell the difference?</a:t>
            </a:r>
          </a:p>
          <a:p>
            <a:r>
              <a:rPr lang="en-GB" sz="5600" dirty="0"/>
              <a:t>Age: OA tends to be older patients but possible at 40. </a:t>
            </a:r>
          </a:p>
          <a:p>
            <a:r>
              <a:rPr lang="en-GB" sz="5600" dirty="0"/>
              <a:t>History of trauma.</a:t>
            </a:r>
          </a:p>
          <a:p>
            <a:r>
              <a:rPr lang="en-GB" sz="5600" dirty="0"/>
              <a:t>WHERE IS THE PAIN? OA usually medial. </a:t>
            </a:r>
            <a:r>
              <a:rPr lang="en-GB" sz="5600" dirty="0" err="1"/>
              <a:t>Patello</a:t>
            </a:r>
            <a:r>
              <a:rPr lang="en-GB" sz="5600" dirty="0"/>
              <a:t>-femoral usually anterior.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046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0F296-6EB8-0E46-8C1E-B5CAB1E90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572" y="449317"/>
            <a:ext cx="10518228" cy="5727646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Other points to note:</a:t>
            </a:r>
          </a:p>
          <a:p>
            <a:r>
              <a:rPr lang="en-GB" dirty="0"/>
              <a:t>Baker’s cysts are usually effusion coming out into popliteal space. Rarely specific bursae. Treat the cause of the effusion.</a:t>
            </a:r>
          </a:p>
          <a:p>
            <a:r>
              <a:rPr lang="en-GB" dirty="0"/>
              <a:t>Pes anserinus bursitis - uncommon.</a:t>
            </a:r>
          </a:p>
          <a:p>
            <a:r>
              <a:rPr lang="en-GB" dirty="0"/>
              <a:t>Bursitis is rarely infective. Usually responds to NSAID</a:t>
            </a:r>
          </a:p>
          <a:p>
            <a:r>
              <a:rPr lang="en-GB" dirty="0"/>
              <a:t>Beware the inflammatory knee – gout etc</a:t>
            </a:r>
          </a:p>
          <a:p>
            <a:r>
              <a:rPr lang="en-GB" dirty="0"/>
              <a:t>Tendinopathies – patellar, quadriceps (also rupture)</a:t>
            </a:r>
          </a:p>
          <a:p>
            <a:r>
              <a:rPr lang="en-GB" dirty="0"/>
              <a:t>BEWARE THE KNEE PAIN THAT IS HIP PAIN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964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4835</TotalTime>
  <Words>1209</Words>
  <Application>Microsoft Macintosh PowerPoint</Application>
  <PresentationFormat>Widescreen</PresentationFormat>
  <Paragraphs>172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Tw Cen MT</vt:lpstr>
      <vt:lpstr>Circuit</vt:lpstr>
      <vt:lpstr>   MSK for GP trainees The lower limb</vt:lpstr>
      <vt:lpstr>Common conditions</vt:lpstr>
      <vt:lpstr>Assessment of OA</vt:lpstr>
      <vt:lpstr>PowerPoint Presentation</vt:lpstr>
      <vt:lpstr>The Hip</vt:lpstr>
      <vt:lpstr>PowerPoint Presentation</vt:lpstr>
      <vt:lpstr>PowerPoint Presentation</vt:lpstr>
      <vt:lpstr>The Knee</vt:lpstr>
      <vt:lpstr>PowerPoint Presentation</vt:lpstr>
      <vt:lpstr>PowerPoint Presentation</vt:lpstr>
      <vt:lpstr>The Ankle </vt:lpstr>
      <vt:lpstr>PowerPoint Presentation</vt:lpstr>
      <vt:lpstr>The Foot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  MSK for GP trainees Orthopaedics Made Easy </dc:title>
  <dc:creator>Gregory Warner</dc:creator>
  <cp:lastModifiedBy>WARNER, Greg (NHS HAMPSHIRE AND ISLE OF WIGHT ICB - D9Y0V)</cp:lastModifiedBy>
  <cp:revision>7</cp:revision>
  <dcterms:created xsi:type="dcterms:W3CDTF">2018-10-19T08:41:46Z</dcterms:created>
  <dcterms:modified xsi:type="dcterms:W3CDTF">2026-06-27T11:00:03Z</dcterms:modified>
</cp:coreProperties>
</file>