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44"/>
  </p:notesMasterIdLst>
  <p:sldIdLst>
    <p:sldId id="257" r:id="rId5"/>
    <p:sldId id="1439" r:id="rId6"/>
    <p:sldId id="1423" r:id="rId7"/>
    <p:sldId id="258" r:id="rId8"/>
    <p:sldId id="264" r:id="rId9"/>
    <p:sldId id="265" r:id="rId10"/>
    <p:sldId id="1406" r:id="rId11"/>
    <p:sldId id="1441" r:id="rId12"/>
    <p:sldId id="273" r:id="rId13"/>
    <p:sldId id="262" r:id="rId14"/>
    <p:sldId id="274" r:id="rId15"/>
    <p:sldId id="300" r:id="rId16"/>
    <p:sldId id="270" r:id="rId17"/>
    <p:sldId id="1419" r:id="rId18"/>
    <p:sldId id="275" r:id="rId19"/>
    <p:sldId id="549" r:id="rId20"/>
    <p:sldId id="552" r:id="rId21"/>
    <p:sldId id="267" r:id="rId22"/>
    <p:sldId id="272" r:id="rId23"/>
    <p:sldId id="1421" r:id="rId24"/>
    <p:sldId id="281" r:id="rId25"/>
    <p:sldId id="1425" r:id="rId26"/>
    <p:sldId id="1428" r:id="rId27"/>
    <p:sldId id="1426" r:id="rId28"/>
    <p:sldId id="276" r:id="rId29"/>
    <p:sldId id="1427" r:id="rId30"/>
    <p:sldId id="1430" r:id="rId31"/>
    <p:sldId id="282" r:id="rId32"/>
    <p:sldId id="1431" r:id="rId33"/>
    <p:sldId id="1432" r:id="rId34"/>
    <p:sldId id="1433" r:id="rId35"/>
    <p:sldId id="280" r:id="rId36"/>
    <p:sldId id="1434" r:id="rId37"/>
    <p:sldId id="1435" r:id="rId38"/>
    <p:sldId id="1436" r:id="rId39"/>
    <p:sldId id="1437" r:id="rId40"/>
    <p:sldId id="1442" r:id="rId41"/>
    <p:sldId id="1443" r:id="rId42"/>
    <p:sldId id="1438"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D554E1-B13C-41BA-9886-C55953206B72}" v="6" dt="2026-06-23T20:21:33.827"/>
    <p1510:client id="{48DA3BA6-485D-9280-FBC2-5A3B8356248A}" v="384" dt="2026-06-23T11:19:22.3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12" autoAdjust="0"/>
    <p:restoredTop sz="85633" autoAdjust="0"/>
  </p:normalViewPr>
  <p:slideViewPr>
    <p:cSldViewPr snapToGrid="0">
      <p:cViewPr varScale="1">
        <p:scale>
          <a:sx n="63" d="100"/>
          <a:sy n="63" d="100"/>
        </p:scale>
        <p:origin x="268" y="56"/>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DGKINSON, Nicky (HAMPSHIRE AND ISLE OF WIGHT HEALTHCARE NHS FOUNDATION TRUST)" userId="4e356dae-33af-4568-bfe8-3cfb938b7619" providerId="ADAL" clId="{08CB134C-74D8-4E03-9795-69D01E2AD3B5}"/>
    <pc:docChg chg="custSel addSld modSld">
      <pc:chgData name="HODGKINSON, Nicky (HAMPSHIRE AND ISLE OF WIGHT HEALTHCARE NHS FOUNDATION TRUST)" userId="4e356dae-33af-4568-bfe8-3cfb938b7619" providerId="ADAL" clId="{08CB134C-74D8-4E03-9795-69D01E2AD3B5}" dt="2026-06-23T20:21:33.888" v="150" actId="27636"/>
      <pc:docMkLst>
        <pc:docMk/>
      </pc:docMkLst>
      <pc:sldChg chg="modSp mod modAnim">
        <pc:chgData name="HODGKINSON, Nicky (HAMPSHIRE AND ISLE OF WIGHT HEALTHCARE NHS FOUNDATION TRUST)" userId="4e356dae-33af-4568-bfe8-3cfb938b7619" providerId="ADAL" clId="{08CB134C-74D8-4E03-9795-69D01E2AD3B5}" dt="2026-06-23T20:21:33.888" v="150" actId="27636"/>
        <pc:sldMkLst>
          <pc:docMk/>
          <pc:sldMk cId="53551541" sldId="1421"/>
        </pc:sldMkLst>
        <pc:spChg chg="mod">
          <ac:chgData name="HODGKINSON, Nicky (HAMPSHIRE AND ISLE OF WIGHT HEALTHCARE NHS FOUNDATION TRUST)" userId="4e356dae-33af-4568-bfe8-3cfb938b7619" providerId="ADAL" clId="{08CB134C-74D8-4E03-9795-69D01E2AD3B5}" dt="2026-06-23T20:21:33.888" v="150" actId="27636"/>
          <ac:spMkLst>
            <pc:docMk/>
            <pc:sldMk cId="53551541" sldId="1421"/>
            <ac:spMk id="3" creationId="{870B1295-D354-CEC9-7318-C9C1810076A2}"/>
          </ac:spMkLst>
        </pc:spChg>
      </pc:sldChg>
      <pc:sldChg chg="modSp mod">
        <pc:chgData name="HODGKINSON, Nicky (HAMPSHIRE AND ISLE OF WIGHT HEALTHCARE NHS FOUNDATION TRUST)" userId="4e356dae-33af-4568-bfe8-3cfb938b7619" providerId="ADAL" clId="{08CB134C-74D8-4E03-9795-69D01E2AD3B5}" dt="2026-06-23T17:38:50.318" v="0" actId="20577"/>
        <pc:sldMkLst>
          <pc:docMk/>
          <pc:sldMk cId="525558429" sldId="1439"/>
        </pc:sldMkLst>
        <pc:spChg chg="mod">
          <ac:chgData name="HODGKINSON, Nicky (HAMPSHIRE AND ISLE OF WIGHT HEALTHCARE NHS FOUNDATION TRUST)" userId="4e356dae-33af-4568-bfe8-3cfb938b7619" providerId="ADAL" clId="{08CB134C-74D8-4E03-9795-69D01E2AD3B5}" dt="2026-06-23T17:38:50.318" v="0" actId="20577"/>
          <ac:spMkLst>
            <pc:docMk/>
            <pc:sldMk cId="525558429" sldId="1439"/>
            <ac:spMk id="3" creationId="{4C0D909E-3051-B411-2194-72A2DDA4D727}"/>
          </ac:spMkLst>
        </pc:spChg>
      </pc:sldChg>
      <pc:sldChg chg="modSp mod">
        <pc:chgData name="HODGKINSON, Nicky (HAMPSHIRE AND ISLE OF WIGHT HEALTHCARE NHS FOUNDATION TRUST)" userId="4e356dae-33af-4568-bfe8-3cfb938b7619" providerId="ADAL" clId="{08CB134C-74D8-4E03-9795-69D01E2AD3B5}" dt="2026-06-23T20:04:44.468" v="127" actId="20577"/>
        <pc:sldMkLst>
          <pc:docMk/>
          <pc:sldMk cId="3903022723" sldId="1442"/>
        </pc:sldMkLst>
        <pc:spChg chg="mod">
          <ac:chgData name="HODGKINSON, Nicky (HAMPSHIRE AND ISLE OF WIGHT HEALTHCARE NHS FOUNDATION TRUST)" userId="4e356dae-33af-4568-bfe8-3cfb938b7619" providerId="ADAL" clId="{08CB134C-74D8-4E03-9795-69D01E2AD3B5}" dt="2026-06-23T20:04:44.468" v="127" actId="20577"/>
          <ac:spMkLst>
            <pc:docMk/>
            <pc:sldMk cId="3903022723" sldId="1442"/>
            <ac:spMk id="3" creationId="{11EE95A8-6847-337E-BC16-538A6AD314AB}"/>
          </ac:spMkLst>
        </pc:spChg>
      </pc:sldChg>
      <pc:sldChg chg="modSp new mod">
        <pc:chgData name="HODGKINSON, Nicky (HAMPSHIRE AND ISLE OF WIGHT HEALTHCARE NHS FOUNDATION TRUST)" userId="4e356dae-33af-4568-bfe8-3cfb938b7619" providerId="ADAL" clId="{08CB134C-74D8-4E03-9795-69D01E2AD3B5}" dt="2026-06-23T20:18:22.974" v="148"/>
        <pc:sldMkLst>
          <pc:docMk/>
          <pc:sldMk cId="2718295055" sldId="1443"/>
        </pc:sldMkLst>
        <pc:spChg chg="mod">
          <ac:chgData name="HODGKINSON, Nicky (HAMPSHIRE AND ISLE OF WIGHT HEALTHCARE NHS FOUNDATION TRUST)" userId="4e356dae-33af-4568-bfe8-3cfb938b7619" providerId="ADAL" clId="{08CB134C-74D8-4E03-9795-69D01E2AD3B5}" dt="2026-06-23T20:17:53.462" v="147" actId="20577"/>
          <ac:spMkLst>
            <pc:docMk/>
            <pc:sldMk cId="2718295055" sldId="1443"/>
            <ac:spMk id="2" creationId="{B8570F94-9C63-59A1-3241-E036434E3085}"/>
          </ac:spMkLst>
        </pc:spChg>
        <pc:spChg chg="mod">
          <ac:chgData name="HODGKINSON, Nicky (HAMPSHIRE AND ISLE OF WIGHT HEALTHCARE NHS FOUNDATION TRUST)" userId="4e356dae-33af-4568-bfe8-3cfb938b7619" providerId="ADAL" clId="{08CB134C-74D8-4E03-9795-69D01E2AD3B5}" dt="2026-06-23T20:18:22.974" v="148"/>
          <ac:spMkLst>
            <pc:docMk/>
            <pc:sldMk cId="2718295055" sldId="1443"/>
            <ac:spMk id="3" creationId="{F917D03A-2E72-9C55-D84F-6AC9F260E0FD}"/>
          </ac:spMkLst>
        </pc:spChg>
      </pc:sldChg>
    </pc:docChg>
  </pc:docChgLst>
</pc:chgInfo>
</file>

<file path=ppt/diagrams/_rels/data6.xml.rels><?xml version="1.0" encoding="UTF-8" standalone="yes"?>
<Relationships xmlns="http://schemas.openxmlformats.org/package/2006/relationships"><Relationship Id="rId3" Type="http://schemas.openxmlformats.org/officeDocument/2006/relationships/hyperlink" Target="https://www.youtube.com/watch?v=iV_a2WSbdM8" TargetMode="External"/><Relationship Id="rId2" Type="http://schemas.openxmlformats.org/officeDocument/2006/relationships/hyperlink" Target="https://youtu.be/_H5Pv8istcI" TargetMode="External"/><Relationship Id="rId1" Type="http://schemas.openxmlformats.org/officeDocument/2006/relationships/hyperlink" Target="https://youtu.be/q_4gpNizwPg" TargetMode="External"/></Relationships>
</file>

<file path=ppt/diagrams/_rels/data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6.xml.rels><?xml version="1.0" encoding="UTF-8" standalone="yes"?>
<Relationships xmlns="http://schemas.openxmlformats.org/package/2006/relationships"><Relationship Id="rId3" Type="http://schemas.openxmlformats.org/officeDocument/2006/relationships/hyperlink" Target="https://www.youtube.com/watch?v=iV_a2WSbdM8" TargetMode="External"/><Relationship Id="rId2" Type="http://schemas.openxmlformats.org/officeDocument/2006/relationships/hyperlink" Target="https://youtu.be/_H5Pv8istcI" TargetMode="External"/><Relationship Id="rId1" Type="http://schemas.openxmlformats.org/officeDocument/2006/relationships/hyperlink" Target="https://youtu.be/q_4gpNizwPg" TargetMode="External"/></Relationships>
</file>

<file path=ppt/diagrams/_rels/drawing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43FAC4-F557-481F-94C4-4F992A4DD06F}"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7AD93ACB-BC15-49D4-945A-1B38CDC2D34A}">
      <dgm:prSet/>
      <dgm:spPr/>
      <dgm:t>
        <a:bodyPr/>
        <a:lstStyle/>
        <a:p>
          <a:r>
            <a:rPr lang="en-GB" b="0" i="0"/>
            <a:t>Provides specialist assessment of </a:t>
          </a:r>
          <a:r>
            <a:rPr lang="en-GB" b="1" i="0"/>
            <a:t>musculoskeletal spinal conditions </a:t>
          </a:r>
          <a:r>
            <a:rPr lang="en-GB" b="0" i="0"/>
            <a:t>and advice and guidance regarding management, including onward referral to other services such as </a:t>
          </a:r>
          <a:r>
            <a:rPr lang="en-GB" b="1" i="0"/>
            <a:t>physiotherapy,</a:t>
          </a:r>
          <a:endParaRPr lang="en-US"/>
        </a:p>
      </dgm:t>
    </dgm:pt>
    <dgm:pt modelId="{E9AD48DE-1EBF-40FB-9E53-1D3FDD0BB20E}" type="parTrans" cxnId="{DA39CA43-E2E9-4978-95FA-373FCD1FC19B}">
      <dgm:prSet/>
      <dgm:spPr/>
      <dgm:t>
        <a:bodyPr/>
        <a:lstStyle/>
        <a:p>
          <a:endParaRPr lang="en-US"/>
        </a:p>
      </dgm:t>
    </dgm:pt>
    <dgm:pt modelId="{686D1FBF-EA38-42F2-AA78-6A06FC8C1AA8}" type="sibTrans" cxnId="{DA39CA43-E2E9-4978-95FA-373FCD1FC19B}">
      <dgm:prSet/>
      <dgm:spPr/>
      <dgm:t>
        <a:bodyPr/>
        <a:lstStyle/>
        <a:p>
          <a:endParaRPr lang="en-US"/>
        </a:p>
      </dgm:t>
    </dgm:pt>
    <dgm:pt modelId="{9EF2347C-CC51-4605-B140-F30E5C1FDA66}">
      <dgm:prSet/>
      <dgm:spPr/>
      <dgm:t>
        <a:bodyPr/>
        <a:lstStyle/>
        <a:p>
          <a:r>
            <a:rPr lang="en-GB" b="0" i="0"/>
            <a:t>We </a:t>
          </a:r>
          <a:r>
            <a:rPr lang="en-GB" b="1" i="0"/>
            <a:t>do not accept referrals for </a:t>
          </a:r>
          <a:endParaRPr lang="en-US"/>
        </a:p>
      </dgm:t>
    </dgm:pt>
    <dgm:pt modelId="{C2593AB6-EB34-4C5C-95A5-2DEF3BD34F1F}" type="parTrans" cxnId="{06B13C72-221F-4984-AD3B-BE0C30F1D79B}">
      <dgm:prSet/>
      <dgm:spPr/>
      <dgm:t>
        <a:bodyPr/>
        <a:lstStyle/>
        <a:p>
          <a:endParaRPr lang="en-US"/>
        </a:p>
      </dgm:t>
    </dgm:pt>
    <dgm:pt modelId="{44238845-A28A-4624-A1F1-26E7B782AA85}" type="sibTrans" cxnId="{06B13C72-221F-4984-AD3B-BE0C30F1D79B}">
      <dgm:prSet/>
      <dgm:spPr/>
      <dgm:t>
        <a:bodyPr/>
        <a:lstStyle/>
        <a:p>
          <a:endParaRPr lang="en-US"/>
        </a:p>
      </dgm:t>
    </dgm:pt>
    <dgm:pt modelId="{71E6609D-8133-4FE6-BC48-8ACD1DBFCE20}">
      <dgm:prSet/>
      <dgm:spPr/>
      <dgm:t>
        <a:bodyPr/>
        <a:lstStyle/>
        <a:p>
          <a:pPr rtl="0"/>
          <a:r>
            <a:rPr lang="en-GB" b="1" i="1" dirty="0"/>
            <a:t>Serious spinal pathology </a:t>
          </a:r>
          <a:r>
            <a:rPr lang="en-GB" b="0" i="0" dirty="0"/>
            <a:t>requiring emergency care – e.g. Metastatic cord compression (GP to contact on call spinal registrar at UHS re emergency admission</a:t>
          </a:r>
          <a:r>
            <a:rPr lang="en-GB" b="0" i="0" dirty="0">
              <a:latin typeface="Century Gothic" panose="020B0502020202020204"/>
            </a:rPr>
            <a:t>),</a:t>
          </a:r>
          <a:r>
            <a:rPr lang="en-GB" dirty="0">
              <a:latin typeface="Century Gothic" panose="020B0502020202020204"/>
            </a:rPr>
            <a:t> cauda </a:t>
          </a:r>
          <a:r>
            <a:rPr lang="en-GB" b="0" i="0" dirty="0">
              <a:latin typeface="Century Gothic" panose="020B0502020202020204"/>
            </a:rPr>
            <a:t>equina</a:t>
          </a:r>
          <a:endParaRPr lang="en-US" dirty="0"/>
        </a:p>
      </dgm:t>
    </dgm:pt>
    <dgm:pt modelId="{64FF2F27-1F7A-4433-89F5-E3E35A00BAD0}" type="parTrans" cxnId="{1E5A4A81-572A-4FE3-AA95-C34A2BA669EC}">
      <dgm:prSet/>
      <dgm:spPr/>
      <dgm:t>
        <a:bodyPr/>
        <a:lstStyle/>
        <a:p>
          <a:endParaRPr lang="en-US"/>
        </a:p>
      </dgm:t>
    </dgm:pt>
    <dgm:pt modelId="{F3682F9B-232D-4206-8A8D-EBD831CA3228}" type="sibTrans" cxnId="{1E5A4A81-572A-4FE3-AA95-C34A2BA669EC}">
      <dgm:prSet/>
      <dgm:spPr/>
      <dgm:t>
        <a:bodyPr/>
        <a:lstStyle/>
        <a:p>
          <a:endParaRPr lang="en-US"/>
        </a:p>
      </dgm:t>
    </dgm:pt>
    <dgm:pt modelId="{48579DF3-9BAD-447D-B484-8F04AB05A894}">
      <dgm:prSet/>
      <dgm:spPr/>
      <dgm:t>
        <a:bodyPr/>
        <a:lstStyle/>
        <a:p>
          <a:r>
            <a:rPr lang="en-GB" b="1" i="1" dirty="0"/>
            <a:t>Suspected tumour/ malignancy </a:t>
          </a:r>
          <a:r>
            <a:rPr lang="en-GB" b="0" i="0" dirty="0"/>
            <a:t>– need to be referred via 2ww pathway</a:t>
          </a:r>
          <a:endParaRPr lang="en-US" dirty="0"/>
        </a:p>
      </dgm:t>
    </dgm:pt>
    <dgm:pt modelId="{CE01F320-E0B2-4A77-BD4E-FDE4F2C0C853}" type="parTrans" cxnId="{1B3ABF2B-7F49-41D5-B8D2-2BA6311D50C8}">
      <dgm:prSet/>
      <dgm:spPr/>
      <dgm:t>
        <a:bodyPr/>
        <a:lstStyle/>
        <a:p>
          <a:endParaRPr lang="en-US"/>
        </a:p>
      </dgm:t>
    </dgm:pt>
    <dgm:pt modelId="{DB7D94CC-51C6-4867-9FDD-17E9B1FA754C}" type="sibTrans" cxnId="{1B3ABF2B-7F49-41D5-B8D2-2BA6311D50C8}">
      <dgm:prSet/>
      <dgm:spPr/>
      <dgm:t>
        <a:bodyPr/>
        <a:lstStyle/>
        <a:p>
          <a:endParaRPr lang="en-US"/>
        </a:p>
      </dgm:t>
    </dgm:pt>
    <dgm:pt modelId="{3362D125-9CDA-4810-BA3D-29A88F64C6B3}">
      <dgm:prSet/>
      <dgm:spPr/>
      <dgm:t>
        <a:bodyPr/>
        <a:lstStyle/>
        <a:p>
          <a:r>
            <a:rPr lang="en-GB" b="1" i="1" dirty="0"/>
            <a:t>Physiotherapy treatment </a:t>
          </a:r>
          <a:r>
            <a:rPr lang="en-GB" b="0" i="0" dirty="0"/>
            <a:t>– please refer to musculoskeletal physiotherapy</a:t>
          </a:r>
          <a:endParaRPr lang="en-US" dirty="0"/>
        </a:p>
      </dgm:t>
    </dgm:pt>
    <dgm:pt modelId="{66AA7431-4632-4C82-813E-4A8483F1BA01}" type="parTrans" cxnId="{59CF7EC1-C676-4EA1-950E-727E1EE153A9}">
      <dgm:prSet/>
      <dgm:spPr/>
      <dgm:t>
        <a:bodyPr/>
        <a:lstStyle/>
        <a:p>
          <a:endParaRPr lang="en-US"/>
        </a:p>
      </dgm:t>
    </dgm:pt>
    <dgm:pt modelId="{639784F7-4D9A-4642-AB7C-EE11B73A62BD}" type="sibTrans" cxnId="{59CF7EC1-C676-4EA1-950E-727E1EE153A9}">
      <dgm:prSet/>
      <dgm:spPr/>
      <dgm:t>
        <a:bodyPr/>
        <a:lstStyle/>
        <a:p>
          <a:endParaRPr lang="en-US"/>
        </a:p>
      </dgm:t>
    </dgm:pt>
    <dgm:pt modelId="{EE3E027D-3FE2-4338-B6A5-9EF56B2CE398}">
      <dgm:prSet/>
      <dgm:spPr/>
      <dgm:t>
        <a:bodyPr/>
        <a:lstStyle/>
        <a:p>
          <a:r>
            <a:rPr lang="en-GB" b="1" i="0" dirty="0"/>
            <a:t>Consider the pain team if all appropriate investigations have been completed and there is no surgical intervention required. </a:t>
          </a:r>
          <a:endParaRPr lang="en-US" dirty="0"/>
        </a:p>
      </dgm:t>
    </dgm:pt>
    <dgm:pt modelId="{CEF7E808-6ECC-4267-AC07-B24DA9BE4B89}" type="parTrans" cxnId="{969F069B-4603-4E28-8A7C-04D1BC2464E3}">
      <dgm:prSet/>
      <dgm:spPr/>
      <dgm:t>
        <a:bodyPr/>
        <a:lstStyle/>
        <a:p>
          <a:endParaRPr lang="en-US"/>
        </a:p>
      </dgm:t>
    </dgm:pt>
    <dgm:pt modelId="{CDE2F8E1-2DD2-4464-8E6D-5ED3A536843E}" type="sibTrans" cxnId="{969F069B-4603-4E28-8A7C-04D1BC2464E3}">
      <dgm:prSet/>
      <dgm:spPr/>
      <dgm:t>
        <a:bodyPr/>
        <a:lstStyle/>
        <a:p>
          <a:endParaRPr lang="en-US"/>
        </a:p>
      </dgm:t>
    </dgm:pt>
    <dgm:pt modelId="{6F338396-3DB3-4060-8199-C37B31AEFDC6}" type="pres">
      <dgm:prSet presAssocID="{4143FAC4-F557-481F-94C4-4F992A4DD06F}" presName="linear" presStyleCnt="0">
        <dgm:presLayoutVars>
          <dgm:animLvl val="lvl"/>
          <dgm:resizeHandles val="exact"/>
        </dgm:presLayoutVars>
      </dgm:prSet>
      <dgm:spPr/>
    </dgm:pt>
    <dgm:pt modelId="{793AF571-160A-492F-921A-45A2CF066879}" type="pres">
      <dgm:prSet presAssocID="{7AD93ACB-BC15-49D4-945A-1B38CDC2D34A}" presName="parentText" presStyleLbl="node1" presStyleIdx="0" presStyleCnt="2">
        <dgm:presLayoutVars>
          <dgm:chMax val="0"/>
          <dgm:bulletEnabled val="1"/>
        </dgm:presLayoutVars>
      </dgm:prSet>
      <dgm:spPr/>
    </dgm:pt>
    <dgm:pt modelId="{5AF2966C-B94C-4F27-966E-CF063F66F842}" type="pres">
      <dgm:prSet presAssocID="{686D1FBF-EA38-42F2-AA78-6A06FC8C1AA8}" presName="spacer" presStyleCnt="0"/>
      <dgm:spPr/>
    </dgm:pt>
    <dgm:pt modelId="{AF49AAA1-1B39-4670-9510-A73FB9CF2A26}" type="pres">
      <dgm:prSet presAssocID="{9EF2347C-CC51-4605-B140-F30E5C1FDA66}" presName="parentText" presStyleLbl="node1" presStyleIdx="1" presStyleCnt="2">
        <dgm:presLayoutVars>
          <dgm:chMax val="0"/>
          <dgm:bulletEnabled val="1"/>
        </dgm:presLayoutVars>
      </dgm:prSet>
      <dgm:spPr/>
    </dgm:pt>
    <dgm:pt modelId="{CD953405-D9E5-42FF-99F6-9A5651CB53FA}" type="pres">
      <dgm:prSet presAssocID="{9EF2347C-CC51-4605-B140-F30E5C1FDA66}" presName="childText" presStyleLbl="revTx" presStyleIdx="0" presStyleCnt="1">
        <dgm:presLayoutVars>
          <dgm:bulletEnabled val="1"/>
        </dgm:presLayoutVars>
      </dgm:prSet>
      <dgm:spPr/>
    </dgm:pt>
  </dgm:ptLst>
  <dgm:cxnLst>
    <dgm:cxn modelId="{DE4F520C-D9CF-4B56-A92E-F5E2F9468ADB}" type="presOf" srcId="{EE3E027D-3FE2-4338-B6A5-9EF56B2CE398}" destId="{CD953405-D9E5-42FF-99F6-9A5651CB53FA}" srcOrd="0" destOrd="3" presId="urn:microsoft.com/office/officeart/2005/8/layout/vList2"/>
    <dgm:cxn modelId="{1B3ABF2B-7F49-41D5-B8D2-2BA6311D50C8}" srcId="{9EF2347C-CC51-4605-B140-F30E5C1FDA66}" destId="{48579DF3-9BAD-447D-B484-8F04AB05A894}" srcOrd="1" destOrd="0" parTransId="{CE01F320-E0B2-4A77-BD4E-FDE4F2C0C853}" sibTransId="{DB7D94CC-51C6-4867-9FDD-17E9B1FA754C}"/>
    <dgm:cxn modelId="{DA39CA43-E2E9-4978-95FA-373FCD1FC19B}" srcId="{4143FAC4-F557-481F-94C4-4F992A4DD06F}" destId="{7AD93ACB-BC15-49D4-945A-1B38CDC2D34A}" srcOrd="0" destOrd="0" parTransId="{E9AD48DE-1EBF-40FB-9E53-1D3FDD0BB20E}" sibTransId="{686D1FBF-EA38-42F2-AA78-6A06FC8C1AA8}"/>
    <dgm:cxn modelId="{B0D3BB44-8CA0-4C87-B5D8-BC672A596FFB}" type="presOf" srcId="{71E6609D-8133-4FE6-BC48-8ACD1DBFCE20}" destId="{CD953405-D9E5-42FF-99F6-9A5651CB53FA}" srcOrd="0" destOrd="0" presId="urn:microsoft.com/office/officeart/2005/8/layout/vList2"/>
    <dgm:cxn modelId="{06B13C72-221F-4984-AD3B-BE0C30F1D79B}" srcId="{4143FAC4-F557-481F-94C4-4F992A4DD06F}" destId="{9EF2347C-CC51-4605-B140-F30E5C1FDA66}" srcOrd="1" destOrd="0" parTransId="{C2593AB6-EB34-4C5C-95A5-2DEF3BD34F1F}" sibTransId="{44238845-A28A-4624-A1F1-26E7B782AA85}"/>
    <dgm:cxn modelId="{DDF12E54-164C-4B53-BCE3-22207751D765}" type="presOf" srcId="{7AD93ACB-BC15-49D4-945A-1B38CDC2D34A}" destId="{793AF571-160A-492F-921A-45A2CF066879}" srcOrd="0" destOrd="0" presId="urn:microsoft.com/office/officeart/2005/8/layout/vList2"/>
    <dgm:cxn modelId="{1E5A4A81-572A-4FE3-AA95-C34A2BA669EC}" srcId="{9EF2347C-CC51-4605-B140-F30E5C1FDA66}" destId="{71E6609D-8133-4FE6-BC48-8ACD1DBFCE20}" srcOrd="0" destOrd="0" parTransId="{64FF2F27-1F7A-4433-89F5-E3E35A00BAD0}" sibTransId="{F3682F9B-232D-4206-8A8D-EBD831CA3228}"/>
    <dgm:cxn modelId="{1B3CF791-FE92-4CF9-BB8A-F8D3450E7C8B}" type="presOf" srcId="{48579DF3-9BAD-447D-B484-8F04AB05A894}" destId="{CD953405-D9E5-42FF-99F6-9A5651CB53FA}" srcOrd="0" destOrd="1" presId="urn:microsoft.com/office/officeart/2005/8/layout/vList2"/>
    <dgm:cxn modelId="{78CE6B93-2977-474E-B8CF-73A380483B4D}" type="presOf" srcId="{4143FAC4-F557-481F-94C4-4F992A4DD06F}" destId="{6F338396-3DB3-4060-8199-C37B31AEFDC6}" srcOrd="0" destOrd="0" presId="urn:microsoft.com/office/officeart/2005/8/layout/vList2"/>
    <dgm:cxn modelId="{969F069B-4603-4E28-8A7C-04D1BC2464E3}" srcId="{9EF2347C-CC51-4605-B140-F30E5C1FDA66}" destId="{EE3E027D-3FE2-4338-B6A5-9EF56B2CE398}" srcOrd="3" destOrd="0" parTransId="{CEF7E808-6ECC-4267-AC07-B24DA9BE4B89}" sibTransId="{CDE2F8E1-2DD2-4464-8E6D-5ED3A536843E}"/>
    <dgm:cxn modelId="{8F348FA2-AC34-4926-802A-217DF96C9DD7}" type="presOf" srcId="{3362D125-9CDA-4810-BA3D-29A88F64C6B3}" destId="{CD953405-D9E5-42FF-99F6-9A5651CB53FA}" srcOrd="0" destOrd="2" presId="urn:microsoft.com/office/officeart/2005/8/layout/vList2"/>
    <dgm:cxn modelId="{59CF7EC1-C676-4EA1-950E-727E1EE153A9}" srcId="{9EF2347C-CC51-4605-B140-F30E5C1FDA66}" destId="{3362D125-9CDA-4810-BA3D-29A88F64C6B3}" srcOrd="2" destOrd="0" parTransId="{66AA7431-4632-4C82-813E-4A8483F1BA01}" sibTransId="{639784F7-4D9A-4642-AB7C-EE11B73A62BD}"/>
    <dgm:cxn modelId="{108209CF-CD0F-4CE6-AA0A-0FEFEE8A99A4}" type="presOf" srcId="{9EF2347C-CC51-4605-B140-F30E5C1FDA66}" destId="{AF49AAA1-1B39-4670-9510-A73FB9CF2A26}" srcOrd="0" destOrd="0" presId="urn:microsoft.com/office/officeart/2005/8/layout/vList2"/>
    <dgm:cxn modelId="{B281D95B-25BB-47E9-A08B-427161840403}" type="presParOf" srcId="{6F338396-3DB3-4060-8199-C37B31AEFDC6}" destId="{793AF571-160A-492F-921A-45A2CF066879}" srcOrd="0" destOrd="0" presId="urn:microsoft.com/office/officeart/2005/8/layout/vList2"/>
    <dgm:cxn modelId="{98643D95-76C1-409B-BA8A-F8D5FF7E7F90}" type="presParOf" srcId="{6F338396-3DB3-4060-8199-C37B31AEFDC6}" destId="{5AF2966C-B94C-4F27-966E-CF063F66F842}" srcOrd="1" destOrd="0" presId="urn:microsoft.com/office/officeart/2005/8/layout/vList2"/>
    <dgm:cxn modelId="{D872007B-5732-44F5-8EA1-AD1D9E5084AE}" type="presParOf" srcId="{6F338396-3DB3-4060-8199-C37B31AEFDC6}" destId="{AF49AAA1-1B39-4670-9510-A73FB9CF2A26}" srcOrd="2" destOrd="0" presId="urn:microsoft.com/office/officeart/2005/8/layout/vList2"/>
    <dgm:cxn modelId="{784C8AEC-72AD-4FE9-AB99-39A86D4EE523}" type="presParOf" srcId="{6F338396-3DB3-4060-8199-C37B31AEFDC6}" destId="{CD953405-D9E5-42FF-99F6-9A5651CB53F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991113E-A68D-4684-991E-EEB83C764DE0}"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6ED48D7E-25EF-47AE-B4AB-BE2562995C9C}">
      <dgm:prSet/>
      <dgm:spPr/>
      <dgm:t>
        <a:bodyPr/>
        <a:lstStyle/>
        <a:p>
          <a:r>
            <a:rPr lang="en-GB"/>
            <a:t>NICE Guideline for Low back pain and sciatica in over 16s:</a:t>
          </a:r>
          <a:endParaRPr lang="en-US"/>
        </a:p>
      </dgm:t>
    </dgm:pt>
    <dgm:pt modelId="{3A56AC44-1386-4842-8162-DFCC76B02B85}" type="parTrans" cxnId="{E042871D-FF07-45B0-BCA4-C3859C65F31C}">
      <dgm:prSet/>
      <dgm:spPr/>
      <dgm:t>
        <a:bodyPr/>
        <a:lstStyle/>
        <a:p>
          <a:endParaRPr lang="en-US"/>
        </a:p>
      </dgm:t>
    </dgm:pt>
    <dgm:pt modelId="{7830DE5C-1729-4BA9-9CD2-2278B5054109}" type="sibTrans" cxnId="{E042871D-FF07-45B0-BCA4-C3859C65F31C}">
      <dgm:prSet/>
      <dgm:spPr/>
      <dgm:t>
        <a:bodyPr/>
        <a:lstStyle/>
        <a:p>
          <a:endParaRPr lang="en-US"/>
        </a:p>
      </dgm:t>
    </dgm:pt>
    <dgm:pt modelId="{1444EAAF-C844-4AA8-80F7-AFC567912116}">
      <dgm:prSet/>
      <dgm:spPr/>
      <dgm:t>
        <a:bodyPr/>
        <a:lstStyle/>
        <a:p>
          <a:r>
            <a:rPr lang="en-GB" b="1"/>
            <a:t>1.1.4 Do not routinely offer imaging in a non-specialist setting for people with low back pain with or without sciatica</a:t>
          </a:r>
          <a:r>
            <a:rPr lang="en-GB"/>
            <a:t>. [2016] </a:t>
          </a:r>
          <a:endParaRPr lang="en-US"/>
        </a:p>
      </dgm:t>
    </dgm:pt>
    <dgm:pt modelId="{FE7F696B-F35C-48D7-B55C-287B8D5E60A5}" type="parTrans" cxnId="{CA78DA29-C893-46B4-BBD9-8698D90332C4}">
      <dgm:prSet/>
      <dgm:spPr/>
      <dgm:t>
        <a:bodyPr/>
        <a:lstStyle/>
        <a:p>
          <a:endParaRPr lang="en-US"/>
        </a:p>
      </dgm:t>
    </dgm:pt>
    <dgm:pt modelId="{A231907E-BA81-4A81-AF5A-9F426E329F3E}" type="sibTrans" cxnId="{CA78DA29-C893-46B4-BBD9-8698D90332C4}">
      <dgm:prSet/>
      <dgm:spPr/>
      <dgm:t>
        <a:bodyPr/>
        <a:lstStyle/>
        <a:p>
          <a:endParaRPr lang="en-US"/>
        </a:p>
      </dgm:t>
    </dgm:pt>
    <dgm:pt modelId="{16531932-64CF-428A-A117-42AD5981B729}">
      <dgm:prSet/>
      <dgm:spPr/>
      <dgm:t>
        <a:bodyPr/>
        <a:lstStyle/>
        <a:p>
          <a:r>
            <a:rPr lang="en-GB" dirty="0"/>
            <a:t>1.1.5 Explain to people with low back pain with or without sciatica that if they are being referred for specialist opinion, </a:t>
          </a:r>
          <a:r>
            <a:rPr lang="en-GB" b="1" dirty="0"/>
            <a:t>they may not need imaging. </a:t>
          </a:r>
          <a:r>
            <a:rPr lang="en-GB" dirty="0"/>
            <a:t>[2016] </a:t>
          </a:r>
          <a:endParaRPr lang="en-US" dirty="0"/>
        </a:p>
      </dgm:t>
    </dgm:pt>
    <dgm:pt modelId="{5DDFCE2E-832B-49DC-8B4B-E3AA22BBBE61}" type="parTrans" cxnId="{CBAF018F-5CCA-4ED7-8CE5-DB0A7063C5BA}">
      <dgm:prSet/>
      <dgm:spPr/>
      <dgm:t>
        <a:bodyPr/>
        <a:lstStyle/>
        <a:p>
          <a:endParaRPr lang="en-US"/>
        </a:p>
      </dgm:t>
    </dgm:pt>
    <dgm:pt modelId="{5905A615-8185-4E7F-A4DE-ED6BC19E3ACF}" type="sibTrans" cxnId="{CBAF018F-5CCA-4ED7-8CE5-DB0A7063C5BA}">
      <dgm:prSet/>
      <dgm:spPr/>
      <dgm:t>
        <a:bodyPr/>
        <a:lstStyle/>
        <a:p>
          <a:endParaRPr lang="en-US"/>
        </a:p>
      </dgm:t>
    </dgm:pt>
    <dgm:pt modelId="{4E27186D-E911-4DDD-9DA1-59304733F602}">
      <dgm:prSet/>
      <dgm:spPr/>
      <dgm:t>
        <a:bodyPr/>
        <a:lstStyle/>
        <a:p>
          <a:r>
            <a:rPr lang="en-GB"/>
            <a:t>1.1.6 Consider imaging in specialist settings of care (for example, a musculoskeletal interface clinic or hospital) for people with low back pain with or without sciatica </a:t>
          </a:r>
          <a:r>
            <a:rPr lang="en-GB" b="1"/>
            <a:t>only if the result is likely to change management. </a:t>
          </a:r>
          <a:r>
            <a:rPr lang="en-GB"/>
            <a:t>[2016]</a:t>
          </a:r>
          <a:endParaRPr lang="en-US"/>
        </a:p>
      </dgm:t>
    </dgm:pt>
    <dgm:pt modelId="{AC34C6D4-9604-42BC-89D3-15418620999C}" type="parTrans" cxnId="{4B9EBAF2-26AA-4414-9B5E-9E33A793A847}">
      <dgm:prSet/>
      <dgm:spPr/>
      <dgm:t>
        <a:bodyPr/>
        <a:lstStyle/>
        <a:p>
          <a:endParaRPr lang="en-US"/>
        </a:p>
      </dgm:t>
    </dgm:pt>
    <dgm:pt modelId="{EF064496-5649-4DB0-85F7-5F895D6A7365}" type="sibTrans" cxnId="{4B9EBAF2-26AA-4414-9B5E-9E33A793A847}">
      <dgm:prSet/>
      <dgm:spPr/>
      <dgm:t>
        <a:bodyPr/>
        <a:lstStyle/>
        <a:p>
          <a:endParaRPr lang="en-US"/>
        </a:p>
      </dgm:t>
    </dgm:pt>
    <dgm:pt modelId="{E9AC91F4-1310-4624-A62F-4940431F792A}">
      <dgm:prSet/>
      <dgm:spPr/>
      <dgm:t>
        <a:bodyPr/>
        <a:lstStyle/>
        <a:p>
          <a:r>
            <a:rPr lang="en-GB" b="0" i="0" baseline="0"/>
            <a:t>1.3.4 </a:t>
          </a:r>
          <a:r>
            <a:rPr lang="en-GB" b="1" i="0" baseline="0"/>
            <a:t>Do not offer imaging for people with low back pain </a:t>
          </a:r>
          <a:r>
            <a:rPr lang="en-GB" b="0" i="0" baseline="0"/>
            <a:t>with specific facet join pain as a prerequisite for radiofrequency denervation. [2016] </a:t>
          </a:r>
          <a:endParaRPr lang="en-US"/>
        </a:p>
      </dgm:t>
    </dgm:pt>
    <dgm:pt modelId="{F0B06AA5-2493-407B-9F75-0DD883923868}" type="parTrans" cxnId="{772541CB-B2F8-48E5-9D36-32FD69FAD8A0}">
      <dgm:prSet/>
      <dgm:spPr/>
      <dgm:t>
        <a:bodyPr/>
        <a:lstStyle/>
        <a:p>
          <a:endParaRPr lang="en-US"/>
        </a:p>
      </dgm:t>
    </dgm:pt>
    <dgm:pt modelId="{2BB2D3D3-B236-43D3-8421-7490F461BAAF}" type="sibTrans" cxnId="{772541CB-B2F8-48E5-9D36-32FD69FAD8A0}">
      <dgm:prSet/>
      <dgm:spPr/>
      <dgm:t>
        <a:bodyPr/>
        <a:lstStyle/>
        <a:p>
          <a:endParaRPr lang="en-US"/>
        </a:p>
      </dgm:t>
    </dgm:pt>
    <dgm:pt modelId="{30900B52-A015-4BFA-A538-41D5838834FA}" type="pres">
      <dgm:prSet presAssocID="{7991113E-A68D-4684-991E-EEB83C764DE0}" presName="diagram" presStyleCnt="0">
        <dgm:presLayoutVars>
          <dgm:dir/>
          <dgm:resizeHandles val="exact"/>
        </dgm:presLayoutVars>
      </dgm:prSet>
      <dgm:spPr/>
    </dgm:pt>
    <dgm:pt modelId="{0AD7F7CC-BC9C-4E09-B8C0-09850434B55C}" type="pres">
      <dgm:prSet presAssocID="{6ED48D7E-25EF-47AE-B4AB-BE2562995C9C}" presName="node" presStyleLbl="node1" presStyleIdx="0" presStyleCnt="5">
        <dgm:presLayoutVars>
          <dgm:bulletEnabled val="1"/>
        </dgm:presLayoutVars>
      </dgm:prSet>
      <dgm:spPr/>
    </dgm:pt>
    <dgm:pt modelId="{2CF2654B-C8B8-4BF1-8538-365907255EB6}" type="pres">
      <dgm:prSet presAssocID="{7830DE5C-1729-4BA9-9CD2-2278B5054109}" presName="sibTrans" presStyleCnt="0"/>
      <dgm:spPr/>
    </dgm:pt>
    <dgm:pt modelId="{0E6C52BE-EFA3-437A-A65F-EE8334FE6EF5}" type="pres">
      <dgm:prSet presAssocID="{1444EAAF-C844-4AA8-80F7-AFC567912116}" presName="node" presStyleLbl="node1" presStyleIdx="1" presStyleCnt="5">
        <dgm:presLayoutVars>
          <dgm:bulletEnabled val="1"/>
        </dgm:presLayoutVars>
      </dgm:prSet>
      <dgm:spPr/>
    </dgm:pt>
    <dgm:pt modelId="{6AD372B3-35DF-4BB6-83C3-7763AB8F7FEA}" type="pres">
      <dgm:prSet presAssocID="{A231907E-BA81-4A81-AF5A-9F426E329F3E}" presName="sibTrans" presStyleCnt="0"/>
      <dgm:spPr/>
    </dgm:pt>
    <dgm:pt modelId="{03202E90-1A57-4E38-8CD9-11634AAD1B25}" type="pres">
      <dgm:prSet presAssocID="{16531932-64CF-428A-A117-42AD5981B729}" presName="node" presStyleLbl="node1" presStyleIdx="2" presStyleCnt="5">
        <dgm:presLayoutVars>
          <dgm:bulletEnabled val="1"/>
        </dgm:presLayoutVars>
      </dgm:prSet>
      <dgm:spPr/>
    </dgm:pt>
    <dgm:pt modelId="{C3187A11-09BB-4F71-84B7-C34A31C75EBB}" type="pres">
      <dgm:prSet presAssocID="{5905A615-8185-4E7F-A4DE-ED6BC19E3ACF}" presName="sibTrans" presStyleCnt="0"/>
      <dgm:spPr/>
    </dgm:pt>
    <dgm:pt modelId="{9F290197-FB64-4553-AD75-4943D30BC8FD}" type="pres">
      <dgm:prSet presAssocID="{4E27186D-E911-4DDD-9DA1-59304733F602}" presName="node" presStyleLbl="node1" presStyleIdx="3" presStyleCnt="5">
        <dgm:presLayoutVars>
          <dgm:bulletEnabled val="1"/>
        </dgm:presLayoutVars>
      </dgm:prSet>
      <dgm:spPr/>
    </dgm:pt>
    <dgm:pt modelId="{014AD464-5FC3-484F-9BD0-2D9FD6CECD9C}" type="pres">
      <dgm:prSet presAssocID="{EF064496-5649-4DB0-85F7-5F895D6A7365}" presName="sibTrans" presStyleCnt="0"/>
      <dgm:spPr/>
    </dgm:pt>
    <dgm:pt modelId="{A574883A-4E9B-41E2-8C3B-C1C8E7CDBEDC}" type="pres">
      <dgm:prSet presAssocID="{E9AC91F4-1310-4624-A62F-4940431F792A}" presName="node" presStyleLbl="node1" presStyleIdx="4" presStyleCnt="5">
        <dgm:presLayoutVars>
          <dgm:bulletEnabled val="1"/>
        </dgm:presLayoutVars>
      </dgm:prSet>
      <dgm:spPr/>
    </dgm:pt>
  </dgm:ptLst>
  <dgm:cxnLst>
    <dgm:cxn modelId="{E042871D-FF07-45B0-BCA4-C3859C65F31C}" srcId="{7991113E-A68D-4684-991E-EEB83C764DE0}" destId="{6ED48D7E-25EF-47AE-B4AB-BE2562995C9C}" srcOrd="0" destOrd="0" parTransId="{3A56AC44-1386-4842-8162-DFCC76B02B85}" sibTransId="{7830DE5C-1729-4BA9-9CD2-2278B5054109}"/>
    <dgm:cxn modelId="{CA78DA29-C893-46B4-BBD9-8698D90332C4}" srcId="{7991113E-A68D-4684-991E-EEB83C764DE0}" destId="{1444EAAF-C844-4AA8-80F7-AFC567912116}" srcOrd="1" destOrd="0" parTransId="{FE7F696B-F35C-48D7-B55C-287B8D5E60A5}" sibTransId="{A231907E-BA81-4A81-AF5A-9F426E329F3E}"/>
    <dgm:cxn modelId="{C6A9BD36-E0D9-43CB-91BF-C110AFAA0AAC}" type="presOf" srcId="{4E27186D-E911-4DDD-9DA1-59304733F602}" destId="{9F290197-FB64-4553-AD75-4943D30BC8FD}" srcOrd="0" destOrd="0" presId="urn:microsoft.com/office/officeart/2005/8/layout/default"/>
    <dgm:cxn modelId="{B5320043-1A0C-490A-9A1A-203C447759A7}" type="presOf" srcId="{1444EAAF-C844-4AA8-80F7-AFC567912116}" destId="{0E6C52BE-EFA3-437A-A65F-EE8334FE6EF5}" srcOrd="0" destOrd="0" presId="urn:microsoft.com/office/officeart/2005/8/layout/default"/>
    <dgm:cxn modelId="{E6192143-4A5F-411A-A280-6CFAAD5E6C24}" type="presOf" srcId="{6ED48D7E-25EF-47AE-B4AB-BE2562995C9C}" destId="{0AD7F7CC-BC9C-4E09-B8C0-09850434B55C}" srcOrd="0" destOrd="0" presId="urn:microsoft.com/office/officeart/2005/8/layout/default"/>
    <dgm:cxn modelId="{CBAF018F-5CCA-4ED7-8CE5-DB0A7063C5BA}" srcId="{7991113E-A68D-4684-991E-EEB83C764DE0}" destId="{16531932-64CF-428A-A117-42AD5981B729}" srcOrd="2" destOrd="0" parTransId="{5DDFCE2E-832B-49DC-8B4B-E3AA22BBBE61}" sibTransId="{5905A615-8185-4E7F-A4DE-ED6BC19E3ACF}"/>
    <dgm:cxn modelId="{A8AEA2B3-776F-40A7-9CC1-9E316BE12AC5}" type="presOf" srcId="{E9AC91F4-1310-4624-A62F-4940431F792A}" destId="{A574883A-4E9B-41E2-8C3B-C1C8E7CDBEDC}" srcOrd="0" destOrd="0" presId="urn:microsoft.com/office/officeart/2005/8/layout/default"/>
    <dgm:cxn modelId="{0C276CB6-355B-420C-87B3-FC43AA2E7F4A}" type="presOf" srcId="{16531932-64CF-428A-A117-42AD5981B729}" destId="{03202E90-1A57-4E38-8CD9-11634AAD1B25}" srcOrd="0" destOrd="0" presId="urn:microsoft.com/office/officeart/2005/8/layout/default"/>
    <dgm:cxn modelId="{AD6ACEC7-BA01-44FC-AF52-4E518D9A5975}" type="presOf" srcId="{7991113E-A68D-4684-991E-EEB83C764DE0}" destId="{30900B52-A015-4BFA-A538-41D5838834FA}" srcOrd="0" destOrd="0" presId="urn:microsoft.com/office/officeart/2005/8/layout/default"/>
    <dgm:cxn modelId="{772541CB-B2F8-48E5-9D36-32FD69FAD8A0}" srcId="{7991113E-A68D-4684-991E-EEB83C764DE0}" destId="{E9AC91F4-1310-4624-A62F-4940431F792A}" srcOrd="4" destOrd="0" parTransId="{F0B06AA5-2493-407B-9F75-0DD883923868}" sibTransId="{2BB2D3D3-B236-43D3-8421-7490F461BAAF}"/>
    <dgm:cxn modelId="{4B9EBAF2-26AA-4414-9B5E-9E33A793A847}" srcId="{7991113E-A68D-4684-991E-EEB83C764DE0}" destId="{4E27186D-E911-4DDD-9DA1-59304733F602}" srcOrd="3" destOrd="0" parTransId="{AC34C6D4-9604-42BC-89D3-15418620999C}" sibTransId="{EF064496-5649-4DB0-85F7-5F895D6A7365}"/>
    <dgm:cxn modelId="{ED11E482-A0FE-48B7-9877-B41C155E5A49}" type="presParOf" srcId="{30900B52-A015-4BFA-A538-41D5838834FA}" destId="{0AD7F7CC-BC9C-4E09-B8C0-09850434B55C}" srcOrd="0" destOrd="0" presId="urn:microsoft.com/office/officeart/2005/8/layout/default"/>
    <dgm:cxn modelId="{28EB6156-DBA8-430F-96D8-66902B6D1062}" type="presParOf" srcId="{30900B52-A015-4BFA-A538-41D5838834FA}" destId="{2CF2654B-C8B8-4BF1-8538-365907255EB6}" srcOrd="1" destOrd="0" presId="urn:microsoft.com/office/officeart/2005/8/layout/default"/>
    <dgm:cxn modelId="{D6834645-4722-42AB-BCB6-F4813E29734D}" type="presParOf" srcId="{30900B52-A015-4BFA-A538-41D5838834FA}" destId="{0E6C52BE-EFA3-437A-A65F-EE8334FE6EF5}" srcOrd="2" destOrd="0" presId="urn:microsoft.com/office/officeart/2005/8/layout/default"/>
    <dgm:cxn modelId="{4AC97E5C-ECE6-4C66-851F-96CE9DF1FF64}" type="presParOf" srcId="{30900B52-A015-4BFA-A538-41D5838834FA}" destId="{6AD372B3-35DF-4BB6-83C3-7763AB8F7FEA}" srcOrd="3" destOrd="0" presId="urn:microsoft.com/office/officeart/2005/8/layout/default"/>
    <dgm:cxn modelId="{A8682E91-3808-4AE7-A1F8-49E40275AF6F}" type="presParOf" srcId="{30900B52-A015-4BFA-A538-41D5838834FA}" destId="{03202E90-1A57-4E38-8CD9-11634AAD1B25}" srcOrd="4" destOrd="0" presId="urn:microsoft.com/office/officeart/2005/8/layout/default"/>
    <dgm:cxn modelId="{82456A7D-4BF8-49FC-8019-6D15E51AF9D0}" type="presParOf" srcId="{30900B52-A015-4BFA-A538-41D5838834FA}" destId="{C3187A11-09BB-4F71-84B7-C34A31C75EBB}" srcOrd="5" destOrd="0" presId="urn:microsoft.com/office/officeart/2005/8/layout/default"/>
    <dgm:cxn modelId="{0B9C60CC-2C92-4A5C-BFC4-02C7268A2CAA}" type="presParOf" srcId="{30900B52-A015-4BFA-A538-41D5838834FA}" destId="{9F290197-FB64-4553-AD75-4943D30BC8FD}" srcOrd="6" destOrd="0" presId="urn:microsoft.com/office/officeart/2005/8/layout/default"/>
    <dgm:cxn modelId="{15121DF4-0C27-43EB-864B-8EBAAA9AA2E6}" type="presParOf" srcId="{30900B52-A015-4BFA-A538-41D5838834FA}" destId="{014AD464-5FC3-484F-9BD0-2D9FD6CECD9C}" srcOrd="7" destOrd="0" presId="urn:microsoft.com/office/officeart/2005/8/layout/default"/>
    <dgm:cxn modelId="{92EC344A-B4C7-42C4-AF46-53A32E1B2EC5}" type="presParOf" srcId="{30900B52-A015-4BFA-A538-41D5838834FA}" destId="{A574883A-4E9B-41E2-8C3B-C1C8E7CDBED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1E3B438-94A3-4544-8DBE-AD08DB66673A}"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F4AD4D56-463B-4A9F-8FEE-0E246BAA9290}">
      <dgm:prSet/>
      <dgm:spPr/>
      <dgm:t>
        <a:bodyPr/>
        <a:lstStyle/>
        <a:p>
          <a:r>
            <a:rPr lang="en-US" b="1" i="0"/>
            <a:t>Early MSK-MRI is linked to greater disability and prolonged recovery</a:t>
          </a:r>
          <a:r>
            <a:rPr lang="en-US" b="0" i="0"/>
            <a:t>, with non-guideline imaging associated with transition to chronic back pain.</a:t>
          </a:r>
          <a:r>
            <a:rPr lang="en-US" b="0" i="0" baseline="30000"/>
            <a:t>  </a:t>
          </a:r>
          <a:endParaRPr lang="en-US"/>
        </a:p>
      </dgm:t>
    </dgm:pt>
    <dgm:pt modelId="{80836995-C9CD-42C6-9D49-B3D2F54D593D}" type="parTrans" cxnId="{F7C5BD2B-4CAB-400C-B363-243631FF731F}">
      <dgm:prSet/>
      <dgm:spPr/>
      <dgm:t>
        <a:bodyPr/>
        <a:lstStyle/>
        <a:p>
          <a:endParaRPr lang="en-US"/>
        </a:p>
      </dgm:t>
    </dgm:pt>
    <dgm:pt modelId="{D7699F82-1DE8-477E-905C-2CBF0C4F80CC}" type="sibTrans" cxnId="{F7C5BD2B-4CAB-400C-B363-243631FF731F}">
      <dgm:prSet/>
      <dgm:spPr/>
      <dgm:t>
        <a:bodyPr/>
        <a:lstStyle/>
        <a:p>
          <a:endParaRPr lang="en-US"/>
        </a:p>
      </dgm:t>
    </dgm:pt>
    <dgm:pt modelId="{BB7622E4-362B-4C21-9BCF-1B9C5CFE51DD}">
      <dgm:prSet/>
      <dgm:spPr/>
      <dgm:t>
        <a:bodyPr/>
        <a:lstStyle/>
        <a:p>
          <a:r>
            <a:rPr lang="en-US" b="1" i="0"/>
            <a:t>Findings can negatively affect patient perceptions</a:t>
          </a:r>
          <a:r>
            <a:rPr lang="en-US" b="0" i="0"/>
            <a:t>, with lower confidence in conservative management, </a:t>
          </a:r>
          <a:r>
            <a:rPr lang="en-US" b="1" i="0"/>
            <a:t>fear that exercise may worsen the condition</a:t>
          </a:r>
          <a:r>
            <a:rPr lang="en-US" b="0" i="0"/>
            <a:t>, loss of control, over-reliance on surgery as well as poorer functional outcomes. </a:t>
          </a:r>
          <a:endParaRPr lang="en-US"/>
        </a:p>
      </dgm:t>
    </dgm:pt>
    <dgm:pt modelId="{A0C0C249-7B7C-46BD-A839-B97EF1ABD436}" type="parTrans" cxnId="{288B2FD4-7C28-44BF-9E31-B7CEC168125D}">
      <dgm:prSet/>
      <dgm:spPr/>
      <dgm:t>
        <a:bodyPr/>
        <a:lstStyle/>
        <a:p>
          <a:endParaRPr lang="en-US"/>
        </a:p>
      </dgm:t>
    </dgm:pt>
    <dgm:pt modelId="{9676C17B-8ED0-436C-B45B-CE1C5B540398}" type="sibTrans" cxnId="{288B2FD4-7C28-44BF-9E31-B7CEC168125D}">
      <dgm:prSet/>
      <dgm:spPr/>
      <dgm:t>
        <a:bodyPr/>
        <a:lstStyle/>
        <a:p>
          <a:endParaRPr lang="en-US"/>
        </a:p>
      </dgm:t>
    </dgm:pt>
    <dgm:pt modelId="{59D7420C-2C30-414B-9DAD-1944A0A7A5B2}">
      <dgm:prSet/>
      <dgm:spPr/>
      <dgm:t>
        <a:bodyPr/>
        <a:lstStyle/>
        <a:p>
          <a:r>
            <a:rPr lang="en-US" b="1" i="0"/>
            <a:t>Cognitions may influence distress, disability and quality-of-life</a:t>
          </a:r>
          <a:r>
            <a:rPr lang="en-US" b="0" i="0"/>
            <a:t>. Increased imaging access may lead to harmful disease-labelling of patients </a:t>
          </a:r>
          <a:r>
            <a:rPr lang="en-US" b="1" i="0"/>
            <a:t>as well as incidental findings </a:t>
          </a:r>
          <a:r>
            <a:rPr lang="en-US" b="0" i="0"/>
            <a:t>placing unnecessary pressure on clinical services.   </a:t>
          </a:r>
          <a:br>
            <a:rPr lang="en-US" b="0" i="0"/>
          </a:br>
          <a:br>
            <a:rPr lang="en-US" b="0" i="1"/>
          </a:br>
          <a:r>
            <a:rPr lang="en-US" b="0" i="1"/>
            <a:t>Sajid et al (2021).  </a:t>
          </a:r>
          <a:br>
            <a:rPr lang="en-US" b="0" i="1"/>
          </a:br>
          <a:endParaRPr lang="en-US"/>
        </a:p>
      </dgm:t>
    </dgm:pt>
    <dgm:pt modelId="{AF0DC25B-B340-418E-B654-67F63B981A2C}" type="parTrans" cxnId="{6C3298F6-3659-4DDD-A8A5-638B210A3929}">
      <dgm:prSet/>
      <dgm:spPr/>
      <dgm:t>
        <a:bodyPr/>
        <a:lstStyle/>
        <a:p>
          <a:endParaRPr lang="en-US"/>
        </a:p>
      </dgm:t>
    </dgm:pt>
    <dgm:pt modelId="{65A16969-D4E0-4F32-AB2A-0C5405351A08}" type="sibTrans" cxnId="{6C3298F6-3659-4DDD-A8A5-638B210A3929}">
      <dgm:prSet/>
      <dgm:spPr/>
      <dgm:t>
        <a:bodyPr/>
        <a:lstStyle/>
        <a:p>
          <a:endParaRPr lang="en-US"/>
        </a:p>
      </dgm:t>
    </dgm:pt>
    <dgm:pt modelId="{2E07B12B-DB4E-4282-934C-B69195A67444}" type="pres">
      <dgm:prSet presAssocID="{01E3B438-94A3-4544-8DBE-AD08DB66673A}" presName="hierChild1" presStyleCnt="0">
        <dgm:presLayoutVars>
          <dgm:chPref val="1"/>
          <dgm:dir/>
          <dgm:animOne val="branch"/>
          <dgm:animLvl val="lvl"/>
          <dgm:resizeHandles/>
        </dgm:presLayoutVars>
      </dgm:prSet>
      <dgm:spPr/>
    </dgm:pt>
    <dgm:pt modelId="{368E4177-5673-4A33-901F-866F7143BAB2}" type="pres">
      <dgm:prSet presAssocID="{F4AD4D56-463B-4A9F-8FEE-0E246BAA9290}" presName="hierRoot1" presStyleCnt="0"/>
      <dgm:spPr/>
    </dgm:pt>
    <dgm:pt modelId="{8E00B598-54FB-4757-9785-4D2D7AFD06AF}" type="pres">
      <dgm:prSet presAssocID="{F4AD4D56-463B-4A9F-8FEE-0E246BAA9290}" presName="composite" presStyleCnt="0"/>
      <dgm:spPr/>
    </dgm:pt>
    <dgm:pt modelId="{EB2DD692-F874-4488-B699-08607101E4E1}" type="pres">
      <dgm:prSet presAssocID="{F4AD4D56-463B-4A9F-8FEE-0E246BAA9290}" presName="background" presStyleLbl="node0" presStyleIdx="0" presStyleCnt="3"/>
      <dgm:spPr/>
    </dgm:pt>
    <dgm:pt modelId="{3AECBC0B-0DAA-40CE-930A-C823F6C045E4}" type="pres">
      <dgm:prSet presAssocID="{F4AD4D56-463B-4A9F-8FEE-0E246BAA9290}" presName="text" presStyleLbl="fgAcc0" presStyleIdx="0" presStyleCnt="3">
        <dgm:presLayoutVars>
          <dgm:chPref val="3"/>
        </dgm:presLayoutVars>
      </dgm:prSet>
      <dgm:spPr/>
    </dgm:pt>
    <dgm:pt modelId="{FA778972-48E6-49D1-9307-9887FC3BDB5D}" type="pres">
      <dgm:prSet presAssocID="{F4AD4D56-463B-4A9F-8FEE-0E246BAA9290}" presName="hierChild2" presStyleCnt="0"/>
      <dgm:spPr/>
    </dgm:pt>
    <dgm:pt modelId="{747B1AF1-9A38-4E30-BAF6-B036E190AE73}" type="pres">
      <dgm:prSet presAssocID="{BB7622E4-362B-4C21-9BCF-1B9C5CFE51DD}" presName="hierRoot1" presStyleCnt="0"/>
      <dgm:spPr/>
    </dgm:pt>
    <dgm:pt modelId="{5541B94C-EF32-469E-B093-70604B8411E0}" type="pres">
      <dgm:prSet presAssocID="{BB7622E4-362B-4C21-9BCF-1B9C5CFE51DD}" presName="composite" presStyleCnt="0"/>
      <dgm:spPr/>
    </dgm:pt>
    <dgm:pt modelId="{8BDD9EBD-AA12-4A21-97AC-9574B1B4EC09}" type="pres">
      <dgm:prSet presAssocID="{BB7622E4-362B-4C21-9BCF-1B9C5CFE51DD}" presName="background" presStyleLbl="node0" presStyleIdx="1" presStyleCnt="3"/>
      <dgm:spPr/>
    </dgm:pt>
    <dgm:pt modelId="{9F58E739-9F85-4579-B803-016B82B04132}" type="pres">
      <dgm:prSet presAssocID="{BB7622E4-362B-4C21-9BCF-1B9C5CFE51DD}" presName="text" presStyleLbl="fgAcc0" presStyleIdx="1" presStyleCnt="3">
        <dgm:presLayoutVars>
          <dgm:chPref val="3"/>
        </dgm:presLayoutVars>
      </dgm:prSet>
      <dgm:spPr/>
    </dgm:pt>
    <dgm:pt modelId="{DDD03E05-8D29-44D0-A40F-B8E950BEA1B3}" type="pres">
      <dgm:prSet presAssocID="{BB7622E4-362B-4C21-9BCF-1B9C5CFE51DD}" presName="hierChild2" presStyleCnt="0"/>
      <dgm:spPr/>
    </dgm:pt>
    <dgm:pt modelId="{B961A45C-ED03-4A18-942F-4F7FF809636C}" type="pres">
      <dgm:prSet presAssocID="{59D7420C-2C30-414B-9DAD-1944A0A7A5B2}" presName="hierRoot1" presStyleCnt="0"/>
      <dgm:spPr/>
    </dgm:pt>
    <dgm:pt modelId="{0E7F392C-D567-4E66-A082-700E6BDA0583}" type="pres">
      <dgm:prSet presAssocID="{59D7420C-2C30-414B-9DAD-1944A0A7A5B2}" presName="composite" presStyleCnt="0"/>
      <dgm:spPr/>
    </dgm:pt>
    <dgm:pt modelId="{DAF9D92B-A919-4EB5-908E-94EAB531DE15}" type="pres">
      <dgm:prSet presAssocID="{59D7420C-2C30-414B-9DAD-1944A0A7A5B2}" presName="background" presStyleLbl="node0" presStyleIdx="2" presStyleCnt="3"/>
      <dgm:spPr/>
    </dgm:pt>
    <dgm:pt modelId="{F9901E7F-FC48-4BA2-8AAD-FC5F2CE32159}" type="pres">
      <dgm:prSet presAssocID="{59D7420C-2C30-414B-9DAD-1944A0A7A5B2}" presName="text" presStyleLbl="fgAcc0" presStyleIdx="2" presStyleCnt="3">
        <dgm:presLayoutVars>
          <dgm:chPref val="3"/>
        </dgm:presLayoutVars>
      </dgm:prSet>
      <dgm:spPr/>
    </dgm:pt>
    <dgm:pt modelId="{BBE32A54-AA27-4E10-BC13-22B55B8D6FF8}" type="pres">
      <dgm:prSet presAssocID="{59D7420C-2C30-414B-9DAD-1944A0A7A5B2}" presName="hierChild2" presStyleCnt="0"/>
      <dgm:spPr/>
    </dgm:pt>
  </dgm:ptLst>
  <dgm:cxnLst>
    <dgm:cxn modelId="{F7C5BD2B-4CAB-400C-B363-243631FF731F}" srcId="{01E3B438-94A3-4544-8DBE-AD08DB66673A}" destId="{F4AD4D56-463B-4A9F-8FEE-0E246BAA9290}" srcOrd="0" destOrd="0" parTransId="{80836995-C9CD-42C6-9D49-B3D2F54D593D}" sibTransId="{D7699F82-1DE8-477E-905C-2CBF0C4F80CC}"/>
    <dgm:cxn modelId="{8C113F4C-E6F4-4BBD-AA5C-E74D411CC4AC}" type="presOf" srcId="{BB7622E4-362B-4C21-9BCF-1B9C5CFE51DD}" destId="{9F58E739-9F85-4579-B803-016B82B04132}" srcOrd="0" destOrd="0" presId="urn:microsoft.com/office/officeart/2005/8/layout/hierarchy1"/>
    <dgm:cxn modelId="{CE643C85-BF78-4F55-8904-D311BBA84209}" type="presOf" srcId="{01E3B438-94A3-4544-8DBE-AD08DB66673A}" destId="{2E07B12B-DB4E-4282-934C-B69195A67444}" srcOrd="0" destOrd="0" presId="urn:microsoft.com/office/officeart/2005/8/layout/hierarchy1"/>
    <dgm:cxn modelId="{4FAECB96-3BDA-4653-AD9E-ED9F0F737333}" type="presOf" srcId="{F4AD4D56-463B-4A9F-8FEE-0E246BAA9290}" destId="{3AECBC0B-0DAA-40CE-930A-C823F6C045E4}" srcOrd="0" destOrd="0" presId="urn:microsoft.com/office/officeart/2005/8/layout/hierarchy1"/>
    <dgm:cxn modelId="{288B2FD4-7C28-44BF-9E31-B7CEC168125D}" srcId="{01E3B438-94A3-4544-8DBE-AD08DB66673A}" destId="{BB7622E4-362B-4C21-9BCF-1B9C5CFE51DD}" srcOrd="1" destOrd="0" parTransId="{A0C0C249-7B7C-46BD-A839-B97EF1ABD436}" sibTransId="{9676C17B-8ED0-436C-B45B-CE1C5B540398}"/>
    <dgm:cxn modelId="{34C094EF-AE19-49EC-A101-D743BCC03AD6}" type="presOf" srcId="{59D7420C-2C30-414B-9DAD-1944A0A7A5B2}" destId="{F9901E7F-FC48-4BA2-8AAD-FC5F2CE32159}" srcOrd="0" destOrd="0" presId="urn:microsoft.com/office/officeart/2005/8/layout/hierarchy1"/>
    <dgm:cxn modelId="{6C3298F6-3659-4DDD-A8A5-638B210A3929}" srcId="{01E3B438-94A3-4544-8DBE-AD08DB66673A}" destId="{59D7420C-2C30-414B-9DAD-1944A0A7A5B2}" srcOrd="2" destOrd="0" parTransId="{AF0DC25B-B340-418E-B654-67F63B981A2C}" sibTransId="{65A16969-D4E0-4F32-AB2A-0C5405351A08}"/>
    <dgm:cxn modelId="{BBE02A03-4369-4E79-BAF8-AB7413105CAF}" type="presParOf" srcId="{2E07B12B-DB4E-4282-934C-B69195A67444}" destId="{368E4177-5673-4A33-901F-866F7143BAB2}" srcOrd="0" destOrd="0" presId="urn:microsoft.com/office/officeart/2005/8/layout/hierarchy1"/>
    <dgm:cxn modelId="{BD01A6E7-4F45-4391-91F2-F368A3692D82}" type="presParOf" srcId="{368E4177-5673-4A33-901F-866F7143BAB2}" destId="{8E00B598-54FB-4757-9785-4D2D7AFD06AF}" srcOrd="0" destOrd="0" presId="urn:microsoft.com/office/officeart/2005/8/layout/hierarchy1"/>
    <dgm:cxn modelId="{38576E70-FF4D-45CD-A88D-FACCE87B5F46}" type="presParOf" srcId="{8E00B598-54FB-4757-9785-4D2D7AFD06AF}" destId="{EB2DD692-F874-4488-B699-08607101E4E1}" srcOrd="0" destOrd="0" presId="urn:microsoft.com/office/officeart/2005/8/layout/hierarchy1"/>
    <dgm:cxn modelId="{86D6567B-270C-4E90-8395-8A0EA2B05016}" type="presParOf" srcId="{8E00B598-54FB-4757-9785-4D2D7AFD06AF}" destId="{3AECBC0B-0DAA-40CE-930A-C823F6C045E4}" srcOrd="1" destOrd="0" presId="urn:microsoft.com/office/officeart/2005/8/layout/hierarchy1"/>
    <dgm:cxn modelId="{1B79D3DD-D359-4188-AE33-45168671F57D}" type="presParOf" srcId="{368E4177-5673-4A33-901F-866F7143BAB2}" destId="{FA778972-48E6-49D1-9307-9887FC3BDB5D}" srcOrd="1" destOrd="0" presId="urn:microsoft.com/office/officeart/2005/8/layout/hierarchy1"/>
    <dgm:cxn modelId="{75B9D0D0-DD9A-48C8-9F49-68B60824F91A}" type="presParOf" srcId="{2E07B12B-DB4E-4282-934C-B69195A67444}" destId="{747B1AF1-9A38-4E30-BAF6-B036E190AE73}" srcOrd="1" destOrd="0" presId="urn:microsoft.com/office/officeart/2005/8/layout/hierarchy1"/>
    <dgm:cxn modelId="{32F5F525-8E8A-4F8B-8119-3D234FD1B230}" type="presParOf" srcId="{747B1AF1-9A38-4E30-BAF6-B036E190AE73}" destId="{5541B94C-EF32-469E-B093-70604B8411E0}" srcOrd="0" destOrd="0" presId="urn:microsoft.com/office/officeart/2005/8/layout/hierarchy1"/>
    <dgm:cxn modelId="{B53B0C1B-724A-44FA-BF4E-920AFF0B7915}" type="presParOf" srcId="{5541B94C-EF32-469E-B093-70604B8411E0}" destId="{8BDD9EBD-AA12-4A21-97AC-9574B1B4EC09}" srcOrd="0" destOrd="0" presId="urn:microsoft.com/office/officeart/2005/8/layout/hierarchy1"/>
    <dgm:cxn modelId="{1461DF17-3648-49DE-AEBF-38C09EB6A350}" type="presParOf" srcId="{5541B94C-EF32-469E-B093-70604B8411E0}" destId="{9F58E739-9F85-4579-B803-016B82B04132}" srcOrd="1" destOrd="0" presId="urn:microsoft.com/office/officeart/2005/8/layout/hierarchy1"/>
    <dgm:cxn modelId="{7DC07675-DDF5-4470-A404-43039945539E}" type="presParOf" srcId="{747B1AF1-9A38-4E30-BAF6-B036E190AE73}" destId="{DDD03E05-8D29-44D0-A40F-B8E950BEA1B3}" srcOrd="1" destOrd="0" presId="urn:microsoft.com/office/officeart/2005/8/layout/hierarchy1"/>
    <dgm:cxn modelId="{66733C99-6554-44CF-9CDF-5BF349903814}" type="presParOf" srcId="{2E07B12B-DB4E-4282-934C-B69195A67444}" destId="{B961A45C-ED03-4A18-942F-4F7FF809636C}" srcOrd="2" destOrd="0" presId="urn:microsoft.com/office/officeart/2005/8/layout/hierarchy1"/>
    <dgm:cxn modelId="{86C84225-132A-46B8-A8B8-0E7E3F85E533}" type="presParOf" srcId="{B961A45C-ED03-4A18-942F-4F7FF809636C}" destId="{0E7F392C-D567-4E66-A082-700E6BDA0583}" srcOrd="0" destOrd="0" presId="urn:microsoft.com/office/officeart/2005/8/layout/hierarchy1"/>
    <dgm:cxn modelId="{B33FF59B-A951-4867-A1C9-704A9BB026F3}" type="presParOf" srcId="{0E7F392C-D567-4E66-A082-700E6BDA0583}" destId="{DAF9D92B-A919-4EB5-908E-94EAB531DE15}" srcOrd="0" destOrd="0" presId="urn:microsoft.com/office/officeart/2005/8/layout/hierarchy1"/>
    <dgm:cxn modelId="{CD4A3120-AA3A-4E87-88E9-E8CA217D83E7}" type="presParOf" srcId="{0E7F392C-D567-4E66-A082-700E6BDA0583}" destId="{F9901E7F-FC48-4BA2-8AAD-FC5F2CE32159}" srcOrd="1" destOrd="0" presId="urn:microsoft.com/office/officeart/2005/8/layout/hierarchy1"/>
    <dgm:cxn modelId="{0E526DBB-CBA5-4178-9B94-5C79B9D05FBD}" type="presParOf" srcId="{B961A45C-ED03-4A18-942F-4F7FF809636C}" destId="{BBE32A54-AA27-4E10-BC13-22B55B8D6FF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BDA9C41-35AD-45B5-A99D-90AAB5F3FA23}"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F134374-E2DD-4341-9AD6-96988AF13829}">
      <dgm:prSet/>
      <dgm:spPr/>
      <dgm:t>
        <a:bodyPr/>
        <a:lstStyle/>
        <a:p>
          <a:r>
            <a:rPr lang="en-GB"/>
            <a:t>Acute mechanical spinal pain with/ without unilateral arm or leg pain, without significant neurological deficit – initially conservative care with reassurance – likely to resolve within 3/12 – may benefit from referral to </a:t>
          </a:r>
          <a:r>
            <a:rPr lang="en-GB" b="1"/>
            <a:t>musculoskeletal physiotherapy.</a:t>
          </a:r>
          <a:endParaRPr lang="en-US"/>
        </a:p>
      </dgm:t>
    </dgm:pt>
    <dgm:pt modelId="{B06EDDD0-BC4B-486B-8568-1A700FB82B8C}" type="parTrans" cxnId="{22FA174C-2585-47DC-A6D0-684153517C0D}">
      <dgm:prSet/>
      <dgm:spPr/>
      <dgm:t>
        <a:bodyPr/>
        <a:lstStyle/>
        <a:p>
          <a:endParaRPr lang="en-US"/>
        </a:p>
      </dgm:t>
    </dgm:pt>
    <dgm:pt modelId="{83F5EF13-B50F-4640-A936-853DDF695930}" type="sibTrans" cxnId="{22FA174C-2585-47DC-A6D0-684153517C0D}">
      <dgm:prSet/>
      <dgm:spPr/>
      <dgm:t>
        <a:bodyPr/>
        <a:lstStyle/>
        <a:p>
          <a:endParaRPr lang="en-US"/>
        </a:p>
      </dgm:t>
    </dgm:pt>
    <dgm:pt modelId="{D5B2D865-A996-446F-80E0-8A2F9AED23DC}">
      <dgm:prSet/>
      <dgm:spPr/>
      <dgm:t>
        <a:bodyPr/>
        <a:lstStyle/>
        <a:p>
          <a:r>
            <a:rPr lang="en-GB"/>
            <a:t>Spinal and radicular pain with non-resolving neurological deficit despite initial conservative management including Physiotherapy – </a:t>
          </a:r>
          <a:r>
            <a:rPr lang="en-GB" b="1"/>
            <a:t>Routine referral to Orthopaedic Choice (Spines).</a:t>
          </a:r>
          <a:endParaRPr lang="en-US"/>
        </a:p>
      </dgm:t>
    </dgm:pt>
    <dgm:pt modelId="{4EBB8063-3471-4B1D-B238-C1D7F19E207A}" type="parTrans" cxnId="{EF297624-4CED-438E-82B3-7E23CE905161}">
      <dgm:prSet/>
      <dgm:spPr/>
      <dgm:t>
        <a:bodyPr/>
        <a:lstStyle/>
        <a:p>
          <a:endParaRPr lang="en-US"/>
        </a:p>
      </dgm:t>
    </dgm:pt>
    <dgm:pt modelId="{13D5E4F9-1831-4488-9A2D-0729B7C4DAD6}" type="sibTrans" cxnId="{EF297624-4CED-438E-82B3-7E23CE905161}">
      <dgm:prSet/>
      <dgm:spPr/>
      <dgm:t>
        <a:bodyPr/>
        <a:lstStyle/>
        <a:p>
          <a:endParaRPr lang="en-US"/>
        </a:p>
      </dgm:t>
    </dgm:pt>
    <dgm:pt modelId="{6ADF51BE-C1BA-4870-BD6A-E79A1F3B6A64}">
      <dgm:prSet/>
      <dgm:spPr/>
      <dgm:t>
        <a:bodyPr/>
        <a:lstStyle/>
        <a:p>
          <a:r>
            <a:rPr lang="en-GB"/>
            <a:t>Non-resolving musculoskeletal spinal pain which may refer to the arm / leg, having tried conservative management, medication and Physiotherapy – </a:t>
          </a:r>
          <a:r>
            <a:rPr lang="en-GB" b="1"/>
            <a:t>Routine referral to Orthopaedic Choice (Spines).</a:t>
          </a:r>
          <a:endParaRPr lang="en-US"/>
        </a:p>
      </dgm:t>
    </dgm:pt>
    <dgm:pt modelId="{85FE567F-1E01-48F0-9BE5-91A32EE75D9F}" type="parTrans" cxnId="{1DED3FAE-C0DE-469A-9D5C-CDF2227DD188}">
      <dgm:prSet/>
      <dgm:spPr/>
      <dgm:t>
        <a:bodyPr/>
        <a:lstStyle/>
        <a:p>
          <a:endParaRPr lang="en-US"/>
        </a:p>
      </dgm:t>
    </dgm:pt>
    <dgm:pt modelId="{B68BE45D-B6C4-4AC7-8AA9-574574860879}" type="sibTrans" cxnId="{1DED3FAE-C0DE-469A-9D5C-CDF2227DD188}">
      <dgm:prSet/>
      <dgm:spPr/>
      <dgm:t>
        <a:bodyPr/>
        <a:lstStyle/>
        <a:p>
          <a:endParaRPr lang="en-US"/>
        </a:p>
      </dgm:t>
    </dgm:pt>
    <dgm:pt modelId="{DFC6B1EE-6041-4840-99BD-FF280F814A79}">
      <dgm:prSet/>
      <dgm:spPr/>
      <dgm:t>
        <a:bodyPr/>
        <a:lstStyle/>
        <a:p>
          <a:r>
            <a:rPr lang="en-GB"/>
            <a:t>Acute spinal and radicular arm or leg pain with deteriorating hard neurology/ weakness or new onset acute bilateral</a:t>
          </a:r>
          <a:r>
            <a:rPr lang="en-GB" b="1"/>
            <a:t> radicular </a:t>
          </a:r>
          <a:r>
            <a:rPr lang="en-GB"/>
            <a:t>leg pain (including unilateral progressing to bilateral) </a:t>
          </a:r>
          <a:r>
            <a:rPr lang="en-GB" b="1"/>
            <a:t>– Urgent referral to Orthopaedic Choice (Spines).</a:t>
          </a:r>
          <a:endParaRPr lang="en-US"/>
        </a:p>
      </dgm:t>
    </dgm:pt>
    <dgm:pt modelId="{684C753E-27D2-47F4-AE3D-B673108E1BA5}" type="parTrans" cxnId="{E213A354-2283-42CE-9613-EA12C46B900D}">
      <dgm:prSet/>
      <dgm:spPr/>
      <dgm:t>
        <a:bodyPr/>
        <a:lstStyle/>
        <a:p>
          <a:endParaRPr lang="en-US"/>
        </a:p>
      </dgm:t>
    </dgm:pt>
    <dgm:pt modelId="{79201994-D883-4F48-BE31-1D9085B16CAA}" type="sibTrans" cxnId="{E213A354-2283-42CE-9613-EA12C46B900D}">
      <dgm:prSet/>
      <dgm:spPr/>
      <dgm:t>
        <a:bodyPr/>
        <a:lstStyle/>
        <a:p>
          <a:endParaRPr lang="en-US"/>
        </a:p>
      </dgm:t>
    </dgm:pt>
    <dgm:pt modelId="{78EFB10E-9C80-4705-9517-804CF8DF3892}">
      <dgm:prSet/>
      <dgm:spPr/>
      <dgm:t>
        <a:bodyPr/>
        <a:lstStyle/>
        <a:p>
          <a:r>
            <a:rPr lang="en-GB" dirty="0"/>
            <a:t>Chronic spinal pain with /without radicular arm or leg symptoms where all appropriate investigations have been carried out and where surgical management is not indicated – </a:t>
          </a:r>
          <a:r>
            <a:rPr lang="en-GB" b="1" dirty="0"/>
            <a:t>Pain management service.</a:t>
          </a:r>
          <a:endParaRPr lang="en-US" dirty="0"/>
        </a:p>
      </dgm:t>
    </dgm:pt>
    <dgm:pt modelId="{B8CF5E5A-CDAC-4813-A5F2-C7C54854C9DB}" type="parTrans" cxnId="{CBE08A94-4AE1-4B62-A255-388F18D697D9}">
      <dgm:prSet/>
      <dgm:spPr/>
      <dgm:t>
        <a:bodyPr/>
        <a:lstStyle/>
        <a:p>
          <a:endParaRPr lang="en-US"/>
        </a:p>
      </dgm:t>
    </dgm:pt>
    <dgm:pt modelId="{0948904A-99EC-41E5-80D6-FC535999F492}" type="sibTrans" cxnId="{CBE08A94-4AE1-4B62-A255-388F18D697D9}">
      <dgm:prSet/>
      <dgm:spPr/>
      <dgm:t>
        <a:bodyPr/>
        <a:lstStyle/>
        <a:p>
          <a:endParaRPr lang="en-US"/>
        </a:p>
      </dgm:t>
    </dgm:pt>
    <dgm:pt modelId="{F026326A-19A0-4C04-AD0F-28569F481BA3}" type="pres">
      <dgm:prSet presAssocID="{8BDA9C41-35AD-45B5-A99D-90AAB5F3FA23}" presName="vert0" presStyleCnt="0">
        <dgm:presLayoutVars>
          <dgm:dir/>
          <dgm:animOne val="branch"/>
          <dgm:animLvl val="lvl"/>
        </dgm:presLayoutVars>
      </dgm:prSet>
      <dgm:spPr/>
    </dgm:pt>
    <dgm:pt modelId="{1555747A-DDAA-4996-B8F2-4F257F5CC1AF}" type="pres">
      <dgm:prSet presAssocID="{7F134374-E2DD-4341-9AD6-96988AF13829}" presName="thickLine" presStyleLbl="alignNode1" presStyleIdx="0" presStyleCnt="5"/>
      <dgm:spPr/>
    </dgm:pt>
    <dgm:pt modelId="{28D3D347-2BAA-4756-9E71-073133839D56}" type="pres">
      <dgm:prSet presAssocID="{7F134374-E2DD-4341-9AD6-96988AF13829}" presName="horz1" presStyleCnt="0"/>
      <dgm:spPr/>
    </dgm:pt>
    <dgm:pt modelId="{BD64310A-A827-424F-ACB7-640FDCAC5CCA}" type="pres">
      <dgm:prSet presAssocID="{7F134374-E2DD-4341-9AD6-96988AF13829}" presName="tx1" presStyleLbl="revTx" presStyleIdx="0" presStyleCnt="5"/>
      <dgm:spPr/>
    </dgm:pt>
    <dgm:pt modelId="{16DD3EB8-6626-4C87-8457-B4178D7CDE26}" type="pres">
      <dgm:prSet presAssocID="{7F134374-E2DD-4341-9AD6-96988AF13829}" presName="vert1" presStyleCnt="0"/>
      <dgm:spPr/>
    </dgm:pt>
    <dgm:pt modelId="{232A7C9E-6E03-43C9-950A-9E19190CEA99}" type="pres">
      <dgm:prSet presAssocID="{D5B2D865-A996-446F-80E0-8A2F9AED23DC}" presName="thickLine" presStyleLbl="alignNode1" presStyleIdx="1" presStyleCnt="5"/>
      <dgm:spPr/>
    </dgm:pt>
    <dgm:pt modelId="{41D87B52-C0CC-4377-ADA8-6E3D63F2C999}" type="pres">
      <dgm:prSet presAssocID="{D5B2D865-A996-446F-80E0-8A2F9AED23DC}" presName="horz1" presStyleCnt="0"/>
      <dgm:spPr/>
    </dgm:pt>
    <dgm:pt modelId="{EB73520B-7A9F-4A6A-BEC3-775A7F50BD06}" type="pres">
      <dgm:prSet presAssocID="{D5B2D865-A996-446F-80E0-8A2F9AED23DC}" presName="tx1" presStyleLbl="revTx" presStyleIdx="1" presStyleCnt="5"/>
      <dgm:spPr/>
    </dgm:pt>
    <dgm:pt modelId="{897BD31F-4180-4EF9-8FF7-F611903EA540}" type="pres">
      <dgm:prSet presAssocID="{D5B2D865-A996-446F-80E0-8A2F9AED23DC}" presName="vert1" presStyleCnt="0"/>
      <dgm:spPr/>
    </dgm:pt>
    <dgm:pt modelId="{6A63F9EF-6769-459E-B01E-5A0BD264224B}" type="pres">
      <dgm:prSet presAssocID="{6ADF51BE-C1BA-4870-BD6A-E79A1F3B6A64}" presName="thickLine" presStyleLbl="alignNode1" presStyleIdx="2" presStyleCnt="5"/>
      <dgm:spPr/>
    </dgm:pt>
    <dgm:pt modelId="{B6CE47C2-C624-4077-8660-E9C3482619D9}" type="pres">
      <dgm:prSet presAssocID="{6ADF51BE-C1BA-4870-BD6A-E79A1F3B6A64}" presName="horz1" presStyleCnt="0"/>
      <dgm:spPr/>
    </dgm:pt>
    <dgm:pt modelId="{66FD24DD-B7C2-4BDD-97DB-64AC25E8565D}" type="pres">
      <dgm:prSet presAssocID="{6ADF51BE-C1BA-4870-BD6A-E79A1F3B6A64}" presName="tx1" presStyleLbl="revTx" presStyleIdx="2" presStyleCnt="5"/>
      <dgm:spPr/>
    </dgm:pt>
    <dgm:pt modelId="{92FD9BCE-0719-4B9F-8116-ED7FE6876553}" type="pres">
      <dgm:prSet presAssocID="{6ADF51BE-C1BA-4870-BD6A-E79A1F3B6A64}" presName="vert1" presStyleCnt="0"/>
      <dgm:spPr/>
    </dgm:pt>
    <dgm:pt modelId="{159902CF-D596-4AB0-A0DC-AD81984AE321}" type="pres">
      <dgm:prSet presAssocID="{DFC6B1EE-6041-4840-99BD-FF280F814A79}" presName="thickLine" presStyleLbl="alignNode1" presStyleIdx="3" presStyleCnt="5"/>
      <dgm:spPr/>
    </dgm:pt>
    <dgm:pt modelId="{683ADA0C-58AD-4BDB-A734-E4B237C1714B}" type="pres">
      <dgm:prSet presAssocID="{DFC6B1EE-6041-4840-99BD-FF280F814A79}" presName="horz1" presStyleCnt="0"/>
      <dgm:spPr/>
    </dgm:pt>
    <dgm:pt modelId="{A7A8A960-0168-47EE-B345-618DF9753A87}" type="pres">
      <dgm:prSet presAssocID="{DFC6B1EE-6041-4840-99BD-FF280F814A79}" presName="tx1" presStyleLbl="revTx" presStyleIdx="3" presStyleCnt="5"/>
      <dgm:spPr/>
    </dgm:pt>
    <dgm:pt modelId="{13EEB4E0-2301-4B7E-95B1-13D41FE11337}" type="pres">
      <dgm:prSet presAssocID="{DFC6B1EE-6041-4840-99BD-FF280F814A79}" presName="vert1" presStyleCnt="0"/>
      <dgm:spPr/>
    </dgm:pt>
    <dgm:pt modelId="{76A3658A-95DB-4AE3-AF06-0AE6A7F98604}" type="pres">
      <dgm:prSet presAssocID="{78EFB10E-9C80-4705-9517-804CF8DF3892}" presName="thickLine" presStyleLbl="alignNode1" presStyleIdx="4" presStyleCnt="5"/>
      <dgm:spPr/>
    </dgm:pt>
    <dgm:pt modelId="{4D032B3C-337A-455C-B75C-58BFAF36E5F6}" type="pres">
      <dgm:prSet presAssocID="{78EFB10E-9C80-4705-9517-804CF8DF3892}" presName="horz1" presStyleCnt="0"/>
      <dgm:spPr/>
    </dgm:pt>
    <dgm:pt modelId="{C9DA5701-445B-4C59-9D5C-8CBC9218554A}" type="pres">
      <dgm:prSet presAssocID="{78EFB10E-9C80-4705-9517-804CF8DF3892}" presName="tx1" presStyleLbl="revTx" presStyleIdx="4" presStyleCnt="5"/>
      <dgm:spPr/>
    </dgm:pt>
    <dgm:pt modelId="{05056B06-FB19-4589-95A1-D1C4A0931EB8}" type="pres">
      <dgm:prSet presAssocID="{78EFB10E-9C80-4705-9517-804CF8DF3892}" presName="vert1" presStyleCnt="0"/>
      <dgm:spPr/>
    </dgm:pt>
  </dgm:ptLst>
  <dgm:cxnLst>
    <dgm:cxn modelId="{82B4D501-6FBA-4022-8D99-EC93EFF880FA}" type="presOf" srcId="{6ADF51BE-C1BA-4870-BD6A-E79A1F3B6A64}" destId="{66FD24DD-B7C2-4BDD-97DB-64AC25E8565D}" srcOrd="0" destOrd="0" presId="urn:microsoft.com/office/officeart/2008/layout/LinedList"/>
    <dgm:cxn modelId="{EF297624-4CED-438E-82B3-7E23CE905161}" srcId="{8BDA9C41-35AD-45B5-A99D-90AAB5F3FA23}" destId="{D5B2D865-A996-446F-80E0-8A2F9AED23DC}" srcOrd="1" destOrd="0" parTransId="{4EBB8063-3471-4B1D-B238-C1D7F19E207A}" sibTransId="{13D5E4F9-1831-4488-9A2D-0729B7C4DAD6}"/>
    <dgm:cxn modelId="{3A5E5740-E288-4853-A019-0A05340C64A8}" type="presOf" srcId="{78EFB10E-9C80-4705-9517-804CF8DF3892}" destId="{C9DA5701-445B-4C59-9D5C-8CBC9218554A}" srcOrd="0" destOrd="0" presId="urn:microsoft.com/office/officeart/2008/layout/LinedList"/>
    <dgm:cxn modelId="{ABFABF6B-1788-43F0-AE4A-7A32C7BE6E35}" type="presOf" srcId="{7F134374-E2DD-4341-9AD6-96988AF13829}" destId="{BD64310A-A827-424F-ACB7-640FDCAC5CCA}" srcOrd="0" destOrd="0" presId="urn:microsoft.com/office/officeart/2008/layout/LinedList"/>
    <dgm:cxn modelId="{22FA174C-2585-47DC-A6D0-684153517C0D}" srcId="{8BDA9C41-35AD-45B5-A99D-90AAB5F3FA23}" destId="{7F134374-E2DD-4341-9AD6-96988AF13829}" srcOrd="0" destOrd="0" parTransId="{B06EDDD0-BC4B-486B-8568-1A700FB82B8C}" sibTransId="{83F5EF13-B50F-4640-A936-853DDF695930}"/>
    <dgm:cxn modelId="{E213A354-2283-42CE-9613-EA12C46B900D}" srcId="{8BDA9C41-35AD-45B5-A99D-90AAB5F3FA23}" destId="{DFC6B1EE-6041-4840-99BD-FF280F814A79}" srcOrd="3" destOrd="0" parTransId="{684C753E-27D2-47F4-AE3D-B673108E1BA5}" sibTransId="{79201994-D883-4F48-BE31-1D9085B16CAA}"/>
    <dgm:cxn modelId="{9C1FEF82-8BBD-4830-81BA-E788BE6FA9CF}" type="presOf" srcId="{D5B2D865-A996-446F-80E0-8A2F9AED23DC}" destId="{EB73520B-7A9F-4A6A-BEC3-775A7F50BD06}" srcOrd="0" destOrd="0" presId="urn:microsoft.com/office/officeart/2008/layout/LinedList"/>
    <dgm:cxn modelId="{CBE08A94-4AE1-4B62-A255-388F18D697D9}" srcId="{8BDA9C41-35AD-45B5-A99D-90AAB5F3FA23}" destId="{78EFB10E-9C80-4705-9517-804CF8DF3892}" srcOrd="4" destOrd="0" parTransId="{B8CF5E5A-CDAC-4813-A5F2-C7C54854C9DB}" sibTransId="{0948904A-99EC-41E5-80D6-FC535999F492}"/>
    <dgm:cxn modelId="{C66907AB-06B2-431E-871A-4337FA6608D2}" type="presOf" srcId="{8BDA9C41-35AD-45B5-A99D-90AAB5F3FA23}" destId="{F026326A-19A0-4C04-AD0F-28569F481BA3}" srcOrd="0" destOrd="0" presId="urn:microsoft.com/office/officeart/2008/layout/LinedList"/>
    <dgm:cxn modelId="{1DED3FAE-C0DE-469A-9D5C-CDF2227DD188}" srcId="{8BDA9C41-35AD-45B5-A99D-90AAB5F3FA23}" destId="{6ADF51BE-C1BA-4870-BD6A-E79A1F3B6A64}" srcOrd="2" destOrd="0" parTransId="{85FE567F-1E01-48F0-9BE5-91A32EE75D9F}" sibTransId="{B68BE45D-B6C4-4AC7-8AA9-574574860879}"/>
    <dgm:cxn modelId="{325BB3F4-ECDC-4D88-AAF7-3AEE0FA318E8}" type="presOf" srcId="{DFC6B1EE-6041-4840-99BD-FF280F814A79}" destId="{A7A8A960-0168-47EE-B345-618DF9753A87}" srcOrd="0" destOrd="0" presId="urn:microsoft.com/office/officeart/2008/layout/LinedList"/>
    <dgm:cxn modelId="{6B885D98-3C10-43C7-AC81-5773AD3C4328}" type="presParOf" srcId="{F026326A-19A0-4C04-AD0F-28569F481BA3}" destId="{1555747A-DDAA-4996-B8F2-4F257F5CC1AF}" srcOrd="0" destOrd="0" presId="urn:microsoft.com/office/officeart/2008/layout/LinedList"/>
    <dgm:cxn modelId="{3F0A076D-5340-429A-9754-2434E572961F}" type="presParOf" srcId="{F026326A-19A0-4C04-AD0F-28569F481BA3}" destId="{28D3D347-2BAA-4756-9E71-073133839D56}" srcOrd="1" destOrd="0" presId="urn:microsoft.com/office/officeart/2008/layout/LinedList"/>
    <dgm:cxn modelId="{385961CC-E0B5-4B7F-A758-E7A190CB8BAB}" type="presParOf" srcId="{28D3D347-2BAA-4756-9E71-073133839D56}" destId="{BD64310A-A827-424F-ACB7-640FDCAC5CCA}" srcOrd="0" destOrd="0" presId="urn:microsoft.com/office/officeart/2008/layout/LinedList"/>
    <dgm:cxn modelId="{77AB49AE-79AA-4F2D-B639-537DDFEF61F5}" type="presParOf" srcId="{28D3D347-2BAA-4756-9E71-073133839D56}" destId="{16DD3EB8-6626-4C87-8457-B4178D7CDE26}" srcOrd="1" destOrd="0" presId="urn:microsoft.com/office/officeart/2008/layout/LinedList"/>
    <dgm:cxn modelId="{1F67B595-F3F6-440A-8CA0-AD131315C73E}" type="presParOf" srcId="{F026326A-19A0-4C04-AD0F-28569F481BA3}" destId="{232A7C9E-6E03-43C9-950A-9E19190CEA99}" srcOrd="2" destOrd="0" presId="urn:microsoft.com/office/officeart/2008/layout/LinedList"/>
    <dgm:cxn modelId="{836950AC-FD35-42B9-A26F-87EAA7ECE193}" type="presParOf" srcId="{F026326A-19A0-4C04-AD0F-28569F481BA3}" destId="{41D87B52-C0CC-4377-ADA8-6E3D63F2C999}" srcOrd="3" destOrd="0" presId="urn:microsoft.com/office/officeart/2008/layout/LinedList"/>
    <dgm:cxn modelId="{CCD5FAA0-FCE7-4C05-A5C1-073461F0D4A3}" type="presParOf" srcId="{41D87B52-C0CC-4377-ADA8-6E3D63F2C999}" destId="{EB73520B-7A9F-4A6A-BEC3-775A7F50BD06}" srcOrd="0" destOrd="0" presId="urn:microsoft.com/office/officeart/2008/layout/LinedList"/>
    <dgm:cxn modelId="{A542DA75-590A-4D49-B586-5C26BEBCEB0F}" type="presParOf" srcId="{41D87B52-C0CC-4377-ADA8-6E3D63F2C999}" destId="{897BD31F-4180-4EF9-8FF7-F611903EA540}" srcOrd="1" destOrd="0" presId="urn:microsoft.com/office/officeart/2008/layout/LinedList"/>
    <dgm:cxn modelId="{A356537D-328C-4D9A-AA8F-F35151235D77}" type="presParOf" srcId="{F026326A-19A0-4C04-AD0F-28569F481BA3}" destId="{6A63F9EF-6769-459E-B01E-5A0BD264224B}" srcOrd="4" destOrd="0" presId="urn:microsoft.com/office/officeart/2008/layout/LinedList"/>
    <dgm:cxn modelId="{6060CA23-5C98-4744-820A-72B10F4C2787}" type="presParOf" srcId="{F026326A-19A0-4C04-AD0F-28569F481BA3}" destId="{B6CE47C2-C624-4077-8660-E9C3482619D9}" srcOrd="5" destOrd="0" presId="urn:microsoft.com/office/officeart/2008/layout/LinedList"/>
    <dgm:cxn modelId="{CED43AF8-F47A-42B9-BC13-0E8BDC2E0912}" type="presParOf" srcId="{B6CE47C2-C624-4077-8660-E9C3482619D9}" destId="{66FD24DD-B7C2-4BDD-97DB-64AC25E8565D}" srcOrd="0" destOrd="0" presId="urn:microsoft.com/office/officeart/2008/layout/LinedList"/>
    <dgm:cxn modelId="{09360518-EF84-45B8-BD5E-045DEC301196}" type="presParOf" srcId="{B6CE47C2-C624-4077-8660-E9C3482619D9}" destId="{92FD9BCE-0719-4B9F-8116-ED7FE6876553}" srcOrd="1" destOrd="0" presId="urn:microsoft.com/office/officeart/2008/layout/LinedList"/>
    <dgm:cxn modelId="{9E93F39D-95E1-4D63-8711-4616A771C521}" type="presParOf" srcId="{F026326A-19A0-4C04-AD0F-28569F481BA3}" destId="{159902CF-D596-4AB0-A0DC-AD81984AE321}" srcOrd="6" destOrd="0" presId="urn:microsoft.com/office/officeart/2008/layout/LinedList"/>
    <dgm:cxn modelId="{8E7AEB1F-2177-40A8-BFE1-6F355ACB68BF}" type="presParOf" srcId="{F026326A-19A0-4C04-AD0F-28569F481BA3}" destId="{683ADA0C-58AD-4BDB-A734-E4B237C1714B}" srcOrd="7" destOrd="0" presId="urn:microsoft.com/office/officeart/2008/layout/LinedList"/>
    <dgm:cxn modelId="{5BCBC96A-2CAA-413C-B7F4-93BAB5E4C24D}" type="presParOf" srcId="{683ADA0C-58AD-4BDB-A734-E4B237C1714B}" destId="{A7A8A960-0168-47EE-B345-618DF9753A87}" srcOrd="0" destOrd="0" presId="urn:microsoft.com/office/officeart/2008/layout/LinedList"/>
    <dgm:cxn modelId="{591F26AD-B194-46B6-9DC1-D94F0BAE0081}" type="presParOf" srcId="{683ADA0C-58AD-4BDB-A734-E4B237C1714B}" destId="{13EEB4E0-2301-4B7E-95B1-13D41FE11337}" srcOrd="1" destOrd="0" presId="urn:microsoft.com/office/officeart/2008/layout/LinedList"/>
    <dgm:cxn modelId="{3BF7EE9E-9DDE-4316-818D-FD2BD4A51A04}" type="presParOf" srcId="{F026326A-19A0-4C04-AD0F-28569F481BA3}" destId="{76A3658A-95DB-4AE3-AF06-0AE6A7F98604}" srcOrd="8" destOrd="0" presId="urn:microsoft.com/office/officeart/2008/layout/LinedList"/>
    <dgm:cxn modelId="{EB25C76F-6184-4B09-81E4-26AF754E97C8}" type="presParOf" srcId="{F026326A-19A0-4C04-AD0F-28569F481BA3}" destId="{4D032B3C-337A-455C-B75C-58BFAF36E5F6}" srcOrd="9" destOrd="0" presId="urn:microsoft.com/office/officeart/2008/layout/LinedList"/>
    <dgm:cxn modelId="{791D1DCE-18E4-4BA7-8BD3-177DE815C973}" type="presParOf" srcId="{4D032B3C-337A-455C-B75C-58BFAF36E5F6}" destId="{C9DA5701-445B-4C59-9D5C-8CBC9218554A}" srcOrd="0" destOrd="0" presId="urn:microsoft.com/office/officeart/2008/layout/LinedList"/>
    <dgm:cxn modelId="{9274443E-D70D-4FF9-9B3E-6250BC31CF3F}" type="presParOf" srcId="{4D032B3C-337A-455C-B75C-58BFAF36E5F6}" destId="{05056B06-FB19-4589-95A1-D1C4A0931EB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EF60E0-B330-4168-BDC2-76B55CB91D34}"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F5D15EBE-D8AA-46D6-9132-A6F2A1502C16}">
      <dgm:prSet/>
      <dgm:spPr/>
      <dgm:t>
        <a:bodyPr/>
        <a:lstStyle/>
        <a:p>
          <a:r>
            <a:rPr lang="en-US" dirty="0"/>
            <a:t>Education </a:t>
          </a:r>
        </a:p>
      </dgm:t>
    </dgm:pt>
    <dgm:pt modelId="{203876C7-1E44-4CD5-9DC1-ED108BF02C2F}" type="parTrans" cxnId="{CE75BEE9-E7E7-4A04-B6AD-0EA164494ACC}">
      <dgm:prSet/>
      <dgm:spPr/>
      <dgm:t>
        <a:bodyPr/>
        <a:lstStyle/>
        <a:p>
          <a:endParaRPr lang="en-US"/>
        </a:p>
      </dgm:t>
    </dgm:pt>
    <dgm:pt modelId="{CA4AB967-0CD5-4029-AFC0-291A013B8F50}" type="sibTrans" cxnId="{CE75BEE9-E7E7-4A04-B6AD-0EA164494ACC}">
      <dgm:prSet/>
      <dgm:spPr/>
      <dgm:t>
        <a:bodyPr/>
        <a:lstStyle/>
        <a:p>
          <a:endParaRPr lang="en-US"/>
        </a:p>
      </dgm:t>
    </dgm:pt>
    <dgm:pt modelId="{A7E56333-3CA7-4601-A3EC-DCBBD481AA24}">
      <dgm:prSet/>
      <dgm:spPr/>
      <dgm:t>
        <a:bodyPr/>
        <a:lstStyle/>
        <a:p>
          <a:r>
            <a:rPr lang="en-GB"/>
            <a:t>New/ Flare up- what is different now?</a:t>
          </a:r>
          <a:endParaRPr lang="en-US"/>
        </a:p>
      </dgm:t>
    </dgm:pt>
    <dgm:pt modelId="{21FD66DC-79D8-4419-B87C-82789C8F7874}" type="parTrans" cxnId="{32C33FD4-85C1-45E0-A371-BFFA01B8194B}">
      <dgm:prSet/>
      <dgm:spPr/>
      <dgm:t>
        <a:bodyPr/>
        <a:lstStyle/>
        <a:p>
          <a:endParaRPr lang="en-US"/>
        </a:p>
      </dgm:t>
    </dgm:pt>
    <dgm:pt modelId="{704CADE8-68A0-4F46-B107-1CA3C39E28BB}" type="sibTrans" cxnId="{32C33FD4-85C1-45E0-A371-BFFA01B8194B}">
      <dgm:prSet/>
      <dgm:spPr/>
      <dgm:t>
        <a:bodyPr/>
        <a:lstStyle/>
        <a:p>
          <a:endParaRPr lang="en-US"/>
        </a:p>
      </dgm:t>
    </dgm:pt>
    <dgm:pt modelId="{E16D0A48-C76C-45FE-BD3C-0F1F94425C1D}">
      <dgm:prSet/>
      <dgm:spPr/>
      <dgm:t>
        <a:bodyPr/>
        <a:lstStyle/>
        <a:p>
          <a:r>
            <a:rPr lang="en-US" dirty="0"/>
            <a:t>Impact</a:t>
          </a:r>
          <a:r>
            <a:rPr lang="en-US" baseline="0" dirty="0"/>
            <a:t> on their life</a:t>
          </a:r>
          <a:endParaRPr lang="en-US" dirty="0"/>
        </a:p>
      </dgm:t>
    </dgm:pt>
    <dgm:pt modelId="{19466DAA-A08B-4B5E-AE58-821EBDEDC250}" type="parTrans" cxnId="{B4083487-CFC1-4B42-BE0C-AE79ED2EFC9E}">
      <dgm:prSet/>
      <dgm:spPr/>
      <dgm:t>
        <a:bodyPr/>
        <a:lstStyle/>
        <a:p>
          <a:endParaRPr lang="en-US"/>
        </a:p>
      </dgm:t>
    </dgm:pt>
    <dgm:pt modelId="{ACFBF30E-58D7-4A83-952C-145D87347EA3}" type="sibTrans" cxnId="{B4083487-CFC1-4B42-BE0C-AE79ED2EFC9E}">
      <dgm:prSet/>
      <dgm:spPr/>
      <dgm:t>
        <a:bodyPr/>
        <a:lstStyle/>
        <a:p>
          <a:endParaRPr lang="en-US"/>
        </a:p>
      </dgm:t>
    </dgm:pt>
    <dgm:pt modelId="{CE92208E-3739-42BE-AD0E-F81B24F30205}">
      <dgm:prSet/>
      <dgm:spPr/>
      <dgm:t>
        <a:bodyPr/>
        <a:lstStyle/>
        <a:p>
          <a:r>
            <a:rPr lang="en-GB"/>
            <a:t>Reassurance</a:t>
          </a:r>
          <a:endParaRPr lang="en-US"/>
        </a:p>
      </dgm:t>
    </dgm:pt>
    <dgm:pt modelId="{1A526487-2A92-4931-89EC-729E7CA7482B}" type="parTrans" cxnId="{38F7F1F3-AB56-46A4-B3FA-AD8FC420080C}">
      <dgm:prSet/>
      <dgm:spPr/>
      <dgm:t>
        <a:bodyPr/>
        <a:lstStyle/>
        <a:p>
          <a:endParaRPr lang="en-US"/>
        </a:p>
      </dgm:t>
    </dgm:pt>
    <dgm:pt modelId="{4533765E-FF92-4EA5-9DD4-F1866111BEBA}" type="sibTrans" cxnId="{38F7F1F3-AB56-46A4-B3FA-AD8FC420080C}">
      <dgm:prSet/>
      <dgm:spPr/>
      <dgm:t>
        <a:bodyPr/>
        <a:lstStyle/>
        <a:p>
          <a:endParaRPr lang="en-US"/>
        </a:p>
      </dgm:t>
    </dgm:pt>
    <dgm:pt modelId="{51C32104-653B-4A7F-BBDD-A7B044FAE7EA}">
      <dgm:prSet/>
      <dgm:spPr/>
      <dgm:t>
        <a:bodyPr/>
        <a:lstStyle/>
        <a:p>
          <a:r>
            <a:rPr lang="en-GB" dirty="0"/>
            <a:t>Pain medication</a:t>
          </a:r>
          <a:endParaRPr lang="en-US" dirty="0"/>
        </a:p>
      </dgm:t>
    </dgm:pt>
    <dgm:pt modelId="{3EF6E133-20DD-4388-BB3B-AF76CDD33753}" type="parTrans" cxnId="{59C69AD1-E295-430A-AEC5-A07117D8604A}">
      <dgm:prSet/>
      <dgm:spPr/>
      <dgm:t>
        <a:bodyPr/>
        <a:lstStyle/>
        <a:p>
          <a:endParaRPr lang="en-US"/>
        </a:p>
      </dgm:t>
    </dgm:pt>
    <dgm:pt modelId="{4796D04A-C13C-470E-A99B-1CF89219356D}" type="sibTrans" cxnId="{59C69AD1-E295-430A-AEC5-A07117D8604A}">
      <dgm:prSet/>
      <dgm:spPr/>
      <dgm:t>
        <a:bodyPr/>
        <a:lstStyle/>
        <a:p>
          <a:endParaRPr lang="en-US"/>
        </a:p>
      </dgm:t>
    </dgm:pt>
    <dgm:pt modelId="{FB8348F3-986D-4405-9FFC-C3462A523373}">
      <dgm:prSet/>
      <dgm:spPr/>
      <dgm:t>
        <a:bodyPr/>
        <a:lstStyle/>
        <a:p>
          <a:r>
            <a:rPr lang="en-GB"/>
            <a:t>Natural resolution</a:t>
          </a:r>
          <a:endParaRPr lang="en-US"/>
        </a:p>
      </dgm:t>
    </dgm:pt>
    <dgm:pt modelId="{C6D2781E-C746-443A-B59B-0BA4C13CE478}" type="parTrans" cxnId="{86411E58-C584-48EB-894B-6BCAF3F0DAB3}">
      <dgm:prSet/>
      <dgm:spPr/>
      <dgm:t>
        <a:bodyPr/>
        <a:lstStyle/>
        <a:p>
          <a:endParaRPr lang="en-US"/>
        </a:p>
      </dgm:t>
    </dgm:pt>
    <dgm:pt modelId="{25B57905-C3D8-4F25-A0CB-B8B028BA8C03}" type="sibTrans" cxnId="{86411E58-C584-48EB-894B-6BCAF3F0DAB3}">
      <dgm:prSet/>
      <dgm:spPr/>
      <dgm:t>
        <a:bodyPr/>
        <a:lstStyle/>
        <a:p>
          <a:endParaRPr lang="en-US"/>
        </a:p>
      </dgm:t>
    </dgm:pt>
    <dgm:pt modelId="{3386BDA2-03EF-49F9-8BD8-FFB2E2FE457F}">
      <dgm:prSet/>
      <dgm:spPr/>
      <dgm:t>
        <a:bodyPr/>
        <a:lstStyle/>
        <a:p>
          <a:r>
            <a:rPr lang="en-GB"/>
            <a:t>Keep moving</a:t>
          </a:r>
          <a:endParaRPr lang="en-US"/>
        </a:p>
      </dgm:t>
    </dgm:pt>
    <dgm:pt modelId="{1DE29141-738B-49F2-A997-9A0675DC3DEE}" type="parTrans" cxnId="{3D250B35-C0B0-49BA-B27C-F12DD405D24E}">
      <dgm:prSet/>
      <dgm:spPr/>
      <dgm:t>
        <a:bodyPr/>
        <a:lstStyle/>
        <a:p>
          <a:endParaRPr lang="en-US"/>
        </a:p>
      </dgm:t>
    </dgm:pt>
    <dgm:pt modelId="{8E05DCDC-1962-4615-A0AA-D563CED99838}" type="sibTrans" cxnId="{3D250B35-C0B0-49BA-B27C-F12DD405D24E}">
      <dgm:prSet/>
      <dgm:spPr/>
      <dgm:t>
        <a:bodyPr/>
        <a:lstStyle/>
        <a:p>
          <a:endParaRPr lang="en-US"/>
        </a:p>
      </dgm:t>
    </dgm:pt>
    <dgm:pt modelId="{01F8D98E-62FB-4696-A54C-8DAF237909F4}">
      <dgm:prSet/>
      <dgm:spPr/>
      <dgm:t>
        <a:bodyPr/>
        <a:lstStyle/>
        <a:p>
          <a:r>
            <a:rPr lang="en-GB"/>
            <a:t>Physiotherapy </a:t>
          </a:r>
          <a:endParaRPr lang="en-US"/>
        </a:p>
      </dgm:t>
    </dgm:pt>
    <dgm:pt modelId="{2B8A6B73-147D-4858-84A0-16B224813AAB}" type="parTrans" cxnId="{6EB04588-1DA0-4A9E-BF14-BCF70EF96707}">
      <dgm:prSet/>
      <dgm:spPr/>
      <dgm:t>
        <a:bodyPr/>
        <a:lstStyle/>
        <a:p>
          <a:endParaRPr lang="en-US"/>
        </a:p>
      </dgm:t>
    </dgm:pt>
    <dgm:pt modelId="{FEB22E0E-66F2-4EEC-92E8-519F08A8FF8B}" type="sibTrans" cxnId="{6EB04588-1DA0-4A9E-BF14-BCF70EF96707}">
      <dgm:prSet/>
      <dgm:spPr/>
      <dgm:t>
        <a:bodyPr/>
        <a:lstStyle/>
        <a:p>
          <a:endParaRPr lang="en-US"/>
        </a:p>
      </dgm:t>
    </dgm:pt>
    <dgm:pt modelId="{CF02826D-F1E2-4F3B-BC92-A1FF934F037B}" type="pres">
      <dgm:prSet presAssocID="{A9EF60E0-B330-4168-BDC2-76B55CB91D34}" presName="diagram" presStyleCnt="0">
        <dgm:presLayoutVars>
          <dgm:dir/>
          <dgm:resizeHandles val="exact"/>
        </dgm:presLayoutVars>
      </dgm:prSet>
      <dgm:spPr/>
    </dgm:pt>
    <dgm:pt modelId="{4298AD34-F607-462E-980B-EE96DEC1CE29}" type="pres">
      <dgm:prSet presAssocID="{F5D15EBE-D8AA-46D6-9132-A6F2A1502C16}" presName="node" presStyleLbl="node1" presStyleIdx="0" presStyleCnt="8">
        <dgm:presLayoutVars>
          <dgm:bulletEnabled val="1"/>
        </dgm:presLayoutVars>
      </dgm:prSet>
      <dgm:spPr/>
    </dgm:pt>
    <dgm:pt modelId="{79AD171D-852D-4753-99FF-AEEEBC5CC80B}" type="pres">
      <dgm:prSet presAssocID="{CA4AB967-0CD5-4029-AFC0-291A013B8F50}" presName="sibTrans" presStyleCnt="0"/>
      <dgm:spPr/>
    </dgm:pt>
    <dgm:pt modelId="{8C9258DC-C4BC-4A59-9F05-6E5DC095F589}" type="pres">
      <dgm:prSet presAssocID="{A7E56333-3CA7-4601-A3EC-DCBBD481AA24}" presName="node" presStyleLbl="node1" presStyleIdx="1" presStyleCnt="8">
        <dgm:presLayoutVars>
          <dgm:bulletEnabled val="1"/>
        </dgm:presLayoutVars>
      </dgm:prSet>
      <dgm:spPr/>
    </dgm:pt>
    <dgm:pt modelId="{5E5C5E85-AF72-4A95-8A5F-CC262C065AA3}" type="pres">
      <dgm:prSet presAssocID="{704CADE8-68A0-4F46-B107-1CA3C39E28BB}" presName="sibTrans" presStyleCnt="0"/>
      <dgm:spPr/>
    </dgm:pt>
    <dgm:pt modelId="{D69D3D05-E71A-45BD-808A-9527FED8C6D7}" type="pres">
      <dgm:prSet presAssocID="{E16D0A48-C76C-45FE-BD3C-0F1F94425C1D}" presName="node" presStyleLbl="node1" presStyleIdx="2" presStyleCnt="8">
        <dgm:presLayoutVars>
          <dgm:bulletEnabled val="1"/>
        </dgm:presLayoutVars>
      </dgm:prSet>
      <dgm:spPr/>
    </dgm:pt>
    <dgm:pt modelId="{7D2649DE-86CA-46B9-AF5D-4F47C4AEB193}" type="pres">
      <dgm:prSet presAssocID="{ACFBF30E-58D7-4A83-952C-145D87347EA3}" presName="sibTrans" presStyleCnt="0"/>
      <dgm:spPr/>
    </dgm:pt>
    <dgm:pt modelId="{8C6DCF2F-5976-4EC7-9F7D-E52F985F6B85}" type="pres">
      <dgm:prSet presAssocID="{CE92208E-3739-42BE-AD0E-F81B24F30205}" presName="node" presStyleLbl="node1" presStyleIdx="3" presStyleCnt="8">
        <dgm:presLayoutVars>
          <dgm:bulletEnabled val="1"/>
        </dgm:presLayoutVars>
      </dgm:prSet>
      <dgm:spPr/>
    </dgm:pt>
    <dgm:pt modelId="{8441B93C-A384-47F5-B04E-C179DFDBB50C}" type="pres">
      <dgm:prSet presAssocID="{4533765E-FF92-4EA5-9DD4-F1866111BEBA}" presName="sibTrans" presStyleCnt="0"/>
      <dgm:spPr/>
    </dgm:pt>
    <dgm:pt modelId="{7DBF1530-DB09-42FE-BD3A-FD47A3B3C842}" type="pres">
      <dgm:prSet presAssocID="{51C32104-653B-4A7F-BBDD-A7B044FAE7EA}" presName="node" presStyleLbl="node1" presStyleIdx="4" presStyleCnt="8">
        <dgm:presLayoutVars>
          <dgm:bulletEnabled val="1"/>
        </dgm:presLayoutVars>
      </dgm:prSet>
      <dgm:spPr/>
    </dgm:pt>
    <dgm:pt modelId="{F862835D-E169-42D5-876D-208782D78310}" type="pres">
      <dgm:prSet presAssocID="{4796D04A-C13C-470E-A99B-1CF89219356D}" presName="sibTrans" presStyleCnt="0"/>
      <dgm:spPr/>
    </dgm:pt>
    <dgm:pt modelId="{1822E36D-99B6-47ED-AF55-799282AE26FE}" type="pres">
      <dgm:prSet presAssocID="{FB8348F3-986D-4405-9FFC-C3462A523373}" presName="node" presStyleLbl="node1" presStyleIdx="5" presStyleCnt="8">
        <dgm:presLayoutVars>
          <dgm:bulletEnabled val="1"/>
        </dgm:presLayoutVars>
      </dgm:prSet>
      <dgm:spPr/>
    </dgm:pt>
    <dgm:pt modelId="{E2D4630F-F8E8-44F7-9791-37B6CC5ABBE4}" type="pres">
      <dgm:prSet presAssocID="{25B57905-C3D8-4F25-A0CB-B8B028BA8C03}" presName="sibTrans" presStyleCnt="0"/>
      <dgm:spPr/>
    </dgm:pt>
    <dgm:pt modelId="{7E1B6399-031E-4CD5-8D8A-361F27EBEC99}" type="pres">
      <dgm:prSet presAssocID="{3386BDA2-03EF-49F9-8BD8-FFB2E2FE457F}" presName="node" presStyleLbl="node1" presStyleIdx="6" presStyleCnt="8">
        <dgm:presLayoutVars>
          <dgm:bulletEnabled val="1"/>
        </dgm:presLayoutVars>
      </dgm:prSet>
      <dgm:spPr/>
    </dgm:pt>
    <dgm:pt modelId="{E1878D01-79AA-4EA4-A8A1-2BD46510B626}" type="pres">
      <dgm:prSet presAssocID="{8E05DCDC-1962-4615-A0AA-D563CED99838}" presName="sibTrans" presStyleCnt="0"/>
      <dgm:spPr/>
    </dgm:pt>
    <dgm:pt modelId="{B4301B25-5BCC-4A1A-93CC-5910A50FBDBB}" type="pres">
      <dgm:prSet presAssocID="{01F8D98E-62FB-4696-A54C-8DAF237909F4}" presName="node" presStyleLbl="node1" presStyleIdx="7" presStyleCnt="8">
        <dgm:presLayoutVars>
          <dgm:bulletEnabled val="1"/>
        </dgm:presLayoutVars>
      </dgm:prSet>
      <dgm:spPr/>
    </dgm:pt>
  </dgm:ptLst>
  <dgm:cxnLst>
    <dgm:cxn modelId="{BB297106-AADB-4F10-B98F-11D33B7BB99D}" type="presOf" srcId="{01F8D98E-62FB-4696-A54C-8DAF237909F4}" destId="{B4301B25-5BCC-4A1A-93CC-5910A50FBDBB}" srcOrd="0" destOrd="0" presId="urn:microsoft.com/office/officeart/2005/8/layout/default"/>
    <dgm:cxn modelId="{4C234723-EC9E-4922-A830-16F01A0B42B8}" type="presOf" srcId="{E16D0A48-C76C-45FE-BD3C-0F1F94425C1D}" destId="{D69D3D05-E71A-45BD-808A-9527FED8C6D7}" srcOrd="0" destOrd="0" presId="urn:microsoft.com/office/officeart/2005/8/layout/default"/>
    <dgm:cxn modelId="{3D250B35-C0B0-49BA-B27C-F12DD405D24E}" srcId="{A9EF60E0-B330-4168-BDC2-76B55CB91D34}" destId="{3386BDA2-03EF-49F9-8BD8-FFB2E2FE457F}" srcOrd="6" destOrd="0" parTransId="{1DE29141-738B-49F2-A997-9A0675DC3DEE}" sibTransId="{8E05DCDC-1962-4615-A0AA-D563CED99838}"/>
    <dgm:cxn modelId="{86411E58-C584-48EB-894B-6BCAF3F0DAB3}" srcId="{A9EF60E0-B330-4168-BDC2-76B55CB91D34}" destId="{FB8348F3-986D-4405-9FFC-C3462A523373}" srcOrd="5" destOrd="0" parTransId="{C6D2781E-C746-443A-B59B-0BA4C13CE478}" sibTransId="{25B57905-C3D8-4F25-A0CB-B8B028BA8C03}"/>
    <dgm:cxn modelId="{B4083487-CFC1-4B42-BE0C-AE79ED2EFC9E}" srcId="{A9EF60E0-B330-4168-BDC2-76B55CB91D34}" destId="{E16D0A48-C76C-45FE-BD3C-0F1F94425C1D}" srcOrd="2" destOrd="0" parTransId="{19466DAA-A08B-4B5E-AE58-821EBDEDC250}" sibTransId="{ACFBF30E-58D7-4A83-952C-145D87347EA3}"/>
    <dgm:cxn modelId="{6EB04588-1DA0-4A9E-BF14-BCF70EF96707}" srcId="{A9EF60E0-B330-4168-BDC2-76B55CB91D34}" destId="{01F8D98E-62FB-4696-A54C-8DAF237909F4}" srcOrd="7" destOrd="0" parTransId="{2B8A6B73-147D-4858-84A0-16B224813AAB}" sibTransId="{FEB22E0E-66F2-4EEC-92E8-519F08A8FF8B}"/>
    <dgm:cxn modelId="{D9196693-0498-4B78-97F9-96F3CA532462}" type="presOf" srcId="{F5D15EBE-D8AA-46D6-9132-A6F2A1502C16}" destId="{4298AD34-F607-462E-980B-EE96DEC1CE29}" srcOrd="0" destOrd="0" presId="urn:microsoft.com/office/officeart/2005/8/layout/default"/>
    <dgm:cxn modelId="{2D053699-B69C-48BF-8742-1EEA45BAE092}" type="presOf" srcId="{A7E56333-3CA7-4601-A3EC-DCBBD481AA24}" destId="{8C9258DC-C4BC-4A59-9F05-6E5DC095F589}" srcOrd="0" destOrd="0" presId="urn:microsoft.com/office/officeart/2005/8/layout/default"/>
    <dgm:cxn modelId="{C41B4A99-8B59-43B6-AD1B-B7939A0AD2B5}" type="presOf" srcId="{A9EF60E0-B330-4168-BDC2-76B55CB91D34}" destId="{CF02826D-F1E2-4F3B-BC92-A1FF934F037B}" srcOrd="0" destOrd="0" presId="urn:microsoft.com/office/officeart/2005/8/layout/default"/>
    <dgm:cxn modelId="{59C69AD1-E295-430A-AEC5-A07117D8604A}" srcId="{A9EF60E0-B330-4168-BDC2-76B55CB91D34}" destId="{51C32104-653B-4A7F-BBDD-A7B044FAE7EA}" srcOrd="4" destOrd="0" parTransId="{3EF6E133-20DD-4388-BB3B-AF76CDD33753}" sibTransId="{4796D04A-C13C-470E-A99B-1CF89219356D}"/>
    <dgm:cxn modelId="{32C33FD4-85C1-45E0-A371-BFFA01B8194B}" srcId="{A9EF60E0-B330-4168-BDC2-76B55CB91D34}" destId="{A7E56333-3CA7-4601-A3EC-DCBBD481AA24}" srcOrd="1" destOrd="0" parTransId="{21FD66DC-79D8-4419-B87C-82789C8F7874}" sibTransId="{704CADE8-68A0-4F46-B107-1CA3C39E28BB}"/>
    <dgm:cxn modelId="{6AF914DC-AB10-4F38-BE3B-6E063D49085A}" type="presOf" srcId="{51C32104-653B-4A7F-BBDD-A7B044FAE7EA}" destId="{7DBF1530-DB09-42FE-BD3A-FD47A3B3C842}" srcOrd="0" destOrd="0" presId="urn:microsoft.com/office/officeart/2005/8/layout/default"/>
    <dgm:cxn modelId="{663EC2E5-E452-455C-8FF4-44C723B1DC35}" type="presOf" srcId="{FB8348F3-986D-4405-9FFC-C3462A523373}" destId="{1822E36D-99B6-47ED-AF55-799282AE26FE}" srcOrd="0" destOrd="0" presId="urn:microsoft.com/office/officeart/2005/8/layout/default"/>
    <dgm:cxn modelId="{DE8F0AE8-8C9C-4943-AD7B-9A025467D94A}" type="presOf" srcId="{3386BDA2-03EF-49F9-8BD8-FFB2E2FE457F}" destId="{7E1B6399-031E-4CD5-8D8A-361F27EBEC99}" srcOrd="0" destOrd="0" presId="urn:microsoft.com/office/officeart/2005/8/layout/default"/>
    <dgm:cxn modelId="{CE75BEE9-E7E7-4A04-B6AD-0EA164494ACC}" srcId="{A9EF60E0-B330-4168-BDC2-76B55CB91D34}" destId="{F5D15EBE-D8AA-46D6-9132-A6F2A1502C16}" srcOrd="0" destOrd="0" parTransId="{203876C7-1E44-4CD5-9DC1-ED108BF02C2F}" sibTransId="{CA4AB967-0CD5-4029-AFC0-291A013B8F50}"/>
    <dgm:cxn modelId="{38F7F1F3-AB56-46A4-B3FA-AD8FC420080C}" srcId="{A9EF60E0-B330-4168-BDC2-76B55CB91D34}" destId="{CE92208E-3739-42BE-AD0E-F81B24F30205}" srcOrd="3" destOrd="0" parTransId="{1A526487-2A92-4931-89EC-729E7CA7482B}" sibTransId="{4533765E-FF92-4EA5-9DD4-F1866111BEBA}"/>
    <dgm:cxn modelId="{3B51F2F5-2E93-4E00-BACC-E96CA283F63B}" type="presOf" srcId="{CE92208E-3739-42BE-AD0E-F81B24F30205}" destId="{8C6DCF2F-5976-4EC7-9F7D-E52F985F6B85}" srcOrd="0" destOrd="0" presId="urn:microsoft.com/office/officeart/2005/8/layout/default"/>
    <dgm:cxn modelId="{EF61A417-1F97-4539-AB80-688A1E3DDB36}" type="presParOf" srcId="{CF02826D-F1E2-4F3B-BC92-A1FF934F037B}" destId="{4298AD34-F607-462E-980B-EE96DEC1CE29}" srcOrd="0" destOrd="0" presId="urn:microsoft.com/office/officeart/2005/8/layout/default"/>
    <dgm:cxn modelId="{1B9D49C9-0D3D-448D-8C36-64E2C6135606}" type="presParOf" srcId="{CF02826D-F1E2-4F3B-BC92-A1FF934F037B}" destId="{79AD171D-852D-4753-99FF-AEEEBC5CC80B}" srcOrd="1" destOrd="0" presId="urn:microsoft.com/office/officeart/2005/8/layout/default"/>
    <dgm:cxn modelId="{018AF0FE-6062-4F13-87F7-2FA5832E221A}" type="presParOf" srcId="{CF02826D-F1E2-4F3B-BC92-A1FF934F037B}" destId="{8C9258DC-C4BC-4A59-9F05-6E5DC095F589}" srcOrd="2" destOrd="0" presId="urn:microsoft.com/office/officeart/2005/8/layout/default"/>
    <dgm:cxn modelId="{8302A1BF-7495-4C24-9FCC-3CACB4BBDA0A}" type="presParOf" srcId="{CF02826D-F1E2-4F3B-BC92-A1FF934F037B}" destId="{5E5C5E85-AF72-4A95-8A5F-CC262C065AA3}" srcOrd="3" destOrd="0" presId="urn:microsoft.com/office/officeart/2005/8/layout/default"/>
    <dgm:cxn modelId="{B705B46A-D2F1-47B5-A03E-1F5429BC6B93}" type="presParOf" srcId="{CF02826D-F1E2-4F3B-BC92-A1FF934F037B}" destId="{D69D3D05-E71A-45BD-808A-9527FED8C6D7}" srcOrd="4" destOrd="0" presId="urn:microsoft.com/office/officeart/2005/8/layout/default"/>
    <dgm:cxn modelId="{A346CCE6-0F47-4B3F-A791-766D005EB97B}" type="presParOf" srcId="{CF02826D-F1E2-4F3B-BC92-A1FF934F037B}" destId="{7D2649DE-86CA-46B9-AF5D-4F47C4AEB193}" srcOrd="5" destOrd="0" presId="urn:microsoft.com/office/officeart/2005/8/layout/default"/>
    <dgm:cxn modelId="{537E71D3-C972-459A-87BF-45B83D0E7EF0}" type="presParOf" srcId="{CF02826D-F1E2-4F3B-BC92-A1FF934F037B}" destId="{8C6DCF2F-5976-4EC7-9F7D-E52F985F6B85}" srcOrd="6" destOrd="0" presId="urn:microsoft.com/office/officeart/2005/8/layout/default"/>
    <dgm:cxn modelId="{46215D91-6037-4D5F-A08C-6C86B43EAFD0}" type="presParOf" srcId="{CF02826D-F1E2-4F3B-BC92-A1FF934F037B}" destId="{8441B93C-A384-47F5-B04E-C179DFDBB50C}" srcOrd="7" destOrd="0" presId="urn:microsoft.com/office/officeart/2005/8/layout/default"/>
    <dgm:cxn modelId="{693FD358-FCCB-492B-A8C9-F9124F9DFA92}" type="presParOf" srcId="{CF02826D-F1E2-4F3B-BC92-A1FF934F037B}" destId="{7DBF1530-DB09-42FE-BD3A-FD47A3B3C842}" srcOrd="8" destOrd="0" presId="urn:microsoft.com/office/officeart/2005/8/layout/default"/>
    <dgm:cxn modelId="{04648703-B0D9-4BF7-9512-976CF79FD6F6}" type="presParOf" srcId="{CF02826D-F1E2-4F3B-BC92-A1FF934F037B}" destId="{F862835D-E169-42D5-876D-208782D78310}" srcOrd="9" destOrd="0" presId="urn:microsoft.com/office/officeart/2005/8/layout/default"/>
    <dgm:cxn modelId="{40A32853-61E2-4FAB-B115-BD2F44E9536C}" type="presParOf" srcId="{CF02826D-F1E2-4F3B-BC92-A1FF934F037B}" destId="{1822E36D-99B6-47ED-AF55-799282AE26FE}" srcOrd="10" destOrd="0" presId="urn:microsoft.com/office/officeart/2005/8/layout/default"/>
    <dgm:cxn modelId="{DB61CD6E-F047-4A75-B332-58DF1A68B13C}" type="presParOf" srcId="{CF02826D-F1E2-4F3B-BC92-A1FF934F037B}" destId="{E2D4630F-F8E8-44F7-9791-37B6CC5ABBE4}" srcOrd="11" destOrd="0" presId="urn:microsoft.com/office/officeart/2005/8/layout/default"/>
    <dgm:cxn modelId="{B06D747D-33EC-41FD-B797-AF326D576958}" type="presParOf" srcId="{CF02826D-F1E2-4F3B-BC92-A1FF934F037B}" destId="{7E1B6399-031E-4CD5-8D8A-361F27EBEC99}" srcOrd="12" destOrd="0" presId="urn:microsoft.com/office/officeart/2005/8/layout/default"/>
    <dgm:cxn modelId="{CC9A5CB0-D50A-466F-822B-9681EDF54CA6}" type="presParOf" srcId="{CF02826D-F1E2-4F3B-BC92-A1FF934F037B}" destId="{E1878D01-79AA-4EA4-A8A1-2BD46510B626}" srcOrd="13" destOrd="0" presId="urn:microsoft.com/office/officeart/2005/8/layout/default"/>
    <dgm:cxn modelId="{6E43C2EB-41AF-4189-AD76-11919A127A45}" type="presParOf" srcId="{CF02826D-F1E2-4F3B-BC92-A1FF934F037B}" destId="{B4301B25-5BCC-4A1A-93CC-5910A50FBDBB}"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CCE4B0-8C85-4F56-899B-3E1840081CA3}"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2067AD54-2BD3-495A-A4B0-F8069487187E}">
      <dgm:prSet/>
      <dgm:spPr/>
      <dgm:t>
        <a:bodyPr/>
        <a:lstStyle/>
        <a:p>
          <a:r>
            <a:rPr lang="en-US"/>
            <a:t>Offer</a:t>
          </a:r>
        </a:p>
      </dgm:t>
    </dgm:pt>
    <dgm:pt modelId="{73301D04-DF87-456C-9114-294554819B57}" type="parTrans" cxnId="{A3F057F2-E422-4404-AB8B-B8E3AEA6A574}">
      <dgm:prSet/>
      <dgm:spPr/>
      <dgm:t>
        <a:bodyPr/>
        <a:lstStyle/>
        <a:p>
          <a:endParaRPr lang="en-US"/>
        </a:p>
      </dgm:t>
    </dgm:pt>
    <dgm:pt modelId="{9C41286E-ED08-446C-9B19-D3BE5195F8F9}" type="sibTrans" cxnId="{A3F057F2-E422-4404-AB8B-B8E3AEA6A574}">
      <dgm:prSet/>
      <dgm:spPr/>
      <dgm:t>
        <a:bodyPr/>
        <a:lstStyle/>
        <a:p>
          <a:endParaRPr lang="en-US"/>
        </a:p>
      </dgm:t>
    </dgm:pt>
    <dgm:pt modelId="{A20F9197-090A-40CC-B425-5963F5C95CE9}">
      <dgm:prSet/>
      <dgm:spPr/>
      <dgm:t>
        <a:bodyPr/>
        <a:lstStyle/>
        <a:p>
          <a:r>
            <a:rPr lang="en-US" dirty="0"/>
            <a:t>Offer a choice of Amitriptyline, Duloxetine, Gabapentin or Pregabalin as initial treatment for neuropathic pain (except trigeminal neuralgia). </a:t>
          </a:r>
        </a:p>
      </dgm:t>
    </dgm:pt>
    <dgm:pt modelId="{FAE87DEB-0924-4E3D-ABA5-04748EE68BB8}" type="parTrans" cxnId="{B1390A86-416A-4BD4-94AA-7F2377DF8A45}">
      <dgm:prSet/>
      <dgm:spPr/>
      <dgm:t>
        <a:bodyPr/>
        <a:lstStyle/>
        <a:p>
          <a:endParaRPr lang="en-US"/>
        </a:p>
      </dgm:t>
    </dgm:pt>
    <dgm:pt modelId="{1EE73C20-13F3-4976-BFC3-E5A1C2C56D0F}" type="sibTrans" cxnId="{B1390A86-416A-4BD4-94AA-7F2377DF8A45}">
      <dgm:prSet/>
      <dgm:spPr/>
      <dgm:t>
        <a:bodyPr/>
        <a:lstStyle/>
        <a:p>
          <a:endParaRPr lang="en-US"/>
        </a:p>
      </dgm:t>
    </dgm:pt>
    <dgm:pt modelId="{453F39B1-D9E3-486C-8757-4FD5FC36E2E2}">
      <dgm:prSet/>
      <dgm:spPr/>
      <dgm:t>
        <a:bodyPr/>
        <a:lstStyle/>
        <a:p>
          <a:r>
            <a:rPr lang="en-US"/>
            <a:t>Offer</a:t>
          </a:r>
        </a:p>
      </dgm:t>
    </dgm:pt>
    <dgm:pt modelId="{5591B981-C82C-493F-906B-2B6F3ECFD82A}" type="parTrans" cxnId="{731ECB48-B90D-496F-9C0E-AE7959369080}">
      <dgm:prSet/>
      <dgm:spPr/>
      <dgm:t>
        <a:bodyPr/>
        <a:lstStyle/>
        <a:p>
          <a:endParaRPr lang="en-US"/>
        </a:p>
      </dgm:t>
    </dgm:pt>
    <dgm:pt modelId="{6C55B81C-96C3-469E-AEC0-678C67AD2920}" type="sibTrans" cxnId="{731ECB48-B90D-496F-9C0E-AE7959369080}">
      <dgm:prSet/>
      <dgm:spPr/>
      <dgm:t>
        <a:bodyPr/>
        <a:lstStyle/>
        <a:p>
          <a:endParaRPr lang="en-US"/>
        </a:p>
      </dgm:t>
    </dgm:pt>
    <dgm:pt modelId="{3EEE4759-F8EE-4922-BF0C-B58FE3A08E82}">
      <dgm:prSet/>
      <dgm:spPr/>
      <dgm:t>
        <a:bodyPr/>
        <a:lstStyle/>
        <a:p>
          <a:r>
            <a:rPr lang="en-US"/>
            <a:t>If the initial treatment is not effective or is not tolerated, offer one of the remaining 3 drugs, and consider switching again if the second and third drugs tried are also not effective or not tolerated. </a:t>
          </a:r>
        </a:p>
      </dgm:t>
    </dgm:pt>
    <dgm:pt modelId="{5D976435-639F-4FC5-BD29-422AE50A85F1}" type="parTrans" cxnId="{7B968006-8A00-4C79-820C-12163B1BAA0E}">
      <dgm:prSet/>
      <dgm:spPr/>
      <dgm:t>
        <a:bodyPr/>
        <a:lstStyle/>
        <a:p>
          <a:endParaRPr lang="en-US"/>
        </a:p>
      </dgm:t>
    </dgm:pt>
    <dgm:pt modelId="{6755AFE8-9752-4C54-AC9A-3DBBD00B5696}" type="sibTrans" cxnId="{7B968006-8A00-4C79-820C-12163B1BAA0E}">
      <dgm:prSet/>
      <dgm:spPr/>
      <dgm:t>
        <a:bodyPr/>
        <a:lstStyle/>
        <a:p>
          <a:endParaRPr lang="en-US"/>
        </a:p>
      </dgm:t>
    </dgm:pt>
    <dgm:pt modelId="{2596CF39-C8F3-4818-8755-61475ECC47E4}">
      <dgm:prSet/>
      <dgm:spPr/>
      <dgm:t>
        <a:bodyPr/>
        <a:lstStyle/>
        <a:p>
          <a:r>
            <a:rPr lang="en-US"/>
            <a:t>Consider</a:t>
          </a:r>
        </a:p>
      </dgm:t>
    </dgm:pt>
    <dgm:pt modelId="{09D24A71-6BAE-4CE3-85AD-004F1872E4AD}" type="parTrans" cxnId="{7BF13032-513E-443A-B4F5-0C71EBAD54B3}">
      <dgm:prSet/>
      <dgm:spPr/>
      <dgm:t>
        <a:bodyPr/>
        <a:lstStyle/>
        <a:p>
          <a:endParaRPr lang="en-US"/>
        </a:p>
      </dgm:t>
    </dgm:pt>
    <dgm:pt modelId="{C0AEDB6A-B026-4BE9-A637-1BF0E0F1B7EB}" type="sibTrans" cxnId="{7BF13032-513E-443A-B4F5-0C71EBAD54B3}">
      <dgm:prSet/>
      <dgm:spPr/>
      <dgm:t>
        <a:bodyPr/>
        <a:lstStyle/>
        <a:p>
          <a:endParaRPr lang="en-US"/>
        </a:p>
      </dgm:t>
    </dgm:pt>
    <dgm:pt modelId="{0DB0FDA2-91C6-43DF-AD36-147A6AEE30EE}">
      <dgm:prSet/>
      <dgm:spPr/>
      <dgm:t>
        <a:bodyPr/>
        <a:lstStyle/>
        <a:p>
          <a:r>
            <a:rPr lang="en-US"/>
            <a:t>Consider tramadol only if acute rescue therapy is needed.</a:t>
          </a:r>
        </a:p>
      </dgm:t>
    </dgm:pt>
    <dgm:pt modelId="{AA8631AA-0EDD-4630-8A44-94D5C990C47C}" type="parTrans" cxnId="{728E775E-61D5-4283-A97B-2454BAF7C943}">
      <dgm:prSet/>
      <dgm:spPr/>
      <dgm:t>
        <a:bodyPr/>
        <a:lstStyle/>
        <a:p>
          <a:endParaRPr lang="en-US"/>
        </a:p>
      </dgm:t>
    </dgm:pt>
    <dgm:pt modelId="{D79BAB27-6632-44D8-8DDB-523E56EC29D3}" type="sibTrans" cxnId="{728E775E-61D5-4283-A97B-2454BAF7C943}">
      <dgm:prSet/>
      <dgm:spPr/>
      <dgm:t>
        <a:bodyPr/>
        <a:lstStyle/>
        <a:p>
          <a:endParaRPr lang="en-US"/>
        </a:p>
      </dgm:t>
    </dgm:pt>
    <dgm:pt modelId="{F0706E19-0B92-4461-9A98-9716F6046AF8}">
      <dgm:prSet/>
      <dgm:spPr/>
      <dgm:t>
        <a:bodyPr/>
        <a:lstStyle/>
        <a:p>
          <a:r>
            <a:rPr lang="en-US"/>
            <a:t>Consider</a:t>
          </a:r>
        </a:p>
      </dgm:t>
    </dgm:pt>
    <dgm:pt modelId="{66C567BE-9E0F-4FC3-8837-B1C30DC9B0D4}" type="parTrans" cxnId="{7A56C7BA-3CBE-4966-A89B-12F3C89D795E}">
      <dgm:prSet/>
      <dgm:spPr/>
      <dgm:t>
        <a:bodyPr/>
        <a:lstStyle/>
        <a:p>
          <a:endParaRPr lang="en-US"/>
        </a:p>
      </dgm:t>
    </dgm:pt>
    <dgm:pt modelId="{0E985212-CECC-4CD8-8F73-61723A438527}" type="sibTrans" cxnId="{7A56C7BA-3CBE-4966-A89B-12F3C89D795E}">
      <dgm:prSet/>
      <dgm:spPr/>
      <dgm:t>
        <a:bodyPr/>
        <a:lstStyle/>
        <a:p>
          <a:endParaRPr lang="en-US"/>
        </a:p>
      </dgm:t>
    </dgm:pt>
    <dgm:pt modelId="{C7AADB0F-60BF-40FC-A9CA-70513A52DE4C}">
      <dgm:prSet/>
      <dgm:spPr/>
      <dgm:t>
        <a:bodyPr/>
        <a:lstStyle/>
        <a:p>
          <a:r>
            <a:rPr lang="en-US"/>
            <a:t>Consider capsaicin cream for people with localised neuropathic pain who wish to avoid, or who cannot tolerate, oral treatments.</a:t>
          </a:r>
        </a:p>
      </dgm:t>
    </dgm:pt>
    <dgm:pt modelId="{68BAD87F-4051-408D-B9A3-060982AD54C2}" type="sibTrans" cxnId="{5A44F29F-5F32-425D-B7BE-CFF6314873A7}">
      <dgm:prSet/>
      <dgm:spPr/>
      <dgm:t>
        <a:bodyPr/>
        <a:lstStyle/>
        <a:p>
          <a:endParaRPr lang="en-US"/>
        </a:p>
      </dgm:t>
    </dgm:pt>
    <dgm:pt modelId="{BF9A63CE-165D-449A-B854-F16C9544CAA5}" type="parTrans" cxnId="{5A44F29F-5F32-425D-B7BE-CFF6314873A7}">
      <dgm:prSet/>
      <dgm:spPr/>
      <dgm:t>
        <a:bodyPr/>
        <a:lstStyle/>
        <a:p>
          <a:endParaRPr lang="en-US"/>
        </a:p>
      </dgm:t>
    </dgm:pt>
    <dgm:pt modelId="{094625A1-1091-4763-A62D-37A81A19A4CA}" type="pres">
      <dgm:prSet presAssocID="{95CCE4B0-8C85-4F56-899B-3E1840081CA3}" presName="linearFlow" presStyleCnt="0">
        <dgm:presLayoutVars>
          <dgm:dir/>
          <dgm:animLvl val="lvl"/>
          <dgm:resizeHandles val="exact"/>
        </dgm:presLayoutVars>
      </dgm:prSet>
      <dgm:spPr/>
    </dgm:pt>
    <dgm:pt modelId="{680E262A-9EB2-46FF-9C69-B841BCF11946}" type="pres">
      <dgm:prSet presAssocID="{2067AD54-2BD3-495A-A4B0-F8069487187E}" presName="composite" presStyleCnt="0"/>
      <dgm:spPr/>
    </dgm:pt>
    <dgm:pt modelId="{B1832851-47EF-4BE8-ABAB-3A476E036212}" type="pres">
      <dgm:prSet presAssocID="{2067AD54-2BD3-495A-A4B0-F8069487187E}" presName="parentText" presStyleLbl="alignNode1" presStyleIdx="0" presStyleCnt="4">
        <dgm:presLayoutVars>
          <dgm:chMax val="1"/>
          <dgm:bulletEnabled val="1"/>
        </dgm:presLayoutVars>
      </dgm:prSet>
      <dgm:spPr/>
    </dgm:pt>
    <dgm:pt modelId="{71F3F641-BD1F-42F0-9727-0244D0EB070E}" type="pres">
      <dgm:prSet presAssocID="{2067AD54-2BD3-495A-A4B0-F8069487187E}" presName="descendantText" presStyleLbl="alignAcc1" presStyleIdx="0" presStyleCnt="4">
        <dgm:presLayoutVars>
          <dgm:bulletEnabled val="1"/>
        </dgm:presLayoutVars>
      </dgm:prSet>
      <dgm:spPr/>
    </dgm:pt>
    <dgm:pt modelId="{F335E279-342A-49E2-8DEB-2A5E0B0327D1}" type="pres">
      <dgm:prSet presAssocID="{9C41286E-ED08-446C-9B19-D3BE5195F8F9}" presName="sp" presStyleCnt="0"/>
      <dgm:spPr/>
    </dgm:pt>
    <dgm:pt modelId="{DF4E3809-F73A-4501-85F0-1CDEB73642CA}" type="pres">
      <dgm:prSet presAssocID="{453F39B1-D9E3-486C-8757-4FD5FC36E2E2}" presName="composite" presStyleCnt="0"/>
      <dgm:spPr/>
    </dgm:pt>
    <dgm:pt modelId="{95BE464F-0AF1-4634-B4E0-1D20292B3033}" type="pres">
      <dgm:prSet presAssocID="{453F39B1-D9E3-486C-8757-4FD5FC36E2E2}" presName="parentText" presStyleLbl="alignNode1" presStyleIdx="1" presStyleCnt="4">
        <dgm:presLayoutVars>
          <dgm:chMax val="1"/>
          <dgm:bulletEnabled val="1"/>
        </dgm:presLayoutVars>
      </dgm:prSet>
      <dgm:spPr/>
    </dgm:pt>
    <dgm:pt modelId="{82549DE1-0188-4EEA-968E-A82C8444230B}" type="pres">
      <dgm:prSet presAssocID="{453F39B1-D9E3-486C-8757-4FD5FC36E2E2}" presName="descendantText" presStyleLbl="alignAcc1" presStyleIdx="1" presStyleCnt="4">
        <dgm:presLayoutVars>
          <dgm:bulletEnabled val="1"/>
        </dgm:presLayoutVars>
      </dgm:prSet>
      <dgm:spPr/>
    </dgm:pt>
    <dgm:pt modelId="{BA562779-988F-405B-8382-45AFCDEBED7A}" type="pres">
      <dgm:prSet presAssocID="{6C55B81C-96C3-469E-AEC0-678C67AD2920}" presName="sp" presStyleCnt="0"/>
      <dgm:spPr/>
    </dgm:pt>
    <dgm:pt modelId="{0F7C3E21-351F-47E2-8950-50548C73DE9E}" type="pres">
      <dgm:prSet presAssocID="{2596CF39-C8F3-4818-8755-61475ECC47E4}" presName="composite" presStyleCnt="0"/>
      <dgm:spPr/>
    </dgm:pt>
    <dgm:pt modelId="{4573ED6B-FDEB-4AF6-8E1D-CD8238969C70}" type="pres">
      <dgm:prSet presAssocID="{2596CF39-C8F3-4818-8755-61475ECC47E4}" presName="parentText" presStyleLbl="alignNode1" presStyleIdx="2" presStyleCnt="4">
        <dgm:presLayoutVars>
          <dgm:chMax val="1"/>
          <dgm:bulletEnabled val="1"/>
        </dgm:presLayoutVars>
      </dgm:prSet>
      <dgm:spPr/>
    </dgm:pt>
    <dgm:pt modelId="{5DFEA692-D2AD-4A87-B919-85DC9D59F669}" type="pres">
      <dgm:prSet presAssocID="{2596CF39-C8F3-4818-8755-61475ECC47E4}" presName="descendantText" presStyleLbl="alignAcc1" presStyleIdx="2" presStyleCnt="4">
        <dgm:presLayoutVars>
          <dgm:bulletEnabled val="1"/>
        </dgm:presLayoutVars>
      </dgm:prSet>
      <dgm:spPr/>
    </dgm:pt>
    <dgm:pt modelId="{07906823-05E3-4D54-948C-C2F6ED6F0B2F}" type="pres">
      <dgm:prSet presAssocID="{C0AEDB6A-B026-4BE9-A637-1BF0E0F1B7EB}" presName="sp" presStyleCnt="0"/>
      <dgm:spPr/>
    </dgm:pt>
    <dgm:pt modelId="{F965D633-2877-47CA-BCFF-A3247128F6BF}" type="pres">
      <dgm:prSet presAssocID="{F0706E19-0B92-4461-9A98-9716F6046AF8}" presName="composite" presStyleCnt="0"/>
      <dgm:spPr/>
    </dgm:pt>
    <dgm:pt modelId="{4E3EE6AD-5755-4F0B-B8BB-94D93F76586F}" type="pres">
      <dgm:prSet presAssocID="{F0706E19-0B92-4461-9A98-9716F6046AF8}" presName="parentText" presStyleLbl="alignNode1" presStyleIdx="3" presStyleCnt="4">
        <dgm:presLayoutVars>
          <dgm:chMax val="1"/>
          <dgm:bulletEnabled val="1"/>
        </dgm:presLayoutVars>
      </dgm:prSet>
      <dgm:spPr/>
    </dgm:pt>
    <dgm:pt modelId="{08481087-AEED-499F-808C-1B44EB23588A}" type="pres">
      <dgm:prSet presAssocID="{F0706E19-0B92-4461-9A98-9716F6046AF8}" presName="descendantText" presStyleLbl="alignAcc1" presStyleIdx="3" presStyleCnt="4">
        <dgm:presLayoutVars>
          <dgm:bulletEnabled val="1"/>
        </dgm:presLayoutVars>
      </dgm:prSet>
      <dgm:spPr/>
    </dgm:pt>
  </dgm:ptLst>
  <dgm:cxnLst>
    <dgm:cxn modelId="{7B968006-8A00-4C79-820C-12163B1BAA0E}" srcId="{453F39B1-D9E3-486C-8757-4FD5FC36E2E2}" destId="{3EEE4759-F8EE-4922-BF0C-B58FE3A08E82}" srcOrd="0" destOrd="0" parTransId="{5D976435-639F-4FC5-BD29-422AE50A85F1}" sibTransId="{6755AFE8-9752-4C54-AC9A-3DBBD00B5696}"/>
    <dgm:cxn modelId="{2E2E0124-7357-4A53-9F00-4C37917F5235}" type="presOf" srcId="{C7AADB0F-60BF-40FC-A9CA-70513A52DE4C}" destId="{08481087-AEED-499F-808C-1B44EB23588A}" srcOrd="0" destOrd="0" presId="urn:microsoft.com/office/officeart/2005/8/layout/chevron2"/>
    <dgm:cxn modelId="{43A41D2C-A573-4A63-B0EC-296EC1845E5E}" type="presOf" srcId="{A20F9197-090A-40CC-B425-5963F5C95CE9}" destId="{71F3F641-BD1F-42F0-9727-0244D0EB070E}" srcOrd="0" destOrd="0" presId="urn:microsoft.com/office/officeart/2005/8/layout/chevron2"/>
    <dgm:cxn modelId="{7BF13032-513E-443A-B4F5-0C71EBAD54B3}" srcId="{95CCE4B0-8C85-4F56-899B-3E1840081CA3}" destId="{2596CF39-C8F3-4818-8755-61475ECC47E4}" srcOrd="2" destOrd="0" parTransId="{09D24A71-6BAE-4CE3-85AD-004F1872E4AD}" sibTransId="{C0AEDB6A-B026-4BE9-A637-1BF0E0F1B7EB}"/>
    <dgm:cxn modelId="{6E7A3335-836A-4AD4-82A6-E93B79ABD0DD}" type="presOf" srcId="{2067AD54-2BD3-495A-A4B0-F8069487187E}" destId="{B1832851-47EF-4BE8-ABAB-3A476E036212}" srcOrd="0" destOrd="0" presId="urn:microsoft.com/office/officeart/2005/8/layout/chevron2"/>
    <dgm:cxn modelId="{728E775E-61D5-4283-A97B-2454BAF7C943}" srcId="{2596CF39-C8F3-4818-8755-61475ECC47E4}" destId="{0DB0FDA2-91C6-43DF-AD36-147A6AEE30EE}" srcOrd="0" destOrd="0" parTransId="{AA8631AA-0EDD-4630-8A44-94D5C990C47C}" sibTransId="{D79BAB27-6632-44D8-8DDB-523E56EC29D3}"/>
    <dgm:cxn modelId="{731ECB48-B90D-496F-9C0E-AE7959369080}" srcId="{95CCE4B0-8C85-4F56-899B-3E1840081CA3}" destId="{453F39B1-D9E3-486C-8757-4FD5FC36E2E2}" srcOrd="1" destOrd="0" parTransId="{5591B981-C82C-493F-906B-2B6F3ECFD82A}" sibTransId="{6C55B81C-96C3-469E-AEC0-678C67AD2920}"/>
    <dgm:cxn modelId="{AEF6C170-030A-4B45-A843-958B8F1B24A1}" type="presOf" srcId="{453F39B1-D9E3-486C-8757-4FD5FC36E2E2}" destId="{95BE464F-0AF1-4634-B4E0-1D20292B3033}" srcOrd="0" destOrd="0" presId="urn:microsoft.com/office/officeart/2005/8/layout/chevron2"/>
    <dgm:cxn modelId="{CAFC4381-D358-4DD5-803B-7FAF73775090}" type="presOf" srcId="{2596CF39-C8F3-4818-8755-61475ECC47E4}" destId="{4573ED6B-FDEB-4AF6-8E1D-CD8238969C70}" srcOrd="0" destOrd="0" presId="urn:microsoft.com/office/officeart/2005/8/layout/chevron2"/>
    <dgm:cxn modelId="{B1390A86-416A-4BD4-94AA-7F2377DF8A45}" srcId="{2067AD54-2BD3-495A-A4B0-F8069487187E}" destId="{A20F9197-090A-40CC-B425-5963F5C95CE9}" srcOrd="0" destOrd="0" parTransId="{FAE87DEB-0924-4E3D-ABA5-04748EE68BB8}" sibTransId="{1EE73C20-13F3-4976-BFC3-E5A1C2C56D0F}"/>
    <dgm:cxn modelId="{5A44F29F-5F32-425D-B7BE-CFF6314873A7}" srcId="{F0706E19-0B92-4461-9A98-9716F6046AF8}" destId="{C7AADB0F-60BF-40FC-A9CA-70513A52DE4C}" srcOrd="0" destOrd="0" parTransId="{BF9A63CE-165D-449A-B854-F16C9544CAA5}" sibTransId="{68BAD87F-4051-408D-B9A3-060982AD54C2}"/>
    <dgm:cxn modelId="{FE8DFCB9-8B49-4073-926E-8DC9C4F9B5AB}" type="presOf" srcId="{95CCE4B0-8C85-4F56-899B-3E1840081CA3}" destId="{094625A1-1091-4763-A62D-37A81A19A4CA}" srcOrd="0" destOrd="0" presId="urn:microsoft.com/office/officeart/2005/8/layout/chevron2"/>
    <dgm:cxn modelId="{7A56C7BA-3CBE-4966-A89B-12F3C89D795E}" srcId="{95CCE4B0-8C85-4F56-899B-3E1840081CA3}" destId="{F0706E19-0B92-4461-9A98-9716F6046AF8}" srcOrd="3" destOrd="0" parTransId="{66C567BE-9E0F-4FC3-8837-B1C30DC9B0D4}" sibTransId="{0E985212-CECC-4CD8-8F73-61723A438527}"/>
    <dgm:cxn modelId="{0243EEC0-03F5-4085-B38A-9C16FCF0FF25}" type="presOf" srcId="{0DB0FDA2-91C6-43DF-AD36-147A6AEE30EE}" destId="{5DFEA692-D2AD-4A87-B919-85DC9D59F669}" srcOrd="0" destOrd="0" presId="urn:microsoft.com/office/officeart/2005/8/layout/chevron2"/>
    <dgm:cxn modelId="{C65842DB-9C4C-4D2F-99FF-54F15D61E7C0}" type="presOf" srcId="{3EEE4759-F8EE-4922-BF0C-B58FE3A08E82}" destId="{82549DE1-0188-4EEA-968E-A82C8444230B}" srcOrd="0" destOrd="0" presId="urn:microsoft.com/office/officeart/2005/8/layout/chevron2"/>
    <dgm:cxn modelId="{E76B60DF-4B5E-4553-B68A-AA1C39FD299C}" type="presOf" srcId="{F0706E19-0B92-4461-9A98-9716F6046AF8}" destId="{4E3EE6AD-5755-4F0B-B8BB-94D93F76586F}" srcOrd="0" destOrd="0" presId="urn:microsoft.com/office/officeart/2005/8/layout/chevron2"/>
    <dgm:cxn modelId="{A3F057F2-E422-4404-AB8B-B8E3AEA6A574}" srcId="{95CCE4B0-8C85-4F56-899B-3E1840081CA3}" destId="{2067AD54-2BD3-495A-A4B0-F8069487187E}" srcOrd="0" destOrd="0" parTransId="{73301D04-DF87-456C-9114-294554819B57}" sibTransId="{9C41286E-ED08-446C-9B19-D3BE5195F8F9}"/>
    <dgm:cxn modelId="{E09E770B-36FB-4456-A94E-CBFE8952CD8B}" type="presParOf" srcId="{094625A1-1091-4763-A62D-37A81A19A4CA}" destId="{680E262A-9EB2-46FF-9C69-B841BCF11946}" srcOrd="0" destOrd="0" presId="urn:microsoft.com/office/officeart/2005/8/layout/chevron2"/>
    <dgm:cxn modelId="{9C3517A9-8CE3-4BFB-B7A9-ED5B7CB818AA}" type="presParOf" srcId="{680E262A-9EB2-46FF-9C69-B841BCF11946}" destId="{B1832851-47EF-4BE8-ABAB-3A476E036212}" srcOrd="0" destOrd="0" presId="urn:microsoft.com/office/officeart/2005/8/layout/chevron2"/>
    <dgm:cxn modelId="{780351D1-62B8-4E76-BF3E-4CE83E520528}" type="presParOf" srcId="{680E262A-9EB2-46FF-9C69-B841BCF11946}" destId="{71F3F641-BD1F-42F0-9727-0244D0EB070E}" srcOrd="1" destOrd="0" presId="urn:microsoft.com/office/officeart/2005/8/layout/chevron2"/>
    <dgm:cxn modelId="{A29A6AFD-7D21-4331-A44C-08D624BDB4F5}" type="presParOf" srcId="{094625A1-1091-4763-A62D-37A81A19A4CA}" destId="{F335E279-342A-49E2-8DEB-2A5E0B0327D1}" srcOrd="1" destOrd="0" presId="urn:microsoft.com/office/officeart/2005/8/layout/chevron2"/>
    <dgm:cxn modelId="{20AFC61C-C80C-4AEB-AB44-116862ADEFCD}" type="presParOf" srcId="{094625A1-1091-4763-A62D-37A81A19A4CA}" destId="{DF4E3809-F73A-4501-85F0-1CDEB73642CA}" srcOrd="2" destOrd="0" presId="urn:microsoft.com/office/officeart/2005/8/layout/chevron2"/>
    <dgm:cxn modelId="{35ED2263-1587-4EF5-AF21-561C5A7EE848}" type="presParOf" srcId="{DF4E3809-F73A-4501-85F0-1CDEB73642CA}" destId="{95BE464F-0AF1-4634-B4E0-1D20292B3033}" srcOrd="0" destOrd="0" presId="urn:microsoft.com/office/officeart/2005/8/layout/chevron2"/>
    <dgm:cxn modelId="{35BA8BB6-AD3E-4F37-9C4A-78B2BCD81117}" type="presParOf" srcId="{DF4E3809-F73A-4501-85F0-1CDEB73642CA}" destId="{82549DE1-0188-4EEA-968E-A82C8444230B}" srcOrd="1" destOrd="0" presId="urn:microsoft.com/office/officeart/2005/8/layout/chevron2"/>
    <dgm:cxn modelId="{00B7A44E-2B85-4DDB-B17A-480A7CEE14D5}" type="presParOf" srcId="{094625A1-1091-4763-A62D-37A81A19A4CA}" destId="{BA562779-988F-405B-8382-45AFCDEBED7A}" srcOrd="3" destOrd="0" presId="urn:microsoft.com/office/officeart/2005/8/layout/chevron2"/>
    <dgm:cxn modelId="{10E3A27F-BA2C-4846-9650-73A2E917EBDA}" type="presParOf" srcId="{094625A1-1091-4763-A62D-37A81A19A4CA}" destId="{0F7C3E21-351F-47E2-8950-50548C73DE9E}" srcOrd="4" destOrd="0" presId="urn:microsoft.com/office/officeart/2005/8/layout/chevron2"/>
    <dgm:cxn modelId="{D0A31C1F-A07D-44EC-AA1B-08100A697D8F}" type="presParOf" srcId="{0F7C3E21-351F-47E2-8950-50548C73DE9E}" destId="{4573ED6B-FDEB-4AF6-8E1D-CD8238969C70}" srcOrd="0" destOrd="0" presId="urn:microsoft.com/office/officeart/2005/8/layout/chevron2"/>
    <dgm:cxn modelId="{B6D4AA98-6F61-4EA3-B7E2-F90095E788C5}" type="presParOf" srcId="{0F7C3E21-351F-47E2-8950-50548C73DE9E}" destId="{5DFEA692-D2AD-4A87-B919-85DC9D59F669}" srcOrd="1" destOrd="0" presId="urn:microsoft.com/office/officeart/2005/8/layout/chevron2"/>
    <dgm:cxn modelId="{477740B4-0C84-4E91-836A-1C0CC949474A}" type="presParOf" srcId="{094625A1-1091-4763-A62D-37A81A19A4CA}" destId="{07906823-05E3-4D54-948C-C2F6ED6F0B2F}" srcOrd="5" destOrd="0" presId="urn:microsoft.com/office/officeart/2005/8/layout/chevron2"/>
    <dgm:cxn modelId="{C3F74D5A-189F-4296-8C9A-BD2EA9F507B8}" type="presParOf" srcId="{094625A1-1091-4763-A62D-37A81A19A4CA}" destId="{F965D633-2877-47CA-BCFF-A3247128F6BF}" srcOrd="6" destOrd="0" presId="urn:microsoft.com/office/officeart/2005/8/layout/chevron2"/>
    <dgm:cxn modelId="{4733DC40-1801-41D4-B6CC-960D4DBF5224}" type="presParOf" srcId="{F965D633-2877-47CA-BCFF-A3247128F6BF}" destId="{4E3EE6AD-5755-4F0B-B8BB-94D93F76586F}" srcOrd="0" destOrd="0" presId="urn:microsoft.com/office/officeart/2005/8/layout/chevron2"/>
    <dgm:cxn modelId="{0FF390AD-8CC7-4FBD-B111-93629CF63DC5}" type="presParOf" srcId="{F965D633-2877-47CA-BCFF-A3247128F6BF}" destId="{08481087-AEED-499F-808C-1B44EB23588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E5A743-B688-4551-998F-A365AC900B6E}" type="doc">
      <dgm:prSet loTypeId="urn:microsoft.com/office/officeart/2005/8/layout/default" loCatId="list" qsTypeId="urn:microsoft.com/office/officeart/2005/8/quickstyle/simple1" qsCatId="simple" csTypeId="urn:microsoft.com/office/officeart/2005/8/colors/accent5_2" csCatId="accent5"/>
      <dgm:spPr/>
      <dgm:t>
        <a:bodyPr/>
        <a:lstStyle/>
        <a:p>
          <a:endParaRPr lang="en-US"/>
        </a:p>
      </dgm:t>
    </dgm:pt>
    <dgm:pt modelId="{4E8AACE3-E6CB-44F5-9C48-1D5299D8EB79}">
      <dgm:prSet/>
      <dgm:spPr/>
      <dgm:t>
        <a:bodyPr/>
        <a:lstStyle/>
        <a:p>
          <a:r>
            <a:rPr lang="en-GB" i="1"/>
            <a:t>‘I am unsteady on my feet’</a:t>
          </a:r>
          <a:endParaRPr lang="en-US"/>
        </a:p>
      </dgm:t>
    </dgm:pt>
    <dgm:pt modelId="{F90EFCB1-D417-47FD-B64E-9D7D8F0E255C}" type="parTrans" cxnId="{4F27E314-CDA8-4F05-98CB-6AAAABDBE3A1}">
      <dgm:prSet/>
      <dgm:spPr/>
      <dgm:t>
        <a:bodyPr/>
        <a:lstStyle/>
        <a:p>
          <a:endParaRPr lang="en-US"/>
        </a:p>
      </dgm:t>
    </dgm:pt>
    <dgm:pt modelId="{1391A994-8CB1-4DEB-94F6-C5BA63B94E8C}" type="sibTrans" cxnId="{4F27E314-CDA8-4F05-98CB-6AAAABDBE3A1}">
      <dgm:prSet/>
      <dgm:spPr/>
      <dgm:t>
        <a:bodyPr/>
        <a:lstStyle/>
        <a:p>
          <a:endParaRPr lang="en-US"/>
        </a:p>
      </dgm:t>
    </dgm:pt>
    <dgm:pt modelId="{913A5A87-A6C3-4EF1-9C91-C27BAE06F122}">
      <dgm:prSet/>
      <dgm:spPr/>
      <dgm:t>
        <a:bodyPr/>
        <a:lstStyle/>
        <a:p>
          <a:r>
            <a:rPr lang="en-GB" i="1"/>
            <a:t>‘I cannot use a knife and fork properly</a:t>
          </a:r>
          <a:endParaRPr lang="en-US"/>
        </a:p>
      </dgm:t>
    </dgm:pt>
    <dgm:pt modelId="{ED5DC85C-369A-4470-B451-5157C66A90C6}" type="parTrans" cxnId="{7CD1343B-E22F-4250-8223-72587FB1B2BE}">
      <dgm:prSet/>
      <dgm:spPr/>
      <dgm:t>
        <a:bodyPr/>
        <a:lstStyle/>
        <a:p>
          <a:endParaRPr lang="en-US"/>
        </a:p>
      </dgm:t>
    </dgm:pt>
    <dgm:pt modelId="{BB724D67-0077-4C25-8BEA-14CC8A18A0DF}" type="sibTrans" cxnId="{7CD1343B-E22F-4250-8223-72587FB1B2BE}">
      <dgm:prSet/>
      <dgm:spPr/>
      <dgm:t>
        <a:bodyPr/>
        <a:lstStyle/>
        <a:p>
          <a:endParaRPr lang="en-US"/>
        </a:p>
      </dgm:t>
    </dgm:pt>
    <dgm:pt modelId="{62F926BF-0413-42AB-A293-CB85E6D50708}">
      <dgm:prSet/>
      <dgm:spPr/>
      <dgm:t>
        <a:bodyPr/>
        <a:lstStyle/>
        <a:p>
          <a:r>
            <a:rPr lang="en-GB" i="1"/>
            <a:t>‘My writing isn’t controlled/ there is a change in my writing’</a:t>
          </a:r>
          <a:endParaRPr lang="en-US"/>
        </a:p>
      </dgm:t>
    </dgm:pt>
    <dgm:pt modelId="{FB7D1703-D696-4C22-8D24-F94D99416EAC}" type="parTrans" cxnId="{3F57B096-5DA4-4F65-965C-183A2D921431}">
      <dgm:prSet/>
      <dgm:spPr/>
      <dgm:t>
        <a:bodyPr/>
        <a:lstStyle/>
        <a:p>
          <a:endParaRPr lang="en-US"/>
        </a:p>
      </dgm:t>
    </dgm:pt>
    <dgm:pt modelId="{807181E5-AF42-41B2-93CA-B3702B148AAB}" type="sibTrans" cxnId="{3F57B096-5DA4-4F65-965C-183A2D921431}">
      <dgm:prSet/>
      <dgm:spPr/>
      <dgm:t>
        <a:bodyPr/>
        <a:lstStyle/>
        <a:p>
          <a:endParaRPr lang="en-US"/>
        </a:p>
      </dgm:t>
    </dgm:pt>
    <dgm:pt modelId="{8EA6627F-E153-44AF-80E7-48C966427A48}">
      <dgm:prSet/>
      <dgm:spPr/>
      <dgm:t>
        <a:bodyPr/>
        <a:lstStyle/>
        <a:p>
          <a:r>
            <a:rPr lang="en-GB" i="1"/>
            <a:t>‘I struggle to coordinate to do up my shirt buttons/ tie my shoelace’</a:t>
          </a:r>
          <a:endParaRPr lang="en-US"/>
        </a:p>
      </dgm:t>
    </dgm:pt>
    <dgm:pt modelId="{758952C1-3121-4B9E-8733-73AB15168558}" type="parTrans" cxnId="{A9416EA0-6B2A-4DA9-9C76-904F0D120650}">
      <dgm:prSet/>
      <dgm:spPr/>
      <dgm:t>
        <a:bodyPr/>
        <a:lstStyle/>
        <a:p>
          <a:endParaRPr lang="en-US"/>
        </a:p>
      </dgm:t>
    </dgm:pt>
    <dgm:pt modelId="{08775B03-70C7-4DEC-86CA-A41AA8770BEB}" type="sibTrans" cxnId="{A9416EA0-6B2A-4DA9-9C76-904F0D120650}">
      <dgm:prSet/>
      <dgm:spPr/>
      <dgm:t>
        <a:bodyPr/>
        <a:lstStyle/>
        <a:p>
          <a:endParaRPr lang="en-US"/>
        </a:p>
      </dgm:t>
    </dgm:pt>
    <dgm:pt modelId="{A3DDF3F6-A07F-468F-A271-C57D31B16E86}">
      <dgm:prSet/>
      <dgm:spPr/>
      <dgm:t>
        <a:bodyPr/>
        <a:lstStyle/>
        <a:p>
          <a:r>
            <a:rPr lang="en-GB" i="1"/>
            <a:t>‘My legs feel heavy’</a:t>
          </a:r>
          <a:endParaRPr lang="en-US"/>
        </a:p>
      </dgm:t>
    </dgm:pt>
    <dgm:pt modelId="{EA564981-664E-44D7-858C-B03FBB47C1BC}" type="parTrans" cxnId="{DDCCA32B-8798-4987-8E1C-559D7DAC36C0}">
      <dgm:prSet/>
      <dgm:spPr/>
      <dgm:t>
        <a:bodyPr/>
        <a:lstStyle/>
        <a:p>
          <a:endParaRPr lang="en-US"/>
        </a:p>
      </dgm:t>
    </dgm:pt>
    <dgm:pt modelId="{C125F494-0CFD-40E4-B11E-A8DB510797EF}" type="sibTrans" cxnId="{DDCCA32B-8798-4987-8E1C-559D7DAC36C0}">
      <dgm:prSet/>
      <dgm:spPr/>
      <dgm:t>
        <a:bodyPr/>
        <a:lstStyle/>
        <a:p>
          <a:endParaRPr lang="en-US"/>
        </a:p>
      </dgm:t>
    </dgm:pt>
    <dgm:pt modelId="{A7B3E4C9-23FB-4366-BB0C-642DDDD65691}">
      <dgm:prSet/>
      <dgm:spPr/>
      <dgm:t>
        <a:bodyPr/>
        <a:lstStyle/>
        <a:p>
          <a:r>
            <a:rPr lang="en-GB" i="1"/>
            <a:t>‘I am dropping objects’</a:t>
          </a:r>
          <a:endParaRPr lang="en-US"/>
        </a:p>
      </dgm:t>
    </dgm:pt>
    <dgm:pt modelId="{C4E47FD8-7D82-490A-9575-81F9B2447F01}" type="parTrans" cxnId="{3C62541E-C22F-4B86-A186-88F90F48B837}">
      <dgm:prSet/>
      <dgm:spPr/>
      <dgm:t>
        <a:bodyPr/>
        <a:lstStyle/>
        <a:p>
          <a:endParaRPr lang="en-US"/>
        </a:p>
      </dgm:t>
    </dgm:pt>
    <dgm:pt modelId="{67F74795-B607-46E8-93ED-0AC61DA0C9F1}" type="sibTrans" cxnId="{3C62541E-C22F-4B86-A186-88F90F48B837}">
      <dgm:prSet/>
      <dgm:spPr/>
      <dgm:t>
        <a:bodyPr/>
        <a:lstStyle/>
        <a:p>
          <a:endParaRPr lang="en-US"/>
        </a:p>
      </dgm:t>
    </dgm:pt>
    <dgm:pt modelId="{347F3F24-CB29-4026-B8DF-22ACFF30A6A0}" type="pres">
      <dgm:prSet presAssocID="{C8E5A743-B688-4551-998F-A365AC900B6E}" presName="diagram" presStyleCnt="0">
        <dgm:presLayoutVars>
          <dgm:dir/>
          <dgm:resizeHandles val="exact"/>
        </dgm:presLayoutVars>
      </dgm:prSet>
      <dgm:spPr/>
    </dgm:pt>
    <dgm:pt modelId="{75911B82-58B3-4195-BE76-D9D7BB8699DD}" type="pres">
      <dgm:prSet presAssocID="{4E8AACE3-E6CB-44F5-9C48-1D5299D8EB79}" presName="node" presStyleLbl="node1" presStyleIdx="0" presStyleCnt="6">
        <dgm:presLayoutVars>
          <dgm:bulletEnabled val="1"/>
        </dgm:presLayoutVars>
      </dgm:prSet>
      <dgm:spPr/>
    </dgm:pt>
    <dgm:pt modelId="{D711567E-97BB-40C2-9972-F56297B8F423}" type="pres">
      <dgm:prSet presAssocID="{1391A994-8CB1-4DEB-94F6-C5BA63B94E8C}" presName="sibTrans" presStyleCnt="0"/>
      <dgm:spPr/>
    </dgm:pt>
    <dgm:pt modelId="{7477F921-24A4-467D-8E85-4CC6F3363B17}" type="pres">
      <dgm:prSet presAssocID="{913A5A87-A6C3-4EF1-9C91-C27BAE06F122}" presName="node" presStyleLbl="node1" presStyleIdx="1" presStyleCnt="6">
        <dgm:presLayoutVars>
          <dgm:bulletEnabled val="1"/>
        </dgm:presLayoutVars>
      </dgm:prSet>
      <dgm:spPr/>
    </dgm:pt>
    <dgm:pt modelId="{1F601444-EDC8-4D0A-87D1-DF7B7B872461}" type="pres">
      <dgm:prSet presAssocID="{BB724D67-0077-4C25-8BEA-14CC8A18A0DF}" presName="sibTrans" presStyleCnt="0"/>
      <dgm:spPr/>
    </dgm:pt>
    <dgm:pt modelId="{55145C44-B023-45D1-A365-4E97DB79E6C1}" type="pres">
      <dgm:prSet presAssocID="{62F926BF-0413-42AB-A293-CB85E6D50708}" presName="node" presStyleLbl="node1" presStyleIdx="2" presStyleCnt="6">
        <dgm:presLayoutVars>
          <dgm:bulletEnabled val="1"/>
        </dgm:presLayoutVars>
      </dgm:prSet>
      <dgm:spPr/>
    </dgm:pt>
    <dgm:pt modelId="{DA099E8F-70B6-4129-AAEE-CAFB759556E4}" type="pres">
      <dgm:prSet presAssocID="{807181E5-AF42-41B2-93CA-B3702B148AAB}" presName="sibTrans" presStyleCnt="0"/>
      <dgm:spPr/>
    </dgm:pt>
    <dgm:pt modelId="{746B4A3A-98B4-40F5-8DF4-773429288436}" type="pres">
      <dgm:prSet presAssocID="{8EA6627F-E153-44AF-80E7-48C966427A48}" presName="node" presStyleLbl="node1" presStyleIdx="3" presStyleCnt="6">
        <dgm:presLayoutVars>
          <dgm:bulletEnabled val="1"/>
        </dgm:presLayoutVars>
      </dgm:prSet>
      <dgm:spPr/>
    </dgm:pt>
    <dgm:pt modelId="{71A5EFC2-610E-44CA-9E3D-C7ED15017606}" type="pres">
      <dgm:prSet presAssocID="{08775B03-70C7-4DEC-86CA-A41AA8770BEB}" presName="sibTrans" presStyleCnt="0"/>
      <dgm:spPr/>
    </dgm:pt>
    <dgm:pt modelId="{91F28647-DFCB-43C8-9C92-BB13C1C80A31}" type="pres">
      <dgm:prSet presAssocID="{A3DDF3F6-A07F-468F-A271-C57D31B16E86}" presName="node" presStyleLbl="node1" presStyleIdx="4" presStyleCnt="6">
        <dgm:presLayoutVars>
          <dgm:bulletEnabled val="1"/>
        </dgm:presLayoutVars>
      </dgm:prSet>
      <dgm:spPr/>
    </dgm:pt>
    <dgm:pt modelId="{3010F7A6-D6D2-44FB-82E4-59355F2A0100}" type="pres">
      <dgm:prSet presAssocID="{C125F494-0CFD-40E4-B11E-A8DB510797EF}" presName="sibTrans" presStyleCnt="0"/>
      <dgm:spPr/>
    </dgm:pt>
    <dgm:pt modelId="{5A561321-BDB1-4C18-B27C-E165DA83E13D}" type="pres">
      <dgm:prSet presAssocID="{A7B3E4C9-23FB-4366-BB0C-642DDDD65691}" presName="node" presStyleLbl="node1" presStyleIdx="5" presStyleCnt="6">
        <dgm:presLayoutVars>
          <dgm:bulletEnabled val="1"/>
        </dgm:presLayoutVars>
      </dgm:prSet>
      <dgm:spPr/>
    </dgm:pt>
  </dgm:ptLst>
  <dgm:cxnLst>
    <dgm:cxn modelId="{22AAAF10-D79D-4D3E-92AA-B2606AA70BB6}" type="presOf" srcId="{8EA6627F-E153-44AF-80E7-48C966427A48}" destId="{746B4A3A-98B4-40F5-8DF4-773429288436}" srcOrd="0" destOrd="0" presId="urn:microsoft.com/office/officeart/2005/8/layout/default"/>
    <dgm:cxn modelId="{4F27E314-CDA8-4F05-98CB-6AAAABDBE3A1}" srcId="{C8E5A743-B688-4551-998F-A365AC900B6E}" destId="{4E8AACE3-E6CB-44F5-9C48-1D5299D8EB79}" srcOrd="0" destOrd="0" parTransId="{F90EFCB1-D417-47FD-B64E-9D7D8F0E255C}" sibTransId="{1391A994-8CB1-4DEB-94F6-C5BA63B94E8C}"/>
    <dgm:cxn modelId="{3C62541E-C22F-4B86-A186-88F90F48B837}" srcId="{C8E5A743-B688-4551-998F-A365AC900B6E}" destId="{A7B3E4C9-23FB-4366-BB0C-642DDDD65691}" srcOrd="5" destOrd="0" parTransId="{C4E47FD8-7D82-490A-9575-81F9B2447F01}" sibTransId="{67F74795-B607-46E8-93ED-0AC61DA0C9F1}"/>
    <dgm:cxn modelId="{DDCCA32B-8798-4987-8E1C-559D7DAC36C0}" srcId="{C8E5A743-B688-4551-998F-A365AC900B6E}" destId="{A3DDF3F6-A07F-468F-A271-C57D31B16E86}" srcOrd="4" destOrd="0" parTransId="{EA564981-664E-44D7-858C-B03FBB47C1BC}" sibTransId="{C125F494-0CFD-40E4-B11E-A8DB510797EF}"/>
    <dgm:cxn modelId="{885F9A2D-4F4E-4101-A74C-72BBBC840F8E}" type="presOf" srcId="{913A5A87-A6C3-4EF1-9C91-C27BAE06F122}" destId="{7477F921-24A4-467D-8E85-4CC6F3363B17}" srcOrd="0" destOrd="0" presId="urn:microsoft.com/office/officeart/2005/8/layout/default"/>
    <dgm:cxn modelId="{7CD1343B-E22F-4250-8223-72587FB1B2BE}" srcId="{C8E5A743-B688-4551-998F-A365AC900B6E}" destId="{913A5A87-A6C3-4EF1-9C91-C27BAE06F122}" srcOrd="1" destOrd="0" parTransId="{ED5DC85C-369A-4470-B451-5157C66A90C6}" sibTransId="{BB724D67-0077-4C25-8BEA-14CC8A18A0DF}"/>
    <dgm:cxn modelId="{D24CBB6B-8986-4163-8931-D892489895A9}" type="presOf" srcId="{A3DDF3F6-A07F-468F-A271-C57D31B16E86}" destId="{91F28647-DFCB-43C8-9C92-BB13C1C80A31}" srcOrd="0" destOrd="0" presId="urn:microsoft.com/office/officeart/2005/8/layout/default"/>
    <dgm:cxn modelId="{53BE474D-4E3C-4A7A-9B5F-DA7BBB50A408}" type="presOf" srcId="{62F926BF-0413-42AB-A293-CB85E6D50708}" destId="{55145C44-B023-45D1-A365-4E97DB79E6C1}" srcOrd="0" destOrd="0" presId="urn:microsoft.com/office/officeart/2005/8/layout/default"/>
    <dgm:cxn modelId="{E6678051-067B-41A3-999E-F5DE77DCE88B}" type="presOf" srcId="{4E8AACE3-E6CB-44F5-9C48-1D5299D8EB79}" destId="{75911B82-58B3-4195-BE76-D9D7BB8699DD}" srcOrd="0" destOrd="0" presId="urn:microsoft.com/office/officeart/2005/8/layout/default"/>
    <dgm:cxn modelId="{294E8859-DF13-4D2A-9A40-8EA9913F9B9C}" type="presOf" srcId="{C8E5A743-B688-4551-998F-A365AC900B6E}" destId="{347F3F24-CB29-4026-B8DF-22ACFF30A6A0}" srcOrd="0" destOrd="0" presId="urn:microsoft.com/office/officeart/2005/8/layout/default"/>
    <dgm:cxn modelId="{3F57B096-5DA4-4F65-965C-183A2D921431}" srcId="{C8E5A743-B688-4551-998F-A365AC900B6E}" destId="{62F926BF-0413-42AB-A293-CB85E6D50708}" srcOrd="2" destOrd="0" parTransId="{FB7D1703-D696-4C22-8D24-F94D99416EAC}" sibTransId="{807181E5-AF42-41B2-93CA-B3702B148AAB}"/>
    <dgm:cxn modelId="{A9416EA0-6B2A-4DA9-9C76-904F0D120650}" srcId="{C8E5A743-B688-4551-998F-A365AC900B6E}" destId="{8EA6627F-E153-44AF-80E7-48C966427A48}" srcOrd="3" destOrd="0" parTransId="{758952C1-3121-4B9E-8733-73AB15168558}" sibTransId="{08775B03-70C7-4DEC-86CA-A41AA8770BEB}"/>
    <dgm:cxn modelId="{5EB62EAE-6D40-43EF-AB57-A8CA0BB93A9D}" type="presOf" srcId="{A7B3E4C9-23FB-4366-BB0C-642DDDD65691}" destId="{5A561321-BDB1-4C18-B27C-E165DA83E13D}" srcOrd="0" destOrd="0" presId="urn:microsoft.com/office/officeart/2005/8/layout/default"/>
    <dgm:cxn modelId="{2007E52E-4F2E-4218-8625-7515855A8369}" type="presParOf" srcId="{347F3F24-CB29-4026-B8DF-22ACFF30A6A0}" destId="{75911B82-58B3-4195-BE76-D9D7BB8699DD}" srcOrd="0" destOrd="0" presId="urn:microsoft.com/office/officeart/2005/8/layout/default"/>
    <dgm:cxn modelId="{5664617C-1A46-406E-A7D2-0B9616A38FD6}" type="presParOf" srcId="{347F3F24-CB29-4026-B8DF-22ACFF30A6A0}" destId="{D711567E-97BB-40C2-9972-F56297B8F423}" srcOrd="1" destOrd="0" presId="urn:microsoft.com/office/officeart/2005/8/layout/default"/>
    <dgm:cxn modelId="{C701E6F6-9FB0-463D-8208-B3486BF4D85D}" type="presParOf" srcId="{347F3F24-CB29-4026-B8DF-22ACFF30A6A0}" destId="{7477F921-24A4-467D-8E85-4CC6F3363B17}" srcOrd="2" destOrd="0" presId="urn:microsoft.com/office/officeart/2005/8/layout/default"/>
    <dgm:cxn modelId="{D76E3F07-5747-4AE9-AE44-A5B9265D1EE9}" type="presParOf" srcId="{347F3F24-CB29-4026-B8DF-22ACFF30A6A0}" destId="{1F601444-EDC8-4D0A-87D1-DF7B7B872461}" srcOrd="3" destOrd="0" presId="urn:microsoft.com/office/officeart/2005/8/layout/default"/>
    <dgm:cxn modelId="{CC53C070-63F1-45CA-BBAE-9371A6BF9D9B}" type="presParOf" srcId="{347F3F24-CB29-4026-B8DF-22ACFF30A6A0}" destId="{55145C44-B023-45D1-A365-4E97DB79E6C1}" srcOrd="4" destOrd="0" presId="urn:microsoft.com/office/officeart/2005/8/layout/default"/>
    <dgm:cxn modelId="{C49EE5E6-171C-4320-9051-8BF6FC0B79C3}" type="presParOf" srcId="{347F3F24-CB29-4026-B8DF-22ACFF30A6A0}" destId="{DA099E8F-70B6-4129-AAEE-CAFB759556E4}" srcOrd="5" destOrd="0" presId="urn:microsoft.com/office/officeart/2005/8/layout/default"/>
    <dgm:cxn modelId="{ED1A6C15-8D03-4C10-B2AB-27ED8A7F1443}" type="presParOf" srcId="{347F3F24-CB29-4026-B8DF-22ACFF30A6A0}" destId="{746B4A3A-98B4-40F5-8DF4-773429288436}" srcOrd="6" destOrd="0" presId="urn:microsoft.com/office/officeart/2005/8/layout/default"/>
    <dgm:cxn modelId="{14C9D386-B32C-41A2-B6F2-4B61F8A087F6}" type="presParOf" srcId="{347F3F24-CB29-4026-B8DF-22ACFF30A6A0}" destId="{71A5EFC2-610E-44CA-9E3D-C7ED15017606}" srcOrd="7" destOrd="0" presId="urn:microsoft.com/office/officeart/2005/8/layout/default"/>
    <dgm:cxn modelId="{A8D0B2EA-1332-49D6-BA59-E199AD8D0D9E}" type="presParOf" srcId="{347F3F24-CB29-4026-B8DF-22ACFF30A6A0}" destId="{91F28647-DFCB-43C8-9C92-BB13C1C80A31}" srcOrd="8" destOrd="0" presId="urn:microsoft.com/office/officeart/2005/8/layout/default"/>
    <dgm:cxn modelId="{CF5E8C92-7D9B-4B1B-B7D2-4D38F69EF22C}" type="presParOf" srcId="{347F3F24-CB29-4026-B8DF-22ACFF30A6A0}" destId="{3010F7A6-D6D2-44FB-82E4-59355F2A0100}" srcOrd="9" destOrd="0" presId="urn:microsoft.com/office/officeart/2005/8/layout/default"/>
    <dgm:cxn modelId="{B3851961-355A-47B4-9385-1671A7786F3E}" type="presParOf" srcId="{347F3F24-CB29-4026-B8DF-22ACFF30A6A0}" destId="{5A561321-BDB1-4C18-B27C-E165DA83E13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485AE0-7F13-4EF0-A36C-D71BCA38151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DE091644-D6A4-45C5-9465-F1D830F9C81F}">
      <dgm:prSet/>
      <dgm:spPr/>
      <dgm:t>
        <a:bodyPr/>
        <a:lstStyle/>
        <a:p>
          <a:pPr>
            <a:lnSpc>
              <a:spcPct val="100000"/>
            </a:lnSpc>
          </a:pPr>
          <a:r>
            <a:rPr lang="en-GB" b="1" dirty="0"/>
            <a:t>Neurological exam is often normal in the early stages  (myotomes and reflexes) </a:t>
          </a:r>
          <a:endParaRPr lang="en-US" dirty="0"/>
        </a:p>
      </dgm:t>
    </dgm:pt>
    <dgm:pt modelId="{FD6DCF96-DBB2-48C8-AFF9-48F411F81871}" type="parTrans" cxnId="{4542C5B7-ACDA-429E-93A5-FDB33D320EA4}">
      <dgm:prSet/>
      <dgm:spPr/>
      <dgm:t>
        <a:bodyPr/>
        <a:lstStyle/>
        <a:p>
          <a:endParaRPr lang="en-US"/>
        </a:p>
      </dgm:t>
    </dgm:pt>
    <dgm:pt modelId="{8E355959-7B39-4ACD-B03B-E06D9B7BC5C7}" type="sibTrans" cxnId="{4542C5B7-ACDA-429E-93A5-FDB33D320EA4}">
      <dgm:prSet/>
      <dgm:spPr/>
      <dgm:t>
        <a:bodyPr/>
        <a:lstStyle/>
        <a:p>
          <a:endParaRPr lang="en-US"/>
        </a:p>
      </dgm:t>
    </dgm:pt>
    <dgm:pt modelId="{99AA1F68-1933-4DB1-8A66-EF7926E60D3E}">
      <dgm:prSet/>
      <dgm:spPr/>
      <dgm:t>
        <a:bodyPr/>
        <a:lstStyle/>
        <a:p>
          <a:pPr>
            <a:lnSpc>
              <a:spcPct val="100000"/>
            </a:lnSpc>
          </a:pPr>
          <a:r>
            <a:rPr lang="en-GB"/>
            <a:t>You can test power, </a:t>
          </a:r>
          <a:r>
            <a:rPr lang="en-GB" b="1"/>
            <a:t>Clonus, Hoffmans, Babinski, Tandem Walk</a:t>
          </a:r>
          <a:endParaRPr lang="en-US"/>
        </a:p>
      </dgm:t>
    </dgm:pt>
    <dgm:pt modelId="{77F6AEAA-921B-4FA8-B532-970566BC1C22}" type="parTrans" cxnId="{4BB38E97-3D35-4F01-B2C8-25BF955E62CA}">
      <dgm:prSet/>
      <dgm:spPr/>
      <dgm:t>
        <a:bodyPr/>
        <a:lstStyle/>
        <a:p>
          <a:endParaRPr lang="en-US"/>
        </a:p>
      </dgm:t>
    </dgm:pt>
    <dgm:pt modelId="{167D6EF6-A06A-4805-A909-F353EBB55061}" type="sibTrans" cxnId="{4BB38E97-3D35-4F01-B2C8-25BF955E62CA}">
      <dgm:prSet/>
      <dgm:spPr/>
      <dgm:t>
        <a:bodyPr/>
        <a:lstStyle/>
        <a:p>
          <a:endParaRPr lang="en-US"/>
        </a:p>
      </dgm:t>
    </dgm:pt>
    <dgm:pt modelId="{9B951223-8F28-4163-8B9F-C7D7EF98A2D0}">
      <dgm:prSet/>
      <dgm:spPr/>
      <dgm:t>
        <a:bodyPr/>
        <a:lstStyle/>
        <a:p>
          <a:pPr>
            <a:lnSpc>
              <a:spcPct val="100000"/>
            </a:lnSpc>
          </a:pPr>
          <a:r>
            <a:rPr lang="en-GB"/>
            <a:t>Gait deviation, positive hoffmans, inverted supinator sign, Babinski, age &gt; 45- 3-5/5 tests effective in post-test probability to &gt; 95%</a:t>
          </a:r>
          <a:endParaRPr lang="en-US"/>
        </a:p>
      </dgm:t>
    </dgm:pt>
    <dgm:pt modelId="{9E06CC42-CE84-4828-94B5-F54CD06584D0}" type="parTrans" cxnId="{A63EB66C-6801-4F73-B284-2C858D33FCA2}">
      <dgm:prSet/>
      <dgm:spPr/>
      <dgm:t>
        <a:bodyPr/>
        <a:lstStyle/>
        <a:p>
          <a:endParaRPr lang="en-US"/>
        </a:p>
      </dgm:t>
    </dgm:pt>
    <dgm:pt modelId="{3722FBA4-172F-47C5-B58D-FA973EF44EC5}" type="sibTrans" cxnId="{A63EB66C-6801-4F73-B284-2C858D33FCA2}">
      <dgm:prSet/>
      <dgm:spPr/>
      <dgm:t>
        <a:bodyPr/>
        <a:lstStyle/>
        <a:p>
          <a:endParaRPr lang="en-US"/>
        </a:p>
      </dgm:t>
    </dgm:pt>
    <dgm:pt modelId="{BE0AA981-DFFA-4B27-80E8-16907B60DA0A}">
      <dgm:prSet/>
      <dgm:spPr/>
      <dgm:t>
        <a:bodyPr/>
        <a:lstStyle/>
        <a:p>
          <a:pPr>
            <a:lnSpc>
              <a:spcPct val="100000"/>
            </a:lnSpc>
          </a:pPr>
          <a:r>
            <a:rPr lang="en-GB" dirty="0"/>
            <a:t>Gait: Have a look at their gait when they come into your room but bear in mind – visibly poor balance and ataxia are later stage symptoms </a:t>
          </a:r>
          <a:endParaRPr lang="en-US" dirty="0"/>
        </a:p>
      </dgm:t>
    </dgm:pt>
    <dgm:pt modelId="{A3F12689-1DFA-41C0-A399-C842406484BF}" type="parTrans" cxnId="{010233B3-73E3-4F48-AADD-F5D43BBD294C}">
      <dgm:prSet/>
      <dgm:spPr/>
      <dgm:t>
        <a:bodyPr/>
        <a:lstStyle/>
        <a:p>
          <a:endParaRPr lang="en-US"/>
        </a:p>
      </dgm:t>
    </dgm:pt>
    <dgm:pt modelId="{A9A9DFC7-21AE-48FB-9151-B4EFCD1E9765}" type="sibTrans" cxnId="{010233B3-73E3-4F48-AADD-F5D43BBD294C}">
      <dgm:prSet/>
      <dgm:spPr/>
      <dgm:t>
        <a:bodyPr/>
        <a:lstStyle/>
        <a:p>
          <a:endParaRPr lang="en-US"/>
        </a:p>
      </dgm:t>
    </dgm:pt>
    <dgm:pt modelId="{D643CBC3-CE5F-4E20-967C-0649BF2A8449}">
      <dgm:prSet/>
      <dgm:spPr/>
      <dgm:t>
        <a:bodyPr/>
        <a:lstStyle/>
        <a:p>
          <a:pPr>
            <a:lnSpc>
              <a:spcPct val="100000"/>
            </a:lnSpc>
          </a:pPr>
          <a:r>
            <a:rPr lang="en-GB" b="1"/>
            <a:t>Do not be reassured by negative tests if there is a clear subjective history, if you have a suspicion refer on to a specialist service </a:t>
          </a:r>
          <a:endParaRPr lang="en-US"/>
        </a:p>
      </dgm:t>
    </dgm:pt>
    <dgm:pt modelId="{73BC1DFE-0C40-4A34-B29E-3A17353F6317}" type="parTrans" cxnId="{EF58D617-DF4F-46DE-AA96-106FABCCB087}">
      <dgm:prSet/>
      <dgm:spPr/>
      <dgm:t>
        <a:bodyPr/>
        <a:lstStyle/>
        <a:p>
          <a:endParaRPr lang="en-US"/>
        </a:p>
      </dgm:t>
    </dgm:pt>
    <dgm:pt modelId="{2A2BD9FC-EAF3-4814-9E20-A336B9F35F94}" type="sibTrans" cxnId="{EF58D617-DF4F-46DE-AA96-106FABCCB087}">
      <dgm:prSet/>
      <dgm:spPr/>
      <dgm:t>
        <a:bodyPr/>
        <a:lstStyle/>
        <a:p>
          <a:endParaRPr lang="en-US"/>
        </a:p>
      </dgm:t>
    </dgm:pt>
    <dgm:pt modelId="{C0F4BAD6-1C12-4859-A013-84B70F90A31E}" type="pres">
      <dgm:prSet presAssocID="{77485AE0-7F13-4EF0-A36C-D71BCA381515}" presName="outerComposite" presStyleCnt="0">
        <dgm:presLayoutVars>
          <dgm:chMax val="5"/>
          <dgm:dir/>
          <dgm:resizeHandles val="exact"/>
        </dgm:presLayoutVars>
      </dgm:prSet>
      <dgm:spPr/>
    </dgm:pt>
    <dgm:pt modelId="{7D35B494-F24E-4517-9F50-32677BD7109D}" type="pres">
      <dgm:prSet presAssocID="{77485AE0-7F13-4EF0-A36C-D71BCA381515}" presName="dummyMaxCanvas" presStyleCnt="0">
        <dgm:presLayoutVars/>
      </dgm:prSet>
      <dgm:spPr/>
    </dgm:pt>
    <dgm:pt modelId="{ED21271A-9AD9-4657-84CE-8000BC2EBEB1}" type="pres">
      <dgm:prSet presAssocID="{77485AE0-7F13-4EF0-A36C-D71BCA381515}" presName="FiveNodes_1" presStyleLbl="node1" presStyleIdx="0" presStyleCnt="5">
        <dgm:presLayoutVars>
          <dgm:bulletEnabled val="1"/>
        </dgm:presLayoutVars>
      </dgm:prSet>
      <dgm:spPr/>
    </dgm:pt>
    <dgm:pt modelId="{15209DC2-2D97-4815-855A-B511F22CB992}" type="pres">
      <dgm:prSet presAssocID="{77485AE0-7F13-4EF0-A36C-D71BCA381515}" presName="FiveNodes_2" presStyleLbl="node1" presStyleIdx="1" presStyleCnt="5">
        <dgm:presLayoutVars>
          <dgm:bulletEnabled val="1"/>
        </dgm:presLayoutVars>
      </dgm:prSet>
      <dgm:spPr/>
    </dgm:pt>
    <dgm:pt modelId="{AD5CBB19-5F5D-4D70-B4CD-48EC5B74C4FB}" type="pres">
      <dgm:prSet presAssocID="{77485AE0-7F13-4EF0-A36C-D71BCA381515}" presName="FiveNodes_3" presStyleLbl="node1" presStyleIdx="2" presStyleCnt="5">
        <dgm:presLayoutVars>
          <dgm:bulletEnabled val="1"/>
        </dgm:presLayoutVars>
      </dgm:prSet>
      <dgm:spPr/>
    </dgm:pt>
    <dgm:pt modelId="{C595EFF5-5483-423C-8733-07099B842510}" type="pres">
      <dgm:prSet presAssocID="{77485AE0-7F13-4EF0-A36C-D71BCA381515}" presName="FiveNodes_4" presStyleLbl="node1" presStyleIdx="3" presStyleCnt="5">
        <dgm:presLayoutVars>
          <dgm:bulletEnabled val="1"/>
        </dgm:presLayoutVars>
      </dgm:prSet>
      <dgm:spPr/>
    </dgm:pt>
    <dgm:pt modelId="{5C8F1FC6-692B-4FEF-B78E-E910E4A2CCDB}" type="pres">
      <dgm:prSet presAssocID="{77485AE0-7F13-4EF0-A36C-D71BCA381515}" presName="FiveNodes_5" presStyleLbl="node1" presStyleIdx="4" presStyleCnt="5">
        <dgm:presLayoutVars>
          <dgm:bulletEnabled val="1"/>
        </dgm:presLayoutVars>
      </dgm:prSet>
      <dgm:spPr/>
    </dgm:pt>
    <dgm:pt modelId="{B424D3CE-4CCB-4F51-B229-0644C7ECA129}" type="pres">
      <dgm:prSet presAssocID="{77485AE0-7F13-4EF0-A36C-D71BCA381515}" presName="FiveConn_1-2" presStyleLbl="fgAccFollowNode1" presStyleIdx="0" presStyleCnt="4">
        <dgm:presLayoutVars>
          <dgm:bulletEnabled val="1"/>
        </dgm:presLayoutVars>
      </dgm:prSet>
      <dgm:spPr/>
    </dgm:pt>
    <dgm:pt modelId="{B91C2CAC-7171-41BC-9D1C-73636679C76D}" type="pres">
      <dgm:prSet presAssocID="{77485AE0-7F13-4EF0-A36C-D71BCA381515}" presName="FiveConn_2-3" presStyleLbl="fgAccFollowNode1" presStyleIdx="1" presStyleCnt="4">
        <dgm:presLayoutVars>
          <dgm:bulletEnabled val="1"/>
        </dgm:presLayoutVars>
      </dgm:prSet>
      <dgm:spPr/>
    </dgm:pt>
    <dgm:pt modelId="{9429C70B-9023-4635-B973-755DCC419553}" type="pres">
      <dgm:prSet presAssocID="{77485AE0-7F13-4EF0-A36C-D71BCA381515}" presName="FiveConn_3-4" presStyleLbl="fgAccFollowNode1" presStyleIdx="2" presStyleCnt="4">
        <dgm:presLayoutVars>
          <dgm:bulletEnabled val="1"/>
        </dgm:presLayoutVars>
      </dgm:prSet>
      <dgm:spPr/>
    </dgm:pt>
    <dgm:pt modelId="{E742CFD5-4BCE-405F-B2EB-C21FD01C7D75}" type="pres">
      <dgm:prSet presAssocID="{77485AE0-7F13-4EF0-A36C-D71BCA381515}" presName="FiveConn_4-5" presStyleLbl="fgAccFollowNode1" presStyleIdx="3" presStyleCnt="4">
        <dgm:presLayoutVars>
          <dgm:bulletEnabled val="1"/>
        </dgm:presLayoutVars>
      </dgm:prSet>
      <dgm:spPr/>
    </dgm:pt>
    <dgm:pt modelId="{082B4050-50E1-4B57-93EA-A7B10AD3DA4A}" type="pres">
      <dgm:prSet presAssocID="{77485AE0-7F13-4EF0-A36C-D71BCA381515}" presName="FiveNodes_1_text" presStyleLbl="node1" presStyleIdx="4" presStyleCnt="5">
        <dgm:presLayoutVars>
          <dgm:bulletEnabled val="1"/>
        </dgm:presLayoutVars>
      </dgm:prSet>
      <dgm:spPr/>
    </dgm:pt>
    <dgm:pt modelId="{EAF918B6-E196-49D9-938D-8289CA96ED05}" type="pres">
      <dgm:prSet presAssocID="{77485AE0-7F13-4EF0-A36C-D71BCA381515}" presName="FiveNodes_2_text" presStyleLbl="node1" presStyleIdx="4" presStyleCnt="5">
        <dgm:presLayoutVars>
          <dgm:bulletEnabled val="1"/>
        </dgm:presLayoutVars>
      </dgm:prSet>
      <dgm:spPr/>
    </dgm:pt>
    <dgm:pt modelId="{33B14BA4-F7F3-42F7-8167-ED16D2B6A861}" type="pres">
      <dgm:prSet presAssocID="{77485AE0-7F13-4EF0-A36C-D71BCA381515}" presName="FiveNodes_3_text" presStyleLbl="node1" presStyleIdx="4" presStyleCnt="5">
        <dgm:presLayoutVars>
          <dgm:bulletEnabled val="1"/>
        </dgm:presLayoutVars>
      </dgm:prSet>
      <dgm:spPr/>
    </dgm:pt>
    <dgm:pt modelId="{34F5C0B3-401E-4148-95C3-4701ED17BEBD}" type="pres">
      <dgm:prSet presAssocID="{77485AE0-7F13-4EF0-A36C-D71BCA381515}" presName="FiveNodes_4_text" presStyleLbl="node1" presStyleIdx="4" presStyleCnt="5">
        <dgm:presLayoutVars>
          <dgm:bulletEnabled val="1"/>
        </dgm:presLayoutVars>
      </dgm:prSet>
      <dgm:spPr/>
    </dgm:pt>
    <dgm:pt modelId="{E768D00D-F4C7-46C0-BBF6-F14204AF1820}" type="pres">
      <dgm:prSet presAssocID="{77485AE0-7F13-4EF0-A36C-D71BCA381515}" presName="FiveNodes_5_text" presStyleLbl="node1" presStyleIdx="4" presStyleCnt="5">
        <dgm:presLayoutVars>
          <dgm:bulletEnabled val="1"/>
        </dgm:presLayoutVars>
      </dgm:prSet>
      <dgm:spPr/>
    </dgm:pt>
  </dgm:ptLst>
  <dgm:cxnLst>
    <dgm:cxn modelId="{1AD2850D-44AD-453F-A1B9-62F21AB900D5}" type="presOf" srcId="{DE091644-D6A4-45C5-9465-F1D830F9C81F}" destId="{ED21271A-9AD9-4657-84CE-8000BC2EBEB1}" srcOrd="0" destOrd="0" presId="urn:microsoft.com/office/officeart/2005/8/layout/vProcess5"/>
    <dgm:cxn modelId="{204C9A0F-D043-47FC-A384-9F2740DDEAA7}" type="presOf" srcId="{9B951223-8F28-4163-8B9F-C7D7EF98A2D0}" destId="{AD5CBB19-5F5D-4D70-B4CD-48EC5B74C4FB}" srcOrd="0" destOrd="0" presId="urn:microsoft.com/office/officeart/2005/8/layout/vProcess5"/>
    <dgm:cxn modelId="{EF58D617-DF4F-46DE-AA96-106FABCCB087}" srcId="{77485AE0-7F13-4EF0-A36C-D71BCA381515}" destId="{D643CBC3-CE5F-4E20-967C-0649BF2A8449}" srcOrd="4" destOrd="0" parTransId="{73BC1DFE-0C40-4A34-B29E-3A17353F6317}" sibTransId="{2A2BD9FC-EAF3-4814-9E20-A336B9F35F94}"/>
    <dgm:cxn modelId="{2222EC1C-19E1-4B1E-9952-EAF31D8E7AFC}" type="presOf" srcId="{D643CBC3-CE5F-4E20-967C-0649BF2A8449}" destId="{5C8F1FC6-692B-4FEF-B78E-E910E4A2CCDB}" srcOrd="0" destOrd="0" presId="urn:microsoft.com/office/officeart/2005/8/layout/vProcess5"/>
    <dgm:cxn modelId="{59A95A2C-11EE-4582-8012-C1741374B2A9}" type="presOf" srcId="{77485AE0-7F13-4EF0-A36C-D71BCA381515}" destId="{C0F4BAD6-1C12-4859-A013-84B70F90A31E}" srcOrd="0" destOrd="0" presId="urn:microsoft.com/office/officeart/2005/8/layout/vProcess5"/>
    <dgm:cxn modelId="{A15EC62D-629D-4D87-BE01-BA59B05566BD}" type="presOf" srcId="{BE0AA981-DFFA-4B27-80E8-16907B60DA0A}" destId="{C595EFF5-5483-423C-8733-07099B842510}" srcOrd="0" destOrd="0" presId="urn:microsoft.com/office/officeart/2005/8/layout/vProcess5"/>
    <dgm:cxn modelId="{51023E30-6669-46FC-8C3C-3EB45F7908DB}" type="presOf" srcId="{99AA1F68-1933-4DB1-8A66-EF7926E60D3E}" destId="{15209DC2-2D97-4815-855A-B511F22CB992}" srcOrd="0" destOrd="0" presId="urn:microsoft.com/office/officeart/2005/8/layout/vProcess5"/>
    <dgm:cxn modelId="{1C07C04B-DC7C-40CA-B1B8-4E2BE661C449}" type="presOf" srcId="{DE091644-D6A4-45C5-9465-F1D830F9C81F}" destId="{082B4050-50E1-4B57-93EA-A7B10AD3DA4A}" srcOrd="1" destOrd="0" presId="urn:microsoft.com/office/officeart/2005/8/layout/vProcess5"/>
    <dgm:cxn modelId="{A63EB66C-6801-4F73-B284-2C858D33FCA2}" srcId="{77485AE0-7F13-4EF0-A36C-D71BCA381515}" destId="{9B951223-8F28-4163-8B9F-C7D7EF98A2D0}" srcOrd="2" destOrd="0" parTransId="{9E06CC42-CE84-4828-94B5-F54CD06584D0}" sibTransId="{3722FBA4-172F-47C5-B58D-FA973EF44EC5}"/>
    <dgm:cxn modelId="{9AA0617F-44FB-4990-8831-15F760893523}" type="presOf" srcId="{167D6EF6-A06A-4805-A909-F353EBB55061}" destId="{B91C2CAC-7171-41BC-9D1C-73636679C76D}" srcOrd="0" destOrd="0" presId="urn:microsoft.com/office/officeart/2005/8/layout/vProcess5"/>
    <dgm:cxn modelId="{444E748C-C9F8-4D33-A64F-FD6768C6CC98}" type="presOf" srcId="{D643CBC3-CE5F-4E20-967C-0649BF2A8449}" destId="{E768D00D-F4C7-46C0-BBF6-F14204AF1820}" srcOrd="1" destOrd="0" presId="urn:microsoft.com/office/officeart/2005/8/layout/vProcess5"/>
    <dgm:cxn modelId="{4BB38E97-3D35-4F01-B2C8-25BF955E62CA}" srcId="{77485AE0-7F13-4EF0-A36C-D71BCA381515}" destId="{99AA1F68-1933-4DB1-8A66-EF7926E60D3E}" srcOrd="1" destOrd="0" parTransId="{77F6AEAA-921B-4FA8-B532-970566BC1C22}" sibTransId="{167D6EF6-A06A-4805-A909-F353EBB55061}"/>
    <dgm:cxn modelId="{EEC2B9A8-B5F6-46C6-84D4-E94A42A6B6B7}" type="presOf" srcId="{9B951223-8F28-4163-8B9F-C7D7EF98A2D0}" destId="{33B14BA4-F7F3-42F7-8167-ED16D2B6A861}" srcOrd="1" destOrd="0" presId="urn:microsoft.com/office/officeart/2005/8/layout/vProcess5"/>
    <dgm:cxn modelId="{688BA5B0-F804-49CB-A80E-038C88EA042D}" type="presOf" srcId="{99AA1F68-1933-4DB1-8A66-EF7926E60D3E}" destId="{EAF918B6-E196-49D9-938D-8289CA96ED05}" srcOrd="1" destOrd="0" presId="urn:microsoft.com/office/officeart/2005/8/layout/vProcess5"/>
    <dgm:cxn modelId="{010233B3-73E3-4F48-AADD-F5D43BBD294C}" srcId="{77485AE0-7F13-4EF0-A36C-D71BCA381515}" destId="{BE0AA981-DFFA-4B27-80E8-16907B60DA0A}" srcOrd="3" destOrd="0" parTransId="{A3F12689-1DFA-41C0-A399-C842406484BF}" sibTransId="{A9A9DFC7-21AE-48FB-9151-B4EFCD1E9765}"/>
    <dgm:cxn modelId="{4542C5B7-ACDA-429E-93A5-FDB33D320EA4}" srcId="{77485AE0-7F13-4EF0-A36C-D71BCA381515}" destId="{DE091644-D6A4-45C5-9465-F1D830F9C81F}" srcOrd="0" destOrd="0" parTransId="{FD6DCF96-DBB2-48C8-AFF9-48F411F81871}" sibTransId="{8E355959-7B39-4ACD-B03B-E06D9B7BC5C7}"/>
    <dgm:cxn modelId="{70D54BC8-1B0A-4A07-8851-E6648A3F6F3B}" type="presOf" srcId="{8E355959-7B39-4ACD-B03B-E06D9B7BC5C7}" destId="{B424D3CE-4CCB-4F51-B229-0644C7ECA129}" srcOrd="0" destOrd="0" presId="urn:microsoft.com/office/officeart/2005/8/layout/vProcess5"/>
    <dgm:cxn modelId="{36D66CEB-7C87-4260-89DB-F21541C7C77A}" type="presOf" srcId="{BE0AA981-DFFA-4B27-80E8-16907B60DA0A}" destId="{34F5C0B3-401E-4148-95C3-4701ED17BEBD}" srcOrd="1" destOrd="0" presId="urn:microsoft.com/office/officeart/2005/8/layout/vProcess5"/>
    <dgm:cxn modelId="{92E46BF0-9477-4322-9B20-A58694B5D66B}" type="presOf" srcId="{A9A9DFC7-21AE-48FB-9151-B4EFCD1E9765}" destId="{E742CFD5-4BCE-405F-B2EB-C21FD01C7D75}" srcOrd="0" destOrd="0" presId="urn:microsoft.com/office/officeart/2005/8/layout/vProcess5"/>
    <dgm:cxn modelId="{A7528FF8-4650-41D0-B923-1ABAC7A44DC8}" type="presOf" srcId="{3722FBA4-172F-47C5-B58D-FA973EF44EC5}" destId="{9429C70B-9023-4635-B973-755DCC419553}" srcOrd="0" destOrd="0" presId="urn:microsoft.com/office/officeart/2005/8/layout/vProcess5"/>
    <dgm:cxn modelId="{1248A608-3C95-4852-AB3D-CBA5C05BD6B9}" type="presParOf" srcId="{C0F4BAD6-1C12-4859-A013-84B70F90A31E}" destId="{7D35B494-F24E-4517-9F50-32677BD7109D}" srcOrd="0" destOrd="0" presId="urn:microsoft.com/office/officeart/2005/8/layout/vProcess5"/>
    <dgm:cxn modelId="{F648A78E-6C1C-416A-9A01-AC1D032E5A71}" type="presParOf" srcId="{C0F4BAD6-1C12-4859-A013-84B70F90A31E}" destId="{ED21271A-9AD9-4657-84CE-8000BC2EBEB1}" srcOrd="1" destOrd="0" presId="urn:microsoft.com/office/officeart/2005/8/layout/vProcess5"/>
    <dgm:cxn modelId="{74166D58-74C0-4D24-A075-11B063E46EA7}" type="presParOf" srcId="{C0F4BAD6-1C12-4859-A013-84B70F90A31E}" destId="{15209DC2-2D97-4815-855A-B511F22CB992}" srcOrd="2" destOrd="0" presId="urn:microsoft.com/office/officeart/2005/8/layout/vProcess5"/>
    <dgm:cxn modelId="{B1F1EAEF-0F7E-498F-B8EF-1C427DE4496E}" type="presParOf" srcId="{C0F4BAD6-1C12-4859-A013-84B70F90A31E}" destId="{AD5CBB19-5F5D-4D70-B4CD-48EC5B74C4FB}" srcOrd="3" destOrd="0" presId="urn:microsoft.com/office/officeart/2005/8/layout/vProcess5"/>
    <dgm:cxn modelId="{AB6D75DC-D97D-40A6-B39F-B710D63DFD5A}" type="presParOf" srcId="{C0F4BAD6-1C12-4859-A013-84B70F90A31E}" destId="{C595EFF5-5483-423C-8733-07099B842510}" srcOrd="4" destOrd="0" presId="urn:microsoft.com/office/officeart/2005/8/layout/vProcess5"/>
    <dgm:cxn modelId="{FB310981-D6D4-41D9-9988-A50B4B147723}" type="presParOf" srcId="{C0F4BAD6-1C12-4859-A013-84B70F90A31E}" destId="{5C8F1FC6-692B-4FEF-B78E-E910E4A2CCDB}" srcOrd="5" destOrd="0" presId="urn:microsoft.com/office/officeart/2005/8/layout/vProcess5"/>
    <dgm:cxn modelId="{3DBA842A-E322-4923-A7A0-050BC9E47505}" type="presParOf" srcId="{C0F4BAD6-1C12-4859-A013-84B70F90A31E}" destId="{B424D3CE-4CCB-4F51-B229-0644C7ECA129}" srcOrd="6" destOrd="0" presId="urn:microsoft.com/office/officeart/2005/8/layout/vProcess5"/>
    <dgm:cxn modelId="{6545664C-5E34-46D3-884D-49E9DA7E91E5}" type="presParOf" srcId="{C0F4BAD6-1C12-4859-A013-84B70F90A31E}" destId="{B91C2CAC-7171-41BC-9D1C-73636679C76D}" srcOrd="7" destOrd="0" presId="urn:microsoft.com/office/officeart/2005/8/layout/vProcess5"/>
    <dgm:cxn modelId="{C0A5C919-CFD3-49FF-9FBA-7955A77408D7}" type="presParOf" srcId="{C0F4BAD6-1C12-4859-A013-84B70F90A31E}" destId="{9429C70B-9023-4635-B973-755DCC419553}" srcOrd="8" destOrd="0" presId="urn:microsoft.com/office/officeart/2005/8/layout/vProcess5"/>
    <dgm:cxn modelId="{5E1231A7-F610-426C-B8EC-F0CC4E845D6C}" type="presParOf" srcId="{C0F4BAD6-1C12-4859-A013-84B70F90A31E}" destId="{E742CFD5-4BCE-405F-B2EB-C21FD01C7D75}" srcOrd="9" destOrd="0" presId="urn:microsoft.com/office/officeart/2005/8/layout/vProcess5"/>
    <dgm:cxn modelId="{08D029D1-20C1-4F05-A810-C8D4D5F86613}" type="presParOf" srcId="{C0F4BAD6-1C12-4859-A013-84B70F90A31E}" destId="{082B4050-50E1-4B57-93EA-A7B10AD3DA4A}" srcOrd="10" destOrd="0" presId="urn:microsoft.com/office/officeart/2005/8/layout/vProcess5"/>
    <dgm:cxn modelId="{588DD792-3231-4CDA-9352-1A758040A602}" type="presParOf" srcId="{C0F4BAD6-1C12-4859-A013-84B70F90A31E}" destId="{EAF918B6-E196-49D9-938D-8289CA96ED05}" srcOrd="11" destOrd="0" presId="urn:microsoft.com/office/officeart/2005/8/layout/vProcess5"/>
    <dgm:cxn modelId="{01B9A1E8-7F60-4127-8A72-08F007E5B104}" type="presParOf" srcId="{C0F4BAD6-1C12-4859-A013-84B70F90A31E}" destId="{33B14BA4-F7F3-42F7-8167-ED16D2B6A861}" srcOrd="12" destOrd="0" presId="urn:microsoft.com/office/officeart/2005/8/layout/vProcess5"/>
    <dgm:cxn modelId="{B7D501A2-F405-4611-BF8E-93F716359B8C}" type="presParOf" srcId="{C0F4BAD6-1C12-4859-A013-84B70F90A31E}" destId="{34F5C0B3-401E-4148-95C3-4701ED17BEBD}" srcOrd="13" destOrd="0" presId="urn:microsoft.com/office/officeart/2005/8/layout/vProcess5"/>
    <dgm:cxn modelId="{00204837-F88B-4239-BE7E-7215BB26D411}" type="presParOf" srcId="{C0F4BAD6-1C12-4859-A013-84B70F90A31E}" destId="{E768D00D-F4C7-46C0-BBF6-F14204AF1820}"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D5BBCA-615E-4456-966B-33A973AB1A89}"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CD1EC88B-FF98-41F7-8630-C359BF04F782}">
      <dgm:prSet/>
      <dgm:spPr/>
      <dgm:t>
        <a:bodyPr/>
        <a:lstStyle/>
        <a:p>
          <a:r>
            <a:rPr lang="en-GB" dirty="0"/>
            <a:t>Hoffmans  </a:t>
          </a:r>
          <a:r>
            <a:rPr lang="en-GB" dirty="0">
              <a:hlinkClick xmlns:r="http://schemas.openxmlformats.org/officeDocument/2006/relationships" r:id="rId1"/>
            </a:rPr>
            <a:t>https://youtu.be/q_4gpNizwPg </a:t>
          </a:r>
          <a:r>
            <a:rPr lang="en-GB" dirty="0"/>
            <a:t> (18 seconds) </a:t>
          </a:r>
          <a:endParaRPr lang="en-US" dirty="0"/>
        </a:p>
      </dgm:t>
    </dgm:pt>
    <dgm:pt modelId="{8817BC3B-7A30-487F-AFB8-1C40A3A7D3F2}" type="parTrans" cxnId="{B49A9EA5-2D62-498D-B3C2-8D6C16208010}">
      <dgm:prSet/>
      <dgm:spPr/>
      <dgm:t>
        <a:bodyPr/>
        <a:lstStyle/>
        <a:p>
          <a:endParaRPr lang="en-US"/>
        </a:p>
      </dgm:t>
    </dgm:pt>
    <dgm:pt modelId="{D9A3DF51-CE7A-4417-A58A-461D780A9094}" type="sibTrans" cxnId="{B49A9EA5-2D62-498D-B3C2-8D6C16208010}">
      <dgm:prSet/>
      <dgm:spPr/>
      <dgm:t>
        <a:bodyPr/>
        <a:lstStyle/>
        <a:p>
          <a:endParaRPr lang="en-US"/>
        </a:p>
      </dgm:t>
    </dgm:pt>
    <dgm:pt modelId="{CD672059-F29E-4874-845E-91CED94B711E}">
      <dgm:prSet/>
      <dgm:spPr/>
      <dgm:t>
        <a:bodyPr/>
        <a:lstStyle/>
        <a:p>
          <a:r>
            <a:rPr lang="en-GB"/>
            <a:t>Invertor supinator sign </a:t>
          </a:r>
          <a:r>
            <a:rPr lang="en-GB">
              <a:hlinkClick xmlns:r="http://schemas.openxmlformats.org/officeDocument/2006/relationships" r:id="rId2"/>
            </a:rPr>
            <a:t>https://youtu.be/_H5Pv8istcI </a:t>
          </a:r>
          <a:r>
            <a:rPr lang="en-GB"/>
            <a:t>(30 seconds) </a:t>
          </a:r>
          <a:endParaRPr lang="en-US"/>
        </a:p>
      </dgm:t>
    </dgm:pt>
    <dgm:pt modelId="{8ADA972F-AD68-42E0-AF64-7B2E6C885B83}" type="parTrans" cxnId="{1154324F-F75C-4836-BBCC-3B4B4EEF0E02}">
      <dgm:prSet/>
      <dgm:spPr/>
      <dgm:t>
        <a:bodyPr/>
        <a:lstStyle/>
        <a:p>
          <a:endParaRPr lang="en-US"/>
        </a:p>
      </dgm:t>
    </dgm:pt>
    <dgm:pt modelId="{3FE97771-39FF-4564-A46A-3C9CDDBD9E64}" type="sibTrans" cxnId="{1154324F-F75C-4836-BBCC-3B4B4EEF0E02}">
      <dgm:prSet/>
      <dgm:spPr/>
      <dgm:t>
        <a:bodyPr/>
        <a:lstStyle/>
        <a:p>
          <a:endParaRPr lang="en-US"/>
        </a:p>
      </dgm:t>
    </dgm:pt>
    <dgm:pt modelId="{22DE3651-693A-45E7-9B85-9EEA7FA173DE}">
      <dgm:prSet/>
      <dgm:spPr/>
      <dgm:t>
        <a:bodyPr/>
        <a:lstStyle/>
        <a:p>
          <a:r>
            <a:rPr lang="en-GB"/>
            <a:t>Babinski </a:t>
          </a:r>
          <a:r>
            <a:rPr lang="en-GB">
              <a:hlinkClick xmlns:r="http://schemas.openxmlformats.org/officeDocument/2006/relationships" r:id="rId3"/>
            </a:rPr>
            <a:t>The Babinski Sign or Reflex | Upper Motor Neuron Lesion – YouTube</a:t>
          </a:r>
          <a:r>
            <a:rPr lang="en-GB"/>
            <a:t> (30 seconds)</a:t>
          </a:r>
          <a:endParaRPr lang="en-US"/>
        </a:p>
      </dgm:t>
    </dgm:pt>
    <dgm:pt modelId="{1D392A8B-4C9A-4F3D-8727-0E9D7FD4E774}" type="parTrans" cxnId="{491FB90A-325B-4DDA-83FD-F6A3AE19E387}">
      <dgm:prSet/>
      <dgm:spPr/>
      <dgm:t>
        <a:bodyPr/>
        <a:lstStyle/>
        <a:p>
          <a:endParaRPr lang="en-US"/>
        </a:p>
      </dgm:t>
    </dgm:pt>
    <dgm:pt modelId="{9D7D54FE-1695-42C6-B782-EB5BF12ED9BA}" type="sibTrans" cxnId="{491FB90A-325B-4DDA-83FD-F6A3AE19E387}">
      <dgm:prSet/>
      <dgm:spPr/>
      <dgm:t>
        <a:bodyPr/>
        <a:lstStyle/>
        <a:p>
          <a:endParaRPr lang="en-US"/>
        </a:p>
      </dgm:t>
    </dgm:pt>
    <dgm:pt modelId="{AECBF63F-F32E-4EF7-978E-A211884C712B}" type="pres">
      <dgm:prSet presAssocID="{56D5BBCA-615E-4456-966B-33A973AB1A89}" presName="outerComposite" presStyleCnt="0">
        <dgm:presLayoutVars>
          <dgm:chMax val="5"/>
          <dgm:dir/>
          <dgm:resizeHandles val="exact"/>
        </dgm:presLayoutVars>
      </dgm:prSet>
      <dgm:spPr/>
    </dgm:pt>
    <dgm:pt modelId="{BEE829CA-323E-4989-A4D4-3B50DE476B7D}" type="pres">
      <dgm:prSet presAssocID="{56D5BBCA-615E-4456-966B-33A973AB1A89}" presName="dummyMaxCanvas" presStyleCnt="0">
        <dgm:presLayoutVars/>
      </dgm:prSet>
      <dgm:spPr/>
    </dgm:pt>
    <dgm:pt modelId="{B8A99468-E14D-45A9-A140-37AF30F374A3}" type="pres">
      <dgm:prSet presAssocID="{56D5BBCA-615E-4456-966B-33A973AB1A89}" presName="ThreeNodes_1" presStyleLbl="node1" presStyleIdx="0" presStyleCnt="3">
        <dgm:presLayoutVars>
          <dgm:bulletEnabled val="1"/>
        </dgm:presLayoutVars>
      </dgm:prSet>
      <dgm:spPr/>
    </dgm:pt>
    <dgm:pt modelId="{7B0A850A-682F-4C7D-AFF5-B21C0DB30025}" type="pres">
      <dgm:prSet presAssocID="{56D5BBCA-615E-4456-966B-33A973AB1A89}" presName="ThreeNodes_2" presStyleLbl="node1" presStyleIdx="1" presStyleCnt="3">
        <dgm:presLayoutVars>
          <dgm:bulletEnabled val="1"/>
        </dgm:presLayoutVars>
      </dgm:prSet>
      <dgm:spPr/>
    </dgm:pt>
    <dgm:pt modelId="{2D03912F-F2F8-47BD-90D5-7E5B353A1B75}" type="pres">
      <dgm:prSet presAssocID="{56D5BBCA-615E-4456-966B-33A973AB1A89}" presName="ThreeNodes_3" presStyleLbl="node1" presStyleIdx="2" presStyleCnt="3">
        <dgm:presLayoutVars>
          <dgm:bulletEnabled val="1"/>
        </dgm:presLayoutVars>
      </dgm:prSet>
      <dgm:spPr/>
    </dgm:pt>
    <dgm:pt modelId="{505D1BDB-36C2-4262-BFA9-231458DC1D15}" type="pres">
      <dgm:prSet presAssocID="{56D5BBCA-615E-4456-966B-33A973AB1A89}" presName="ThreeConn_1-2" presStyleLbl="fgAccFollowNode1" presStyleIdx="0" presStyleCnt="2">
        <dgm:presLayoutVars>
          <dgm:bulletEnabled val="1"/>
        </dgm:presLayoutVars>
      </dgm:prSet>
      <dgm:spPr/>
    </dgm:pt>
    <dgm:pt modelId="{57C0974C-4B14-4DD3-B661-B686A5BAA018}" type="pres">
      <dgm:prSet presAssocID="{56D5BBCA-615E-4456-966B-33A973AB1A89}" presName="ThreeConn_2-3" presStyleLbl="fgAccFollowNode1" presStyleIdx="1" presStyleCnt="2">
        <dgm:presLayoutVars>
          <dgm:bulletEnabled val="1"/>
        </dgm:presLayoutVars>
      </dgm:prSet>
      <dgm:spPr/>
    </dgm:pt>
    <dgm:pt modelId="{475D2A33-37D4-498E-9019-7B20C4FBD860}" type="pres">
      <dgm:prSet presAssocID="{56D5BBCA-615E-4456-966B-33A973AB1A89}" presName="ThreeNodes_1_text" presStyleLbl="node1" presStyleIdx="2" presStyleCnt="3">
        <dgm:presLayoutVars>
          <dgm:bulletEnabled val="1"/>
        </dgm:presLayoutVars>
      </dgm:prSet>
      <dgm:spPr/>
    </dgm:pt>
    <dgm:pt modelId="{93B05704-D9F7-4C4B-9AAF-CAFBF4FD1E8B}" type="pres">
      <dgm:prSet presAssocID="{56D5BBCA-615E-4456-966B-33A973AB1A89}" presName="ThreeNodes_2_text" presStyleLbl="node1" presStyleIdx="2" presStyleCnt="3">
        <dgm:presLayoutVars>
          <dgm:bulletEnabled val="1"/>
        </dgm:presLayoutVars>
      </dgm:prSet>
      <dgm:spPr/>
    </dgm:pt>
    <dgm:pt modelId="{23EA9C49-C3C2-413B-93D0-4BB2372DDA82}" type="pres">
      <dgm:prSet presAssocID="{56D5BBCA-615E-4456-966B-33A973AB1A89}" presName="ThreeNodes_3_text" presStyleLbl="node1" presStyleIdx="2" presStyleCnt="3">
        <dgm:presLayoutVars>
          <dgm:bulletEnabled val="1"/>
        </dgm:presLayoutVars>
      </dgm:prSet>
      <dgm:spPr/>
    </dgm:pt>
  </dgm:ptLst>
  <dgm:cxnLst>
    <dgm:cxn modelId="{5B0E9009-220F-463E-98C2-21E76AB1A42D}" type="presOf" srcId="{CD672059-F29E-4874-845E-91CED94B711E}" destId="{93B05704-D9F7-4C4B-9AAF-CAFBF4FD1E8B}" srcOrd="1" destOrd="0" presId="urn:microsoft.com/office/officeart/2005/8/layout/vProcess5"/>
    <dgm:cxn modelId="{491FB90A-325B-4DDA-83FD-F6A3AE19E387}" srcId="{56D5BBCA-615E-4456-966B-33A973AB1A89}" destId="{22DE3651-693A-45E7-9B85-9EEA7FA173DE}" srcOrd="2" destOrd="0" parTransId="{1D392A8B-4C9A-4F3D-8727-0E9D7FD4E774}" sibTransId="{9D7D54FE-1695-42C6-B782-EB5BF12ED9BA}"/>
    <dgm:cxn modelId="{13F34F18-DEF9-4742-8877-E61DDA493640}" type="presOf" srcId="{CD1EC88B-FF98-41F7-8630-C359BF04F782}" destId="{475D2A33-37D4-498E-9019-7B20C4FBD860}" srcOrd="1" destOrd="0" presId="urn:microsoft.com/office/officeart/2005/8/layout/vProcess5"/>
    <dgm:cxn modelId="{195EE846-688E-49BF-913D-944EE50A8E70}" type="presOf" srcId="{56D5BBCA-615E-4456-966B-33A973AB1A89}" destId="{AECBF63F-F32E-4EF7-978E-A211884C712B}" srcOrd="0" destOrd="0" presId="urn:microsoft.com/office/officeart/2005/8/layout/vProcess5"/>
    <dgm:cxn modelId="{1154324F-F75C-4836-BBCC-3B4B4EEF0E02}" srcId="{56D5BBCA-615E-4456-966B-33A973AB1A89}" destId="{CD672059-F29E-4874-845E-91CED94B711E}" srcOrd="1" destOrd="0" parTransId="{8ADA972F-AD68-42E0-AF64-7B2E6C885B83}" sibTransId="{3FE97771-39FF-4564-A46A-3C9CDDBD9E64}"/>
    <dgm:cxn modelId="{013F5071-713D-49D3-9E9C-9A1B36BC035B}" type="presOf" srcId="{22DE3651-693A-45E7-9B85-9EEA7FA173DE}" destId="{23EA9C49-C3C2-413B-93D0-4BB2372DDA82}" srcOrd="1" destOrd="0" presId="urn:microsoft.com/office/officeart/2005/8/layout/vProcess5"/>
    <dgm:cxn modelId="{3BD6E879-072D-456B-8B7F-E11D364700C6}" type="presOf" srcId="{CD672059-F29E-4874-845E-91CED94B711E}" destId="{7B0A850A-682F-4C7D-AFF5-B21C0DB30025}" srcOrd="0" destOrd="0" presId="urn:microsoft.com/office/officeart/2005/8/layout/vProcess5"/>
    <dgm:cxn modelId="{5954967B-83F2-4B82-83AB-461205129210}" type="presOf" srcId="{D9A3DF51-CE7A-4417-A58A-461D780A9094}" destId="{505D1BDB-36C2-4262-BFA9-231458DC1D15}" srcOrd="0" destOrd="0" presId="urn:microsoft.com/office/officeart/2005/8/layout/vProcess5"/>
    <dgm:cxn modelId="{7BE1AA7B-3286-4B50-BA4E-65865A9755CE}" type="presOf" srcId="{22DE3651-693A-45E7-9B85-9EEA7FA173DE}" destId="{2D03912F-F2F8-47BD-90D5-7E5B353A1B75}" srcOrd="0" destOrd="0" presId="urn:microsoft.com/office/officeart/2005/8/layout/vProcess5"/>
    <dgm:cxn modelId="{0E22748A-EA0F-4B4D-9B74-2171ECC71F1E}" type="presOf" srcId="{CD1EC88B-FF98-41F7-8630-C359BF04F782}" destId="{B8A99468-E14D-45A9-A140-37AF30F374A3}" srcOrd="0" destOrd="0" presId="urn:microsoft.com/office/officeart/2005/8/layout/vProcess5"/>
    <dgm:cxn modelId="{B49A9EA5-2D62-498D-B3C2-8D6C16208010}" srcId="{56D5BBCA-615E-4456-966B-33A973AB1A89}" destId="{CD1EC88B-FF98-41F7-8630-C359BF04F782}" srcOrd="0" destOrd="0" parTransId="{8817BC3B-7A30-487F-AFB8-1C40A3A7D3F2}" sibTransId="{D9A3DF51-CE7A-4417-A58A-461D780A9094}"/>
    <dgm:cxn modelId="{A96078DC-0CBC-4FEF-B17E-AF43087D94F7}" type="presOf" srcId="{3FE97771-39FF-4564-A46A-3C9CDDBD9E64}" destId="{57C0974C-4B14-4DD3-B661-B686A5BAA018}" srcOrd="0" destOrd="0" presId="urn:microsoft.com/office/officeart/2005/8/layout/vProcess5"/>
    <dgm:cxn modelId="{67DB8B97-5A71-41C1-A825-527EF8941772}" type="presParOf" srcId="{AECBF63F-F32E-4EF7-978E-A211884C712B}" destId="{BEE829CA-323E-4989-A4D4-3B50DE476B7D}" srcOrd="0" destOrd="0" presId="urn:microsoft.com/office/officeart/2005/8/layout/vProcess5"/>
    <dgm:cxn modelId="{7046FDD8-D3EE-438A-ABEF-45A71EB9A91F}" type="presParOf" srcId="{AECBF63F-F32E-4EF7-978E-A211884C712B}" destId="{B8A99468-E14D-45A9-A140-37AF30F374A3}" srcOrd="1" destOrd="0" presId="urn:microsoft.com/office/officeart/2005/8/layout/vProcess5"/>
    <dgm:cxn modelId="{974CC26E-DF2C-498D-B054-F32BD28A2301}" type="presParOf" srcId="{AECBF63F-F32E-4EF7-978E-A211884C712B}" destId="{7B0A850A-682F-4C7D-AFF5-B21C0DB30025}" srcOrd="2" destOrd="0" presId="urn:microsoft.com/office/officeart/2005/8/layout/vProcess5"/>
    <dgm:cxn modelId="{7C966F25-BA7E-437A-9E4B-731E4F607016}" type="presParOf" srcId="{AECBF63F-F32E-4EF7-978E-A211884C712B}" destId="{2D03912F-F2F8-47BD-90D5-7E5B353A1B75}" srcOrd="3" destOrd="0" presId="urn:microsoft.com/office/officeart/2005/8/layout/vProcess5"/>
    <dgm:cxn modelId="{884D81BF-EF5C-402E-A8A6-2539E8141B6A}" type="presParOf" srcId="{AECBF63F-F32E-4EF7-978E-A211884C712B}" destId="{505D1BDB-36C2-4262-BFA9-231458DC1D15}" srcOrd="4" destOrd="0" presId="urn:microsoft.com/office/officeart/2005/8/layout/vProcess5"/>
    <dgm:cxn modelId="{BF0E9C72-A550-4166-8712-ACE0DC8EDA4E}" type="presParOf" srcId="{AECBF63F-F32E-4EF7-978E-A211884C712B}" destId="{57C0974C-4B14-4DD3-B661-B686A5BAA018}" srcOrd="5" destOrd="0" presId="urn:microsoft.com/office/officeart/2005/8/layout/vProcess5"/>
    <dgm:cxn modelId="{F3CDAA8D-C8F9-4C5C-8FC6-CBA167E12A1A}" type="presParOf" srcId="{AECBF63F-F32E-4EF7-978E-A211884C712B}" destId="{475D2A33-37D4-498E-9019-7B20C4FBD860}" srcOrd="6" destOrd="0" presId="urn:microsoft.com/office/officeart/2005/8/layout/vProcess5"/>
    <dgm:cxn modelId="{4834C50F-ABB7-4FE2-B3D4-39C15484EE56}" type="presParOf" srcId="{AECBF63F-F32E-4EF7-978E-A211884C712B}" destId="{93B05704-D9F7-4C4B-9AAF-CAFBF4FD1E8B}" srcOrd="7" destOrd="0" presId="urn:microsoft.com/office/officeart/2005/8/layout/vProcess5"/>
    <dgm:cxn modelId="{3DB68889-D92A-4DD4-985C-97861A023228}" type="presParOf" srcId="{AECBF63F-F32E-4EF7-978E-A211884C712B}" destId="{23EA9C49-C3C2-413B-93D0-4BB2372DDA8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21F5FA-D647-4295-9EEA-F8E59EA44123}" type="doc">
      <dgm:prSet loTypeId="urn:microsoft.com/office/officeart/2005/8/layout/default" loCatId="list" qsTypeId="urn:microsoft.com/office/officeart/2005/8/quickstyle/simple1" qsCatId="simple" csTypeId="urn:microsoft.com/office/officeart/2005/8/colors/accent3_2" csCatId="accent3"/>
      <dgm:spPr/>
      <dgm:t>
        <a:bodyPr/>
        <a:lstStyle/>
        <a:p>
          <a:endParaRPr lang="en-US"/>
        </a:p>
      </dgm:t>
    </dgm:pt>
    <dgm:pt modelId="{01749022-BFD3-49BB-B215-4475E30CCC8C}">
      <dgm:prSet/>
      <dgm:spPr/>
      <dgm:t>
        <a:bodyPr/>
        <a:lstStyle/>
        <a:p>
          <a:r>
            <a:rPr lang="en-GB" b="0" i="0"/>
            <a:t>Parkinsons Disease</a:t>
          </a:r>
          <a:endParaRPr lang="en-US"/>
        </a:p>
      </dgm:t>
    </dgm:pt>
    <dgm:pt modelId="{65EE723E-060D-4634-B1B4-54D245E74300}" type="parTrans" cxnId="{84E135A9-4A10-49BB-9C3C-FF2A1FB501C6}">
      <dgm:prSet/>
      <dgm:spPr/>
      <dgm:t>
        <a:bodyPr/>
        <a:lstStyle/>
        <a:p>
          <a:endParaRPr lang="en-US"/>
        </a:p>
      </dgm:t>
    </dgm:pt>
    <dgm:pt modelId="{2E4E0894-9904-4202-8B15-8CF573EDB239}" type="sibTrans" cxnId="{84E135A9-4A10-49BB-9C3C-FF2A1FB501C6}">
      <dgm:prSet/>
      <dgm:spPr/>
      <dgm:t>
        <a:bodyPr/>
        <a:lstStyle/>
        <a:p>
          <a:endParaRPr lang="en-US"/>
        </a:p>
      </dgm:t>
    </dgm:pt>
    <dgm:pt modelId="{2D252E14-EB1B-46DB-BB69-F83FD5CA79F2}">
      <dgm:prSet/>
      <dgm:spPr/>
      <dgm:t>
        <a:bodyPr/>
        <a:lstStyle/>
        <a:p>
          <a:r>
            <a:rPr lang="en-GB" b="0" i="0"/>
            <a:t>Stroke</a:t>
          </a:r>
          <a:endParaRPr lang="en-US"/>
        </a:p>
      </dgm:t>
    </dgm:pt>
    <dgm:pt modelId="{DF2E9609-BBD1-435B-9F9E-E80999F184FE}" type="parTrans" cxnId="{4AD44FEE-BBCC-4661-AE24-F6370D2E1ADD}">
      <dgm:prSet/>
      <dgm:spPr/>
      <dgm:t>
        <a:bodyPr/>
        <a:lstStyle/>
        <a:p>
          <a:endParaRPr lang="en-US"/>
        </a:p>
      </dgm:t>
    </dgm:pt>
    <dgm:pt modelId="{2B0A4196-2357-4A9F-9C82-BB7752D3B365}" type="sibTrans" cxnId="{4AD44FEE-BBCC-4661-AE24-F6370D2E1ADD}">
      <dgm:prSet/>
      <dgm:spPr/>
      <dgm:t>
        <a:bodyPr/>
        <a:lstStyle/>
        <a:p>
          <a:endParaRPr lang="en-US"/>
        </a:p>
      </dgm:t>
    </dgm:pt>
    <dgm:pt modelId="{9FF74DF2-830C-46BF-9BFA-B706FC013F0E}">
      <dgm:prSet/>
      <dgm:spPr/>
      <dgm:t>
        <a:bodyPr/>
        <a:lstStyle/>
        <a:p>
          <a:r>
            <a:rPr lang="en-GB" b="0" i="0"/>
            <a:t>B12 deficiency</a:t>
          </a:r>
          <a:endParaRPr lang="en-US"/>
        </a:p>
      </dgm:t>
    </dgm:pt>
    <dgm:pt modelId="{300752A1-0056-4C0E-AB93-ED831E5D8CEF}" type="parTrans" cxnId="{DAAA140B-0F77-4C4E-BACE-9601392D0C67}">
      <dgm:prSet/>
      <dgm:spPr/>
      <dgm:t>
        <a:bodyPr/>
        <a:lstStyle/>
        <a:p>
          <a:endParaRPr lang="en-US"/>
        </a:p>
      </dgm:t>
    </dgm:pt>
    <dgm:pt modelId="{BD6D7431-5A69-4BF0-8F69-73072A068187}" type="sibTrans" cxnId="{DAAA140B-0F77-4C4E-BACE-9601392D0C67}">
      <dgm:prSet/>
      <dgm:spPr/>
      <dgm:t>
        <a:bodyPr/>
        <a:lstStyle/>
        <a:p>
          <a:endParaRPr lang="en-US"/>
        </a:p>
      </dgm:t>
    </dgm:pt>
    <dgm:pt modelId="{DD8DDACE-493D-418B-B6F4-C9299BCE5B55}">
      <dgm:prSet/>
      <dgm:spPr/>
      <dgm:t>
        <a:bodyPr/>
        <a:lstStyle/>
        <a:p>
          <a:r>
            <a:rPr lang="en-GB" b="0" i="0"/>
            <a:t>Cervical Radiculopathy</a:t>
          </a:r>
          <a:endParaRPr lang="en-US"/>
        </a:p>
      </dgm:t>
    </dgm:pt>
    <dgm:pt modelId="{34D93117-E737-4BBB-AA3C-A6BA1750B4D2}" type="parTrans" cxnId="{70E63310-00CB-4911-A385-063181A728D6}">
      <dgm:prSet/>
      <dgm:spPr/>
      <dgm:t>
        <a:bodyPr/>
        <a:lstStyle/>
        <a:p>
          <a:endParaRPr lang="en-US"/>
        </a:p>
      </dgm:t>
    </dgm:pt>
    <dgm:pt modelId="{C09B5AD6-1732-4CD3-8DDF-060421BD0685}" type="sibTrans" cxnId="{70E63310-00CB-4911-A385-063181A728D6}">
      <dgm:prSet/>
      <dgm:spPr/>
      <dgm:t>
        <a:bodyPr/>
        <a:lstStyle/>
        <a:p>
          <a:endParaRPr lang="en-US"/>
        </a:p>
      </dgm:t>
    </dgm:pt>
    <dgm:pt modelId="{59A6CEB3-0589-47D7-BECE-EA41EA660A4F}">
      <dgm:prSet/>
      <dgm:spPr/>
      <dgm:t>
        <a:bodyPr/>
        <a:lstStyle/>
        <a:p>
          <a:r>
            <a:rPr lang="en-GB" b="0" i="0"/>
            <a:t>Bilateral Carpal  Tunnel Syndrome</a:t>
          </a:r>
          <a:endParaRPr lang="en-US"/>
        </a:p>
      </dgm:t>
    </dgm:pt>
    <dgm:pt modelId="{B733C6A9-59EB-4656-BD5D-6CEB0B89E413}" type="parTrans" cxnId="{7B292183-690A-4A5A-B74C-1C6A93AA0DAF}">
      <dgm:prSet/>
      <dgm:spPr/>
      <dgm:t>
        <a:bodyPr/>
        <a:lstStyle/>
        <a:p>
          <a:endParaRPr lang="en-US"/>
        </a:p>
      </dgm:t>
    </dgm:pt>
    <dgm:pt modelId="{D35FFA60-43B8-448B-8C6B-898779E3D5A3}" type="sibTrans" cxnId="{7B292183-690A-4A5A-B74C-1C6A93AA0DAF}">
      <dgm:prSet/>
      <dgm:spPr/>
      <dgm:t>
        <a:bodyPr/>
        <a:lstStyle/>
        <a:p>
          <a:endParaRPr lang="en-US"/>
        </a:p>
      </dgm:t>
    </dgm:pt>
    <dgm:pt modelId="{A4182612-98D4-4F8B-83F0-80E8C6595DD1}">
      <dgm:prSet/>
      <dgm:spPr/>
      <dgm:t>
        <a:bodyPr/>
        <a:lstStyle/>
        <a:p>
          <a:r>
            <a:rPr lang="en-GB" b="0" i="0"/>
            <a:t>Drug Intoxication / Withdrawal</a:t>
          </a:r>
          <a:endParaRPr lang="en-US"/>
        </a:p>
      </dgm:t>
    </dgm:pt>
    <dgm:pt modelId="{A3E4B393-5BDC-4866-AC8D-4560595159C1}" type="parTrans" cxnId="{344BD2B4-800F-40C8-AC81-33EB50CC72A7}">
      <dgm:prSet/>
      <dgm:spPr/>
      <dgm:t>
        <a:bodyPr/>
        <a:lstStyle/>
        <a:p>
          <a:endParaRPr lang="en-US"/>
        </a:p>
      </dgm:t>
    </dgm:pt>
    <dgm:pt modelId="{86CC3DB0-89E9-4CE7-83C3-DDF9B128D720}" type="sibTrans" cxnId="{344BD2B4-800F-40C8-AC81-33EB50CC72A7}">
      <dgm:prSet/>
      <dgm:spPr/>
      <dgm:t>
        <a:bodyPr/>
        <a:lstStyle/>
        <a:p>
          <a:endParaRPr lang="en-US"/>
        </a:p>
      </dgm:t>
    </dgm:pt>
    <dgm:pt modelId="{43651B51-A3B2-45EE-ABE9-49EF1B58E389}">
      <dgm:prSet/>
      <dgm:spPr/>
      <dgm:t>
        <a:bodyPr/>
        <a:lstStyle/>
        <a:p>
          <a:r>
            <a:rPr lang="en-GB" b="0" i="0"/>
            <a:t>Prostate Dysfunction</a:t>
          </a:r>
          <a:endParaRPr lang="en-US"/>
        </a:p>
      </dgm:t>
    </dgm:pt>
    <dgm:pt modelId="{67388666-532B-4A58-B27C-46B34368A6DF}" type="parTrans" cxnId="{1ECBD533-463B-4788-A1B9-7112B221CFA6}">
      <dgm:prSet/>
      <dgm:spPr/>
      <dgm:t>
        <a:bodyPr/>
        <a:lstStyle/>
        <a:p>
          <a:endParaRPr lang="en-US"/>
        </a:p>
      </dgm:t>
    </dgm:pt>
    <dgm:pt modelId="{CA4A64A9-B6B3-4900-9369-5B9068A79AAC}" type="sibTrans" cxnId="{1ECBD533-463B-4788-A1B9-7112B221CFA6}">
      <dgm:prSet/>
      <dgm:spPr/>
      <dgm:t>
        <a:bodyPr/>
        <a:lstStyle/>
        <a:p>
          <a:endParaRPr lang="en-US"/>
        </a:p>
      </dgm:t>
    </dgm:pt>
    <dgm:pt modelId="{53002A89-4148-482B-8893-0F5AA8349D6C}">
      <dgm:prSet/>
      <dgm:spPr/>
      <dgm:t>
        <a:bodyPr/>
        <a:lstStyle/>
        <a:p>
          <a:r>
            <a:rPr lang="en-GB" b="0" i="0"/>
            <a:t>MND</a:t>
          </a:r>
          <a:endParaRPr lang="en-US"/>
        </a:p>
      </dgm:t>
    </dgm:pt>
    <dgm:pt modelId="{F2F81372-960F-43A6-9F5D-368E72D3EE4F}" type="parTrans" cxnId="{035886FB-03BB-4568-815A-D24AF8F0F80C}">
      <dgm:prSet/>
      <dgm:spPr/>
      <dgm:t>
        <a:bodyPr/>
        <a:lstStyle/>
        <a:p>
          <a:endParaRPr lang="en-US"/>
        </a:p>
      </dgm:t>
    </dgm:pt>
    <dgm:pt modelId="{8AA3B0FA-F797-4022-997E-2358E839C52E}" type="sibTrans" cxnId="{035886FB-03BB-4568-815A-D24AF8F0F80C}">
      <dgm:prSet/>
      <dgm:spPr/>
      <dgm:t>
        <a:bodyPr/>
        <a:lstStyle/>
        <a:p>
          <a:endParaRPr lang="en-US"/>
        </a:p>
      </dgm:t>
    </dgm:pt>
    <dgm:pt modelId="{44E2C841-E4E9-4235-B631-70D1F66ACA14}">
      <dgm:prSet/>
      <dgm:spPr/>
      <dgm:t>
        <a:bodyPr/>
        <a:lstStyle/>
        <a:p>
          <a:r>
            <a:rPr lang="en-GB" b="0" i="0"/>
            <a:t>MS</a:t>
          </a:r>
          <a:endParaRPr lang="en-US"/>
        </a:p>
      </dgm:t>
    </dgm:pt>
    <dgm:pt modelId="{1278C8AC-5C72-4071-99BD-58C3BE979A84}" type="parTrans" cxnId="{35C03CD7-73C3-403B-B00F-B3BA38A2FC75}">
      <dgm:prSet/>
      <dgm:spPr/>
      <dgm:t>
        <a:bodyPr/>
        <a:lstStyle/>
        <a:p>
          <a:endParaRPr lang="en-US"/>
        </a:p>
      </dgm:t>
    </dgm:pt>
    <dgm:pt modelId="{E53633BF-B3C7-45C5-B6DD-898F35D2A6FE}" type="sibTrans" cxnId="{35C03CD7-73C3-403B-B00F-B3BA38A2FC75}">
      <dgm:prSet/>
      <dgm:spPr/>
      <dgm:t>
        <a:bodyPr/>
        <a:lstStyle/>
        <a:p>
          <a:endParaRPr lang="en-US"/>
        </a:p>
      </dgm:t>
    </dgm:pt>
    <dgm:pt modelId="{877DDF78-4CCE-46E1-AFD0-65AFF3D51B25}">
      <dgm:prSet/>
      <dgm:spPr/>
      <dgm:t>
        <a:bodyPr/>
        <a:lstStyle/>
        <a:p>
          <a:r>
            <a:rPr lang="en-GB" b="0" i="0"/>
            <a:t>Peripheral Neuropathy</a:t>
          </a:r>
          <a:endParaRPr lang="en-US"/>
        </a:p>
      </dgm:t>
    </dgm:pt>
    <dgm:pt modelId="{747F041D-CCC3-4CE5-82F0-F4AAFA835E61}" type="parTrans" cxnId="{6BD012E3-CD45-4644-9425-6D373E585A3F}">
      <dgm:prSet/>
      <dgm:spPr/>
      <dgm:t>
        <a:bodyPr/>
        <a:lstStyle/>
        <a:p>
          <a:endParaRPr lang="en-US"/>
        </a:p>
      </dgm:t>
    </dgm:pt>
    <dgm:pt modelId="{82F76B5C-328C-4B05-96D1-CDB34075E7CB}" type="sibTrans" cxnId="{6BD012E3-CD45-4644-9425-6D373E585A3F}">
      <dgm:prSet/>
      <dgm:spPr/>
      <dgm:t>
        <a:bodyPr/>
        <a:lstStyle/>
        <a:p>
          <a:endParaRPr lang="en-US"/>
        </a:p>
      </dgm:t>
    </dgm:pt>
    <dgm:pt modelId="{486691E9-6CBC-4262-8D2C-C116C7754048}">
      <dgm:prSet/>
      <dgm:spPr/>
      <dgm:t>
        <a:bodyPr/>
        <a:lstStyle/>
        <a:p>
          <a:r>
            <a:rPr lang="en-GB" b="0" i="0"/>
            <a:t>OA hands</a:t>
          </a:r>
          <a:endParaRPr lang="en-US"/>
        </a:p>
      </dgm:t>
    </dgm:pt>
    <dgm:pt modelId="{C09756F4-E03E-4867-88A7-A30C7C4338AC}" type="parTrans" cxnId="{15637D6A-AD89-4C55-948E-CDA707DDA291}">
      <dgm:prSet/>
      <dgm:spPr/>
      <dgm:t>
        <a:bodyPr/>
        <a:lstStyle/>
        <a:p>
          <a:endParaRPr lang="en-US"/>
        </a:p>
      </dgm:t>
    </dgm:pt>
    <dgm:pt modelId="{50CA16FB-2805-45F8-812E-BC941C94C674}" type="sibTrans" cxnId="{15637D6A-AD89-4C55-948E-CDA707DDA291}">
      <dgm:prSet/>
      <dgm:spPr/>
      <dgm:t>
        <a:bodyPr/>
        <a:lstStyle/>
        <a:p>
          <a:endParaRPr lang="en-US"/>
        </a:p>
      </dgm:t>
    </dgm:pt>
    <dgm:pt modelId="{E97C9507-4DE6-47A6-BA19-D0145A7371EB}">
      <dgm:prSet/>
      <dgm:spPr/>
      <dgm:t>
        <a:bodyPr/>
        <a:lstStyle/>
        <a:p>
          <a:r>
            <a:rPr lang="en-GB" b="0" i="0"/>
            <a:t>Vestibular Cause</a:t>
          </a:r>
          <a:endParaRPr lang="en-US"/>
        </a:p>
      </dgm:t>
    </dgm:pt>
    <dgm:pt modelId="{3D4CE366-757C-4B70-91C6-6E7C674C9DA4}" type="parTrans" cxnId="{438295F5-DE99-4399-AC3D-810B4562E8B0}">
      <dgm:prSet/>
      <dgm:spPr/>
      <dgm:t>
        <a:bodyPr/>
        <a:lstStyle/>
        <a:p>
          <a:endParaRPr lang="en-US"/>
        </a:p>
      </dgm:t>
    </dgm:pt>
    <dgm:pt modelId="{8AB00279-679F-4C2B-8E96-F1FBCBC25290}" type="sibTrans" cxnId="{438295F5-DE99-4399-AC3D-810B4562E8B0}">
      <dgm:prSet/>
      <dgm:spPr/>
      <dgm:t>
        <a:bodyPr/>
        <a:lstStyle/>
        <a:p>
          <a:endParaRPr lang="en-US"/>
        </a:p>
      </dgm:t>
    </dgm:pt>
    <dgm:pt modelId="{E44A3DD9-2A59-4175-A0FC-F829577AD7E9}">
      <dgm:prSet/>
      <dgm:spPr/>
      <dgm:t>
        <a:bodyPr/>
        <a:lstStyle/>
        <a:p>
          <a:r>
            <a:rPr lang="en-GB" b="0" i="0"/>
            <a:t>Frailty </a:t>
          </a:r>
          <a:endParaRPr lang="en-US"/>
        </a:p>
      </dgm:t>
    </dgm:pt>
    <dgm:pt modelId="{33699066-97FF-4E05-84E0-7CE03E43E90A}" type="parTrans" cxnId="{A88070DC-2C45-4A29-BED2-F5FD0E54531D}">
      <dgm:prSet/>
      <dgm:spPr/>
      <dgm:t>
        <a:bodyPr/>
        <a:lstStyle/>
        <a:p>
          <a:endParaRPr lang="en-US"/>
        </a:p>
      </dgm:t>
    </dgm:pt>
    <dgm:pt modelId="{91AE8A29-BC71-46DF-BB33-EDC4449EBD3A}" type="sibTrans" cxnId="{A88070DC-2C45-4A29-BED2-F5FD0E54531D}">
      <dgm:prSet/>
      <dgm:spPr/>
      <dgm:t>
        <a:bodyPr/>
        <a:lstStyle/>
        <a:p>
          <a:endParaRPr lang="en-US"/>
        </a:p>
      </dgm:t>
    </dgm:pt>
    <dgm:pt modelId="{74F827EA-B120-42DF-82D0-DBAC3ECF4185}" type="pres">
      <dgm:prSet presAssocID="{5E21F5FA-D647-4295-9EEA-F8E59EA44123}" presName="diagram" presStyleCnt="0">
        <dgm:presLayoutVars>
          <dgm:dir/>
          <dgm:resizeHandles val="exact"/>
        </dgm:presLayoutVars>
      </dgm:prSet>
      <dgm:spPr/>
    </dgm:pt>
    <dgm:pt modelId="{687C87A1-FA27-4BE5-9FF2-982DC56954CD}" type="pres">
      <dgm:prSet presAssocID="{01749022-BFD3-49BB-B215-4475E30CCC8C}" presName="node" presStyleLbl="node1" presStyleIdx="0" presStyleCnt="13">
        <dgm:presLayoutVars>
          <dgm:bulletEnabled val="1"/>
        </dgm:presLayoutVars>
      </dgm:prSet>
      <dgm:spPr/>
    </dgm:pt>
    <dgm:pt modelId="{C91E0F76-7B69-4E1F-AA26-C82B369874A2}" type="pres">
      <dgm:prSet presAssocID="{2E4E0894-9904-4202-8B15-8CF573EDB239}" presName="sibTrans" presStyleCnt="0"/>
      <dgm:spPr/>
    </dgm:pt>
    <dgm:pt modelId="{9C5B9CF1-1655-4791-8C2A-EB6694E62946}" type="pres">
      <dgm:prSet presAssocID="{2D252E14-EB1B-46DB-BB69-F83FD5CA79F2}" presName="node" presStyleLbl="node1" presStyleIdx="1" presStyleCnt="13">
        <dgm:presLayoutVars>
          <dgm:bulletEnabled val="1"/>
        </dgm:presLayoutVars>
      </dgm:prSet>
      <dgm:spPr/>
    </dgm:pt>
    <dgm:pt modelId="{875FB7CE-7C0E-4EFB-8123-26F789241E58}" type="pres">
      <dgm:prSet presAssocID="{2B0A4196-2357-4A9F-9C82-BB7752D3B365}" presName="sibTrans" presStyleCnt="0"/>
      <dgm:spPr/>
    </dgm:pt>
    <dgm:pt modelId="{CDB2ED87-4F55-4EB3-8CB4-0B5E63FAEB20}" type="pres">
      <dgm:prSet presAssocID="{9FF74DF2-830C-46BF-9BFA-B706FC013F0E}" presName="node" presStyleLbl="node1" presStyleIdx="2" presStyleCnt="13">
        <dgm:presLayoutVars>
          <dgm:bulletEnabled val="1"/>
        </dgm:presLayoutVars>
      </dgm:prSet>
      <dgm:spPr/>
    </dgm:pt>
    <dgm:pt modelId="{2F0BED74-6507-407A-9C23-395C22254881}" type="pres">
      <dgm:prSet presAssocID="{BD6D7431-5A69-4BF0-8F69-73072A068187}" presName="sibTrans" presStyleCnt="0"/>
      <dgm:spPr/>
    </dgm:pt>
    <dgm:pt modelId="{6538EC81-E5D9-4586-85E2-810D61A2AA55}" type="pres">
      <dgm:prSet presAssocID="{DD8DDACE-493D-418B-B6F4-C9299BCE5B55}" presName="node" presStyleLbl="node1" presStyleIdx="3" presStyleCnt="13">
        <dgm:presLayoutVars>
          <dgm:bulletEnabled val="1"/>
        </dgm:presLayoutVars>
      </dgm:prSet>
      <dgm:spPr/>
    </dgm:pt>
    <dgm:pt modelId="{D1EA2BD3-AA11-4D42-93B5-0A056B9B372F}" type="pres">
      <dgm:prSet presAssocID="{C09B5AD6-1732-4CD3-8DDF-060421BD0685}" presName="sibTrans" presStyleCnt="0"/>
      <dgm:spPr/>
    </dgm:pt>
    <dgm:pt modelId="{93023F6C-B9BD-47CA-B833-9DCC900930EF}" type="pres">
      <dgm:prSet presAssocID="{59A6CEB3-0589-47D7-BECE-EA41EA660A4F}" presName="node" presStyleLbl="node1" presStyleIdx="4" presStyleCnt="13">
        <dgm:presLayoutVars>
          <dgm:bulletEnabled val="1"/>
        </dgm:presLayoutVars>
      </dgm:prSet>
      <dgm:spPr/>
    </dgm:pt>
    <dgm:pt modelId="{8EC0516B-F981-40E5-AD56-B16094642B16}" type="pres">
      <dgm:prSet presAssocID="{D35FFA60-43B8-448B-8C6B-898779E3D5A3}" presName="sibTrans" presStyleCnt="0"/>
      <dgm:spPr/>
    </dgm:pt>
    <dgm:pt modelId="{1549D205-8840-47A5-A468-658B7031283B}" type="pres">
      <dgm:prSet presAssocID="{A4182612-98D4-4F8B-83F0-80E8C6595DD1}" presName="node" presStyleLbl="node1" presStyleIdx="5" presStyleCnt="13">
        <dgm:presLayoutVars>
          <dgm:bulletEnabled val="1"/>
        </dgm:presLayoutVars>
      </dgm:prSet>
      <dgm:spPr/>
    </dgm:pt>
    <dgm:pt modelId="{F11A982E-D21B-4C4D-9327-45B85D20459B}" type="pres">
      <dgm:prSet presAssocID="{86CC3DB0-89E9-4CE7-83C3-DDF9B128D720}" presName="sibTrans" presStyleCnt="0"/>
      <dgm:spPr/>
    </dgm:pt>
    <dgm:pt modelId="{A04DB924-4EBE-43A9-B5A4-1D99EC3D9D6E}" type="pres">
      <dgm:prSet presAssocID="{43651B51-A3B2-45EE-ABE9-49EF1B58E389}" presName="node" presStyleLbl="node1" presStyleIdx="6" presStyleCnt="13">
        <dgm:presLayoutVars>
          <dgm:bulletEnabled val="1"/>
        </dgm:presLayoutVars>
      </dgm:prSet>
      <dgm:spPr/>
    </dgm:pt>
    <dgm:pt modelId="{944B4874-93D3-48F4-9854-CA884135D214}" type="pres">
      <dgm:prSet presAssocID="{CA4A64A9-B6B3-4900-9369-5B9068A79AAC}" presName="sibTrans" presStyleCnt="0"/>
      <dgm:spPr/>
    </dgm:pt>
    <dgm:pt modelId="{C1919E4C-624E-4EA8-8CDC-77B3B92A594B}" type="pres">
      <dgm:prSet presAssocID="{53002A89-4148-482B-8893-0F5AA8349D6C}" presName="node" presStyleLbl="node1" presStyleIdx="7" presStyleCnt="13">
        <dgm:presLayoutVars>
          <dgm:bulletEnabled val="1"/>
        </dgm:presLayoutVars>
      </dgm:prSet>
      <dgm:spPr/>
    </dgm:pt>
    <dgm:pt modelId="{4E741640-C40F-45E6-95FF-8B4DC50B4FC7}" type="pres">
      <dgm:prSet presAssocID="{8AA3B0FA-F797-4022-997E-2358E839C52E}" presName="sibTrans" presStyleCnt="0"/>
      <dgm:spPr/>
    </dgm:pt>
    <dgm:pt modelId="{7FFE6035-29E1-41E1-B26A-A9722D48D861}" type="pres">
      <dgm:prSet presAssocID="{44E2C841-E4E9-4235-B631-70D1F66ACA14}" presName="node" presStyleLbl="node1" presStyleIdx="8" presStyleCnt="13">
        <dgm:presLayoutVars>
          <dgm:bulletEnabled val="1"/>
        </dgm:presLayoutVars>
      </dgm:prSet>
      <dgm:spPr/>
    </dgm:pt>
    <dgm:pt modelId="{CECC8257-40E7-465F-8F04-B257A53681F6}" type="pres">
      <dgm:prSet presAssocID="{E53633BF-B3C7-45C5-B6DD-898F35D2A6FE}" presName="sibTrans" presStyleCnt="0"/>
      <dgm:spPr/>
    </dgm:pt>
    <dgm:pt modelId="{99331E90-DDF6-4F35-BE7E-131D6935E3C1}" type="pres">
      <dgm:prSet presAssocID="{877DDF78-4CCE-46E1-AFD0-65AFF3D51B25}" presName="node" presStyleLbl="node1" presStyleIdx="9" presStyleCnt="13">
        <dgm:presLayoutVars>
          <dgm:bulletEnabled val="1"/>
        </dgm:presLayoutVars>
      </dgm:prSet>
      <dgm:spPr/>
    </dgm:pt>
    <dgm:pt modelId="{2167D972-C306-4239-9A94-8BD9195F018C}" type="pres">
      <dgm:prSet presAssocID="{82F76B5C-328C-4B05-96D1-CDB34075E7CB}" presName="sibTrans" presStyleCnt="0"/>
      <dgm:spPr/>
    </dgm:pt>
    <dgm:pt modelId="{78DF41EE-2B04-4EED-9933-495D491A404A}" type="pres">
      <dgm:prSet presAssocID="{486691E9-6CBC-4262-8D2C-C116C7754048}" presName="node" presStyleLbl="node1" presStyleIdx="10" presStyleCnt="13">
        <dgm:presLayoutVars>
          <dgm:bulletEnabled val="1"/>
        </dgm:presLayoutVars>
      </dgm:prSet>
      <dgm:spPr/>
    </dgm:pt>
    <dgm:pt modelId="{462A55A7-CA5A-416C-B28C-308F79115995}" type="pres">
      <dgm:prSet presAssocID="{50CA16FB-2805-45F8-812E-BC941C94C674}" presName="sibTrans" presStyleCnt="0"/>
      <dgm:spPr/>
    </dgm:pt>
    <dgm:pt modelId="{2F2E0B4B-6BF4-4428-990C-EC0958659DF4}" type="pres">
      <dgm:prSet presAssocID="{E97C9507-4DE6-47A6-BA19-D0145A7371EB}" presName="node" presStyleLbl="node1" presStyleIdx="11" presStyleCnt="13">
        <dgm:presLayoutVars>
          <dgm:bulletEnabled val="1"/>
        </dgm:presLayoutVars>
      </dgm:prSet>
      <dgm:spPr/>
    </dgm:pt>
    <dgm:pt modelId="{5FC95C5F-8B7C-400C-BED4-3E03C6E294E6}" type="pres">
      <dgm:prSet presAssocID="{8AB00279-679F-4C2B-8E96-F1FBCBC25290}" presName="sibTrans" presStyleCnt="0"/>
      <dgm:spPr/>
    </dgm:pt>
    <dgm:pt modelId="{16B07DFD-55E2-4D31-BDCB-4478B24453CF}" type="pres">
      <dgm:prSet presAssocID="{E44A3DD9-2A59-4175-A0FC-F829577AD7E9}" presName="node" presStyleLbl="node1" presStyleIdx="12" presStyleCnt="13">
        <dgm:presLayoutVars>
          <dgm:bulletEnabled val="1"/>
        </dgm:presLayoutVars>
      </dgm:prSet>
      <dgm:spPr/>
    </dgm:pt>
  </dgm:ptLst>
  <dgm:cxnLst>
    <dgm:cxn modelId="{FCD61A00-2463-4BAB-BA4B-6AA1E543871D}" type="presOf" srcId="{877DDF78-4CCE-46E1-AFD0-65AFF3D51B25}" destId="{99331E90-DDF6-4F35-BE7E-131D6935E3C1}" srcOrd="0" destOrd="0" presId="urn:microsoft.com/office/officeart/2005/8/layout/default"/>
    <dgm:cxn modelId="{BCC82405-A785-4666-8D84-93C1F74E2823}" type="presOf" srcId="{01749022-BFD3-49BB-B215-4475E30CCC8C}" destId="{687C87A1-FA27-4BE5-9FF2-982DC56954CD}" srcOrd="0" destOrd="0" presId="urn:microsoft.com/office/officeart/2005/8/layout/default"/>
    <dgm:cxn modelId="{DAAA140B-0F77-4C4E-BACE-9601392D0C67}" srcId="{5E21F5FA-D647-4295-9EEA-F8E59EA44123}" destId="{9FF74DF2-830C-46BF-9BFA-B706FC013F0E}" srcOrd="2" destOrd="0" parTransId="{300752A1-0056-4C0E-AB93-ED831E5D8CEF}" sibTransId="{BD6D7431-5A69-4BF0-8F69-73072A068187}"/>
    <dgm:cxn modelId="{70E63310-00CB-4911-A385-063181A728D6}" srcId="{5E21F5FA-D647-4295-9EEA-F8E59EA44123}" destId="{DD8DDACE-493D-418B-B6F4-C9299BCE5B55}" srcOrd="3" destOrd="0" parTransId="{34D93117-E737-4BBB-AA3C-A6BA1750B4D2}" sibTransId="{C09B5AD6-1732-4CD3-8DDF-060421BD0685}"/>
    <dgm:cxn modelId="{565BE132-B8C8-4F8F-8DB4-930114AC6FB7}" type="presOf" srcId="{44E2C841-E4E9-4235-B631-70D1F66ACA14}" destId="{7FFE6035-29E1-41E1-B26A-A9722D48D861}" srcOrd="0" destOrd="0" presId="urn:microsoft.com/office/officeart/2005/8/layout/default"/>
    <dgm:cxn modelId="{1ECBD533-463B-4788-A1B9-7112B221CFA6}" srcId="{5E21F5FA-D647-4295-9EEA-F8E59EA44123}" destId="{43651B51-A3B2-45EE-ABE9-49EF1B58E389}" srcOrd="6" destOrd="0" parTransId="{67388666-532B-4A58-B27C-46B34368A6DF}" sibTransId="{CA4A64A9-B6B3-4900-9369-5B9068A79AAC}"/>
    <dgm:cxn modelId="{45F12945-B760-4F65-9781-01E7EB522290}" type="presOf" srcId="{486691E9-6CBC-4262-8D2C-C116C7754048}" destId="{78DF41EE-2B04-4EED-9933-495D491A404A}" srcOrd="0" destOrd="0" presId="urn:microsoft.com/office/officeart/2005/8/layout/default"/>
    <dgm:cxn modelId="{B2529B69-040B-4F48-B279-BD9C06794C92}" type="presOf" srcId="{E44A3DD9-2A59-4175-A0FC-F829577AD7E9}" destId="{16B07DFD-55E2-4D31-BDCB-4478B24453CF}" srcOrd="0" destOrd="0" presId="urn:microsoft.com/office/officeart/2005/8/layout/default"/>
    <dgm:cxn modelId="{15637D6A-AD89-4C55-948E-CDA707DDA291}" srcId="{5E21F5FA-D647-4295-9EEA-F8E59EA44123}" destId="{486691E9-6CBC-4262-8D2C-C116C7754048}" srcOrd="10" destOrd="0" parTransId="{C09756F4-E03E-4867-88A7-A30C7C4338AC}" sibTransId="{50CA16FB-2805-45F8-812E-BC941C94C674}"/>
    <dgm:cxn modelId="{A667E353-C5EB-4C77-B4FA-3D19DF3C55D5}" type="presOf" srcId="{DD8DDACE-493D-418B-B6F4-C9299BCE5B55}" destId="{6538EC81-E5D9-4586-85E2-810D61A2AA55}" srcOrd="0" destOrd="0" presId="urn:microsoft.com/office/officeart/2005/8/layout/default"/>
    <dgm:cxn modelId="{7B292183-690A-4A5A-B74C-1C6A93AA0DAF}" srcId="{5E21F5FA-D647-4295-9EEA-F8E59EA44123}" destId="{59A6CEB3-0589-47D7-BECE-EA41EA660A4F}" srcOrd="4" destOrd="0" parTransId="{B733C6A9-59EB-4656-BD5D-6CEB0B89E413}" sibTransId="{D35FFA60-43B8-448B-8C6B-898779E3D5A3}"/>
    <dgm:cxn modelId="{84E135A9-4A10-49BB-9C3C-FF2A1FB501C6}" srcId="{5E21F5FA-D647-4295-9EEA-F8E59EA44123}" destId="{01749022-BFD3-49BB-B215-4475E30CCC8C}" srcOrd="0" destOrd="0" parTransId="{65EE723E-060D-4634-B1B4-54D245E74300}" sibTransId="{2E4E0894-9904-4202-8B15-8CF573EDB239}"/>
    <dgm:cxn modelId="{92A074B0-BB96-4085-AF0E-574A9A26261D}" type="presOf" srcId="{43651B51-A3B2-45EE-ABE9-49EF1B58E389}" destId="{A04DB924-4EBE-43A9-B5A4-1D99EC3D9D6E}" srcOrd="0" destOrd="0" presId="urn:microsoft.com/office/officeart/2005/8/layout/default"/>
    <dgm:cxn modelId="{C1E6C9B1-A55B-464A-98BA-DAA165F88BA8}" type="presOf" srcId="{2D252E14-EB1B-46DB-BB69-F83FD5CA79F2}" destId="{9C5B9CF1-1655-4791-8C2A-EB6694E62946}" srcOrd="0" destOrd="0" presId="urn:microsoft.com/office/officeart/2005/8/layout/default"/>
    <dgm:cxn modelId="{D24B24B3-2B5C-4A15-8191-2D95569BB9C5}" type="presOf" srcId="{9FF74DF2-830C-46BF-9BFA-B706FC013F0E}" destId="{CDB2ED87-4F55-4EB3-8CB4-0B5E63FAEB20}" srcOrd="0" destOrd="0" presId="urn:microsoft.com/office/officeart/2005/8/layout/default"/>
    <dgm:cxn modelId="{344BD2B4-800F-40C8-AC81-33EB50CC72A7}" srcId="{5E21F5FA-D647-4295-9EEA-F8E59EA44123}" destId="{A4182612-98D4-4F8B-83F0-80E8C6595DD1}" srcOrd="5" destOrd="0" parTransId="{A3E4B393-5BDC-4866-AC8D-4560595159C1}" sibTransId="{86CC3DB0-89E9-4CE7-83C3-DDF9B128D720}"/>
    <dgm:cxn modelId="{35C03CD7-73C3-403B-B00F-B3BA38A2FC75}" srcId="{5E21F5FA-D647-4295-9EEA-F8E59EA44123}" destId="{44E2C841-E4E9-4235-B631-70D1F66ACA14}" srcOrd="8" destOrd="0" parTransId="{1278C8AC-5C72-4071-99BD-58C3BE979A84}" sibTransId="{E53633BF-B3C7-45C5-B6DD-898F35D2A6FE}"/>
    <dgm:cxn modelId="{A88070DC-2C45-4A29-BED2-F5FD0E54531D}" srcId="{5E21F5FA-D647-4295-9EEA-F8E59EA44123}" destId="{E44A3DD9-2A59-4175-A0FC-F829577AD7E9}" srcOrd="12" destOrd="0" parTransId="{33699066-97FF-4E05-84E0-7CE03E43E90A}" sibTransId="{91AE8A29-BC71-46DF-BB33-EDC4449EBD3A}"/>
    <dgm:cxn modelId="{263576E0-B2EA-4BE5-8D26-AB657F6C3851}" type="presOf" srcId="{E97C9507-4DE6-47A6-BA19-D0145A7371EB}" destId="{2F2E0B4B-6BF4-4428-990C-EC0958659DF4}" srcOrd="0" destOrd="0" presId="urn:microsoft.com/office/officeart/2005/8/layout/default"/>
    <dgm:cxn modelId="{6BD012E3-CD45-4644-9425-6D373E585A3F}" srcId="{5E21F5FA-D647-4295-9EEA-F8E59EA44123}" destId="{877DDF78-4CCE-46E1-AFD0-65AFF3D51B25}" srcOrd="9" destOrd="0" parTransId="{747F041D-CCC3-4CE5-82F0-F4AAFA835E61}" sibTransId="{82F76B5C-328C-4B05-96D1-CDB34075E7CB}"/>
    <dgm:cxn modelId="{9A40A4E4-2D7B-47C4-95A6-857BC617AA31}" type="presOf" srcId="{A4182612-98D4-4F8B-83F0-80E8C6595DD1}" destId="{1549D205-8840-47A5-A468-658B7031283B}" srcOrd="0" destOrd="0" presId="urn:microsoft.com/office/officeart/2005/8/layout/default"/>
    <dgm:cxn modelId="{32386FE9-26B4-480F-9173-32E9B9F45B74}" type="presOf" srcId="{5E21F5FA-D647-4295-9EEA-F8E59EA44123}" destId="{74F827EA-B120-42DF-82D0-DBAC3ECF4185}" srcOrd="0" destOrd="0" presId="urn:microsoft.com/office/officeart/2005/8/layout/default"/>
    <dgm:cxn modelId="{4AD44FEE-BBCC-4661-AE24-F6370D2E1ADD}" srcId="{5E21F5FA-D647-4295-9EEA-F8E59EA44123}" destId="{2D252E14-EB1B-46DB-BB69-F83FD5CA79F2}" srcOrd="1" destOrd="0" parTransId="{DF2E9609-BBD1-435B-9F9E-E80999F184FE}" sibTransId="{2B0A4196-2357-4A9F-9C82-BB7752D3B365}"/>
    <dgm:cxn modelId="{438295F5-DE99-4399-AC3D-810B4562E8B0}" srcId="{5E21F5FA-D647-4295-9EEA-F8E59EA44123}" destId="{E97C9507-4DE6-47A6-BA19-D0145A7371EB}" srcOrd="11" destOrd="0" parTransId="{3D4CE366-757C-4B70-91C6-6E7C674C9DA4}" sibTransId="{8AB00279-679F-4C2B-8E96-F1FBCBC25290}"/>
    <dgm:cxn modelId="{B3457AF6-9D04-4172-85E5-F47EA60A5FF0}" type="presOf" srcId="{53002A89-4148-482B-8893-0F5AA8349D6C}" destId="{C1919E4C-624E-4EA8-8CDC-77B3B92A594B}" srcOrd="0" destOrd="0" presId="urn:microsoft.com/office/officeart/2005/8/layout/default"/>
    <dgm:cxn modelId="{035886FB-03BB-4568-815A-D24AF8F0F80C}" srcId="{5E21F5FA-D647-4295-9EEA-F8E59EA44123}" destId="{53002A89-4148-482B-8893-0F5AA8349D6C}" srcOrd="7" destOrd="0" parTransId="{F2F81372-960F-43A6-9F5D-368E72D3EE4F}" sibTransId="{8AA3B0FA-F797-4022-997E-2358E839C52E}"/>
    <dgm:cxn modelId="{54A680FC-9CC2-4258-9C78-50BD45E90F18}" type="presOf" srcId="{59A6CEB3-0589-47D7-BECE-EA41EA660A4F}" destId="{93023F6C-B9BD-47CA-B833-9DCC900930EF}" srcOrd="0" destOrd="0" presId="urn:microsoft.com/office/officeart/2005/8/layout/default"/>
    <dgm:cxn modelId="{EF501E1E-9E60-436C-936F-2228F6E2AA45}" type="presParOf" srcId="{74F827EA-B120-42DF-82D0-DBAC3ECF4185}" destId="{687C87A1-FA27-4BE5-9FF2-982DC56954CD}" srcOrd="0" destOrd="0" presId="urn:microsoft.com/office/officeart/2005/8/layout/default"/>
    <dgm:cxn modelId="{01FB3C79-8D0A-4075-817A-D64AC0E0E266}" type="presParOf" srcId="{74F827EA-B120-42DF-82D0-DBAC3ECF4185}" destId="{C91E0F76-7B69-4E1F-AA26-C82B369874A2}" srcOrd="1" destOrd="0" presId="urn:microsoft.com/office/officeart/2005/8/layout/default"/>
    <dgm:cxn modelId="{E70D3181-AD86-4AAF-A0BC-7CE7C606834E}" type="presParOf" srcId="{74F827EA-B120-42DF-82D0-DBAC3ECF4185}" destId="{9C5B9CF1-1655-4791-8C2A-EB6694E62946}" srcOrd="2" destOrd="0" presId="urn:microsoft.com/office/officeart/2005/8/layout/default"/>
    <dgm:cxn modelId="{D0EDA4CF-A7BE-4DFC-9B46-8B570A881FFE}" type="presParOf" srcId="{74F827EA-B120-42DF-82D0-DBAC3ECF4185}" destId="{875FB7CE-7C0E-4EFB-8123-26F789241E58}" srcOrd="3" destOrd="0" presId="urn:microsoft.com/office/officeart/2005/8/layout/default"/>
    <dgm:cxn modelId="{1EA5761D-2FF8-4034-80EA-FEF31B9DBE2E}" type="presParOf" srcId="{74F827EA-B120-42DF-82D0-DBAC3ECF4185}" destId="{CDB2ED87-4F55-4EB3-8CB4-0B5E63FAEB20}" srcOrd="4" destOrd="0" presId="urn:microsoft.com/office/officeart/2005/8/layout/default"/>
    <dgm:cxn modelId="{6E94D121-BF04-4250-A672-536491F447BA}" type="presParOf" srcId="{74F827EA-B120-42DF-82D0-DBAC3ECF4185}" destId="{2F0BED74-6507-407A-9C23-395C22254881}" srcOrd="5" destOrd="0" presId="urn:microsoft.com/office/officeart/2005/8/layout/default"/>
    <dgm:cxn modelId="{F9BAF93F-09E4-4EA5-89A1-4D698BA51B4A}" type="presParOf" srcId="{74F827EA-B120-42DF-82D0-DBAC3ECF4185}" destId="{6538EC81-E5D9-4586-85E2-810D61A2AA55}" srcOrd="6" destOrd="0" presId="urn:microsoft.com/office/officeart/2005/8/layout/default"/>
    <dgm:cxn modelId="{241181FF-B992-4B45-A243-C434CFB73367}" type="presParOf" srcId="{74F827EA-B120-42DF-82D0-DBAC3ECF4185}" destId="{D1EA2BD3-AA11-4D42-93B5-0A056B9B372F}" srcOrd="7" destOrd="0" presId="urn:microsoft.com/office/officeart/2005/8/layout/default"/>
    <dgm:cxn modelId="{46F483DE-86D1-45BB-9EB9-1B97AB7BA9B7}" type="presParOf" srcId="{74F827EA-B120-42DF-82D0-DBAC3ECF4185}" destId="{93023F6C-B9BD-47CA-B833-9DCC900930EF}" srcOrd="8" destOrd="0" presId="urn:microsoft.com/office/officeart/2005/8/layout/default"/>
    <dgm:cxn modelId="{0A938A3B-D4B9-414D-9559-6F3B9ED0268C}" type="presParOf" srcId="{74F827EA-B120-42DF-82D0-DBAC3ECF4185}" destId="{8EC0516B-F981-40E5-AD56-B16094642B16}" srcOrd="9" destOrd="0" presId="urn:microsoft.com/office/officeart/2005/8/layout/default"/>
    <dgm:cxn modelId="{35729D56-104B-4809-9506-56E43E00BF4F}" type="presParOf" srcId="{74F827EA-B120-42DF-82D0-DBAC3ECF4185}" destId="{1549D205-8840-47A5-A468-658B7031283B}" srcOrd="10" destOrd="0" presId="urn:microsoft.com/office/officeart/2005/8/layout/default"/>
    <dgm:cxn modelId="{C8AC9FDF-53D6-40B7-9AF1-FAA8F2F20E57}" type="presParOf" srcId="{74F827EA-B120-42DF-82D0-DBAC3ECF4185}" destId="{F11A982E-D21B-4C4D-9327-45B85D20459B}" srcOrd="11" destOrd="0" presId="urn:microsoft.com/office/officeart/2005/8/layout/default"/>
    <dgm:cxn modelId="{AEB90059-582C-40CD-8E98-CEBB6CE54A68}" type="presParOf" srcId="{74F827EA-B120-42DF-82D0-DBAC3ECF4185}" destId="{A04DB924-4EBE-43A9-B5A4-1D99EC3D9D6E}" srcOrd="12" destOrd="0" presId="urn:microsoft.com/office/officeart/2005/8/layout/default"/>
    <dgm:cxn modelId="{CB061475-C293-431F-BC04-D2000BF16459}" type="presParOf" srcId="{74F827EA-B120-42DF-82D0-DBAC3ECF4185}" destId="{944B4874-93D3-48F4-9854-CA884135D214}" srcOrd="13" destOrd="0" presId="urn:microsoft.com/office/officeart/2005/8/layout/default"/>
    <dgm:cxn modelId="{D4B28041-6F2D-4EE3-96E7-E224A2C99BAB}" type="presParOf" srcId="{74F827EA-B120-42DF-82D0-DBAC3ECF4185}" destId="{C1919E4C-624E-4EA8-8CDC-77B3B92A594B}" srcOrd="14" destOrd="0" presId="urn:microsoft.com/office/officeart/2005/8/layout/default"/>
    <dgm:cxn modelId="{083F2509-EDE8-402B-8B9D-AD487CD15648}" type="presParOf" srcId="{74F827EA-B120-42DF-82D0-DBAC3ECF4185}" destId="{4E741640-C40F-45E6-95FF-8B4DC50B4FC7}" srcOrd="15" destOrd="0" presId="urn:microsoft.com/office/officeart/2005/8/layout/default"/>
    <dgm:cxn modelId="{513595B6-E6B8-485C-8438-5CD9FD8FC65A}" type="presParOf" srcId="{74F827EA-B120-42DF-82D0-DBAC3ECF4185}" destId="{7FFE6035-29E1-41E1-B26A-A9722D48D861}" srcOrd="16" destOrd="0" presId="urn:microsoft.com/office/officeart/2005/8/layout/default"/>
    <dgm:cxn modelId="{3E968E88-86FB-4691-8ED9-E282C551D5A9}" type="presParOf" srcId="{74F827EA-B120-42DF-82D0-DBAC3ECF4185}" destId="{CECC8257-40E7-465F-8F04-B257A53681F6}" srcOrd="17" destOrd="0" presId="urn:microsoft.com/office/officeart/2005/8/layout/default"/>
    <dgm:cxn modelId="{72A66F8E-CC20-466F-B313-965CF7077B64}" type="presParOf" srcId="{74F827EA-B120-42DF-82D0-DBAC3ECF4185}" destId="{99331E90-DDF6-4F35-BE7E-131D6935E3C1}" srcOrd="18" destOrd="0" presId="urn:microsoft.com/office/officeart/2005/8/layout/default"/>
    <dgm:cxn modelId="{A66842C2-FCE2-417B-A192-D3BDE21FD787}" type="presParOf" srcId="{74F827EA-B120-42DF-82D0-DBAC3ECF4185}" destId="{2167D972-C306-4239-9A94-8BD9195F018C}" srcOrd="19" destOrd="0" presId="urn:microsoft.com/office/officeart/2005/8/layout/default"/>
    <dgm:cxn modelId="{7DBEE9C8-1D1A-4C36-9411-D58A27BA94D0}" type="presParOf" srcId="{74F827EA-B120-42DF-82D0-DBAC3ECF4185}" destId="{78DF41EE-2B04-4EED-9933-495D491A404A}" srcOrd="20" destOrd="0" presId="urn:microsoft.com/office/officeart/2005/8/layout/default"/>
    <dgm:cxn modelId="{B0BE34BA-2669-46E2-8D08-C22C014AFA81}" type="presParOf" srcId="{74F827EA-B120-42DF-82D0-DBAC3ECF4185}" destId="{462A55A7-CA5A-416C-B28C-308F79115995}" srcOrd="21" destOrd="0" presId="urn:microsoft.com/office/officeart/2005/8/layout/default"/>
    <dgm:cxn modelId="{E3EF0656-E162-4EE0-9B61-9C245646786B}" type="presParOf" srcId="{74F827EA-B120-42DF-82D0-DBAC3ECF4185}" destId="{2F2E0B4B-6BF4-4428-990C-EC0958659DF4}" srcOrd="22" destOrd="0" presId="urn:microsoft.com/office/officeart/2005/8/layout/default"/>
    <dgm:cxn modelId="{B1A86DF5-CEB3-49C8-8237-6F9B7F592D94}" type="presParOf" srcId="{74F827EA-B120-42DF-82D0-DBAC3ECF4185}" destId="{5FC95C5F-8B7C-400C-BED4-3E03C6E294E6}" srcOrd="23" destOrd="0" presId="urn:microsoft.com/office/officeart/2005/8/layout/default"/>
    <dgm:cxn modelId="{36B85C07-180A-4C70-9940-68CCBB31D225}" type="presParOf" srcId="{74F827EA-B120-42DF-82D0-DBAC3ECF4185}" destId="{16B07DFD-55E2-4D31-BDCB-4478B24453CF}"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29CCD2-C11C-435B-A3F2-F955F82288B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59AF982-A4DD-4D22-8E79-F09D4AD4A773}">
      <dgm:prSet/>
      <dgm:spPr/>
      <dgm:t>
        <a:bodyPr/>
        <a:lstStyle/>
        <a:p>
          <a:pPr>
            <a:lnSpc>
              <a:spcPct val="100000"/>
            </a:lnSpc>
          </a:pPr>
          <a:r>
            <a:rPr lang="en-GB"/>
            <a:t>Physical examination using the cluster tests described above is more useful than a standard neurological examination </a:t>
          </a:r>
          <a:endParaRPr lang="en-US"/>
        </a:p>
      </dgm:t>
    </dgm:pt>
    <dgm:pt modelId="{2C2DD4CA-17DC-4098-B024-1AEB094C3880}" type="parTrans" cxnId="{C696F623-FD7C-4C2F-B909-3F60EE872DD5}">
      <dgm:prSet/>
      <dgm:spPr/>
      <dgm:t>
        <a:bodyPr/>
        <a:lstStyle/>
        <a:p>
          <a:endParaRPr lang="en-US"/>
        </a:p>
      </dgm:t>
    </dgm:pt>
    <dgm:pt modelId="{9D3540CD-3F56-41BE-8E5F-5F2739A77B99}" type="sibTrans" cxnId="{C696F623-FD7C-4C2F-B909-3F60EE872DD5}">
      <dgm:prSet/>
      <dgm:spPr/>
      <dgm:t>
        <a:bodyPr/>
        <a:lstStyle/>
        <a:p>
          <a:endParaRPr lang="en-US"/>
        </a:p>
      </dgm:t>
    </dgm:pt>
    <dgm:pt modelId="{1C7FF4CA-2BDA-401D-9182-B84EFBDC5D4B}">
      <dgm:prSet/>
      <dgm:spPr/>
      <dgm:t>
        <a:bodyPr/>
        <a:lstStyle/>
        <a:p>
          <a:pPr>
            <a:lnSpc>
              <a:spcPct val="100000"/>
            </a:lnSpc>
          </a:pPr>
          <a:r>
            <a:rPr lang="en-GB" b="1"/>
            <a:t>If there is a high index of suspicion and there is a rapid deterioration of neurology, please follow your local emergency pathway. </a:t>
          </a:r>
          <a:endParaRPr lang="en-US"/>
        </a:p>
      </dgm:t>
    </dgm:pt>
    <dgm:pt modelId="{58A95F99-93AF-417C-8FAB-11A6675030DB}" type="parTrans" cxnId="{5D9A8C44-C42F-42B4-89A5-3113CA302FC0}">
      <dgm:prSet/>
      <dgm:spPr/>
      <dgm:t>
        <a:bodyPr/>
        <a:lstStyle/>
        <a:p>
          <a:endParaRPr lang="en-US"/>
        </a:p>
      </dgm:t>
    </dgm:pt>
    <dgm:pt modelId="{BEC930BA-927F-47FD-B865-28A2BDFE915F}" type="sibTrans" cxnId="{5D9A8C44-C42F-42B4-89A5-3113CA302FC0}">
      <dgm:prSet/>
      <dgm:spPr/>
      <dgm:t>
        <a:bodyPr/>
        <a:lstStyle/>
        <a:p>
          <a:endParaRPr lang="en-US"/>
        </a:p>
      </dgm:t>
    </dgm:pt>
    <dgm:pt modelId="{4859B541-A8F2-4F16-A077-CF42A75CB591}">
      <dgm:prSet/>
      <dgm:spPr/>
      <dgm:t>
        <a:bodyPr/>
        <a:lstStyle/>
        <a:p>
          <a:pPr>
            <a:lnSpc>
              <a:spcPct val="100000"/>
            </a:lnSpc>
          </a:pPr>
          <a:r>
            <a:rPr lang="en-GB"/>
            <a:t>If suspicion is high and function is stable, then consider a referral to your local MSK specialist service (Orthopaedic Choice) where assessment +/- investigation will occur </a:t>
          </a:r>
          <a:endParaRPr lang="en-US"/>
        </a:p>
      </dgm:t>
    </dgm:pt>
    <dgm:pt modelId="{FD152597-A5AB-442C-BAB7-05D044781B8E}" type="parTrans" cxnId="{F54808BB-1482-486F-91D0-FFF26D7DE57C}">
      <dgm:prSet/>
      <dgm:spPr/>
      <dgm:t>
        <a:bodyPr/>
        <a:lstStyle/>
        <a:p>
          <a:endParaRPr lang="en-US"/>
        </a:p>
      </dgm:t>
    </dgm:pt>
    <dgm:pt modelId="{E3DC807C-7546-4BF7-9E79-E6160CEE40C1}" type="sibTrans" cxnId="{F54808BB-1482-486F-91D0-FFF26D7DE57C}">
      <dgm:prSet/>
      <dgm:spPr/>
      <dgm:t>
        <a:bodyPr/>
        <a:lstStyle/>
        <a:p>
          <a:endParaRPr lang="en-US"/>
        </a:p>
      </dgm:t>
    </dgm:pt>
    <dgm:pt modelId="{D707101C-2047-4513-9C33-ACBA238AD3D8}">
      <dgm:prSet/>
      <dgm:spPr/>
      <dgm:t>
        <a:bodyPr/>
        <a:lstStyle/>
        <a:p>
          <a:pPr>
            <a:lnSpc>
              <a:spcPct val="100000"/>
            </a:lnSpc>
          </a:pPr>
          <a:r>
            <a:rPr lang="en-GB" b="1"/>
            <a:t>Xray has </a:t>
          </a:r>
          <a:r>
            <a:rPr lang="en-GB" b="1" u="sng"/>
            <a:t>no role </a:t>
          </a:r>
          <a:r>
            <a:rPr lang="en-GB" b="1"/>
            <a:t>in the diagnosis of DCM</a:t>
          </a:r>
          <a:endParaRPr lang="en-US"/>
        </a:p>
      </dgm:t>
    </dgm:pt>
    <dgm:pt modelId="{A4DAB521-7B06-4A3A-B54F-71BE12CED107}" type="parTrans" cxnId="{F2FC5249-E828-4C10-AA15-1364484C3C8E}">
      <dgm:prSet/>
      <dgm:spPr/>
      <dgm:t>
        <a:bodyPr/>
        <a:lstStyle/>
        <a:p>
          <a:endParaRPr lang="en-US"/>
        </a:p>
      </dgm:t>
    </dgm:pt>
    <dgm:pt modelId="{DF462509-D343-416A-A6B3-895624F9D11E}" type="sibTrans" cxnId="{F2FC5249-E828-4C10-AA15-1364484C3C8E}">
      <dgm:prSet/>
      <dgm:spPr/>
      <dgm:t>
        <a:bodyPr/>
        <a:lstStyle/>
        <a:p>
          <a:endParaRPr lang="en-US"/>
        </a:p>
      </dgm:t>
    </dgm:pt>
    <dgm:pt modelId="{0B2F1CBB-BBF9-445D-8EDC-FC9EADB96D43}" type="pres">
      <dgm:prSet presAssocID="{7A29CCD2-C11C-435B-A3F2-F955F82288B2}" presName="root" presStyleCnt="0">
        <dgm:presLayoutVars>
          <dgm:dir/>
          <dgm:resizeHandles val="exact"/>
        </dgm:presLayoutVars>
      </dgm:prSet>
      <dgm:spPr/>
    </dgm:pt>
    <dgm:pt modelId="{15023123-55BA-4B15-95BB-9B9B6A422C7D}" type="pres">
      <dgm:prSet presAssocID="{159AF982-A4DD-4D22-8E79-F09D4AD4A773}" presName="compNode" presStyleCnt="0"/>
      <dgm:spPr/>
    </dgm:pt>
    <dgm:pt modelId="{3CCED883-4AA2-46CB-89DF-99F1CE67A51D}" type="pres">
      <dgm:prSet presAssocID="{159AF982-A4DD-4D22-8E79-F09D4AD4A773}" presName="bgRect" presStyleLbl="bgShp" presStyleIdx="0" presStyleCnt="4"/>
      <dgm:spPr/>
    </dgm:pt>
    <dgm:pt modelId="{EF4F4B1E-CAAA-4A43-BC30-E3C26772B7A7}" type="pres">
      <dgm:prSet presAssocID="{159AF982-A4DD-4D22-8E79-F09D4AD4A77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ACDE3B25-C9A0-4680-B244-076741132FE5}" type="pres">
      <dgm:prSet presAssocID="{159AF982-A4DD-4D22-8E79-F09D4AD4A773}" presName="spaceRect" presStyleCnt="0"/>
      <dgm:spPr/>
    </dgm:pt>
    <dgm:pt modelId="{56E08143-ADD7-40A7-8D02-F6EB01BC590C}" type="pres">
      <dgm:prSet presAssocID="{159AF982-A4DD-4D22-8E79-F09D4AD4A773}" presName="parTx" presStyleLbl="revTx" presStyleIdx="0" presStyleCnt="4">
        <dgm:presLayoutVars>
          <dgm:chMax val="0"/>
          <dgm:chPref val="0"/>
        </dgm:presLayoutVars>
      </dgm:prSet>
      <dgm:spPr/>
    </dgm:pt>
    <dgm:pt modelId="{3EA04E5F-C9FB-4591-8580-B29108AB1CB7}" type="pres">
      <dgm:prSet presAssocID="{9D3540CD-3F56-41BE-8E5F-5F2739A77B99}" presName="sibTrans" presStyleCnt="0"/>
      <dgm:spPr/>
    </dgm:pt>
    <dgm:pt modelId="{32290DA0-C474-46EF-AF7C-B680962001BF}" type="pres">
      <dgm:prSet presAssocID="{1C7FF4CA-2BDA-401D-9182-B84EFBDC5D4B}" presName="compNode" presStyleCnt="0"/>
      <dgm:spPr/>
    </dgm:pt>
    <dgm:pt modelId="{55EF3319-CC5F-443E-A18A-B88F5E351E42}" type="pres">
      <dgm:prSet presAssocID="{1C7FF4CA-2BDA-401D-9182-B84EFBDC5D4B}" presName="bgRect" presStyleLbl="bgShp" presStyleIdx="1" presStyleCnt="4"/>
      <dgm:spPr/>
    </dgm:pt>
    <dgm:pt modelId="{89D719CB-6D8C-4E1E-95E3-18EEF995FE57}" type="pres">
      <dgm:prSet presAssocID="{1C7FF4CA-2BDA-401D-9182-B84EFBDC5D4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in head"/>
        </a:ext>
      </dgm:extLst>
    </dgm:pt>
    <dgm:pt modelId="{C43C585C-A3E5-4492-8F50-3354B8B7ED4A}" type="pres">
      <dgm:prSet presAssocID="{1C7FF4CA-2BDA-401D-9182-B84EFBDC5D4B}" presName="spaceRect" presStyleCnt="0"/>
      <dgm:spPr/>
    </dgm:pt>
    <dgm:pt modelId="{22172B40-896C-4B42-992B-2819230682F6}" type="pres">
      <dgm:prSet presAssocID="{1C7FF4CA-2BDA-401D-9182-B84EFBDC5D4B}" presName="parTx" presStyleLbl="revTx" presStyleIdx="1" presStyleCnt="4">
        <dgm:presLayoutVars>
          <dgm:chMax val="0"/>
          <dgm:chPref val="0"/>
        </dgm:presLayoutVars>
      </dgm:prSet>
      <dgm:spPr/>
    </dgm:pt>
    <dgm:pt modelId="{35B4CE41-D054-4EFD-9D06-F88E4F767AA9}" type="pres">
      <dgm:prSet presAssocID="{BEC930BA-927F-47FD-B865-28A2BDFE915F}" presName="sibTrans" presStyleCnt="0"/>
      <dgm:spPr/>
    </dgm:pt>
    <dgm:pt modelId="{4AE1F600-4F02-4188-AD63-2D0EE88C1E42}" type="pres">
      <dgm:prSet presAssocID="{4859B541-A8F2-4F16-A077-CF42A75CB591}" presName="compNode" presStyleCnt="0"/>
      <dgm:spPr/>
    </dgm:pt>
    <dgm:pt modelId="{CABD703E-1E8B-47A1-B7D2-BDCDC99A1749}" type="pres">
      <dgm:prSet presAssocID="{4859B541-A8F2-4F16-A077-CF42A75CB591}" presName="bgRect" presStyleLbl="bgShp" presStyleIdx="2" presStyleCnt="4"/>
      <dgm:spPr/>
    </dgm:pt>
    <dgm:pt modelId="{ACE6A72D-37B0-44D6-97A5-305EA617D517}" type="pres">
      <dgm:prSet presAssocID="{4859B541-A8F2-4F16-A077-CF42A75CB59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8451E29C-BAF4-4C7A-A0DC-30D780BEFCA5}" type="pres">
      <dgm:prSet presAssocID="{4859B541-A8F2-4F16-A077-CF42A75CB591}" presName="spaceRect" presStyleCnt="0"/>
      <dgm:spPr/>
    </dgm:pt>
    <dgm:pt modelId="{674EDDF0-CC64-43F7-9B11-D79854147B5A}" type="pres">
      <dgm:prSet presAssocID="{4859B541-A8F2-4F16-A077-CF42A75CB591}" presName="parTx" presStyleLbl="revTx" presStyleIdx="2" presStyleCnt="4">
        <dgm:presLayoutVars>
          <dgm:chMax val="0"/>
          <dgm:chPref val="0"/>
        </dgm:presLayoutVars>
      </dgm:prSet>
      <dgm:spPr/>
    </dgm:pt>
    <dgm:pt modelId="{DBB1A95D-DDDB-41FE-BD3E-616112480791}" type="pres">
      <dgm:prSet presAssocID="{E3DC807C-7546-4BF7-9E79-E6160CEE40C1}" presName="sibTrans" presStyleCnt="0"/>
      <dgm:spPr/>
    </dgm:pt>
    <dgm:pt modelId="{A7E3D96E-9458-47A2-8852-154114F46835}" type="pres">
      <dgm:prSet presAssocID="{D707101C-2047-4513-9C33-ACBA238AD3D8}" presName="compNode" presStyleCnt="0"/>
      <dgm:spPr/>
    </dgm:pt>
    <dgm:pt modelId="{BC477BE4-BBB1-4386-AA1E-83BD47613349}" type="pres">
      <dgm:prSet presAssocID="{D707101C-2047-4513-9C33-ACBA238AD3D8}" presName="bgRect" presStyleLbl="bgShp" presStyleIdx="3" presStyleCnt="4"/>
      <dgm:spPr/>
    </dgm:pt>
    <dgm:pt modelId="{B91FB96E-737D-49F9-913D-CCD0EC2CF1DA}" type="pres">
      <dgm:prSet presAssocID="{D707101C-2047-4513-9C33-ACBA238AD3D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B31F4286-FB92-4D18-949E-921C32CDD4B6}" type="pres">
      <dgm:prSet presAssocID="{D707101C-2047-4513-9C33-ACBA238AD3D8}" presName="spaceRect" presStyleCnt="0"/>
      <dgm:spPr/>
    </dgm:pt>
    <dgm:pt modelId="{2E33A8A8-73D3-4DDF-8FA3-9E003903DE64}" type="pres">
      <dgm:prSet presAssocID="{D707101C-2047-4513-9C33-ACBA238AD3D8}" presName="parTx" presStyleLbl="revTx" presStyleIdx="3" presStyleCnt="4">
        <dgm:presLayoutVars>
          <dgm:chMax val="0"/>
          <dgm:chPref val="0"/>
        </dgm:presLayoutVars>
      </dgm:prSet>
      <dgm:spPr/>
    </dgm:pt>
  </dgm:ptLst>
  <dgm:cxnLst>
    <dgm:cxn modelId="{BE10C908-051A-43B1-ACB3-D79E7AAAA76A}" type="presOf" srcId="{4859B541-A8F2-4F16-A077-CF42A75CB591}" destId="{674EDDF0-CC64-43F7-9B11-D79854147B5A}" srcOrd="0" destOrd="0" presId="urn:microsoft.com/office/officeart/2018/2/layout/IconVerticalSolidList"/>
    <dgm:cxn modelId="{C696F623-FD7C-4C2F-B909-3F60EE872DD5}" srcId="{7A29CCD2-C11C-435B-A3F2-F955F82288B2}" destId="{159AF982-A4DD-4D22-8E79-F09D4AD4A773}" srcOrd="0" destOrd="0" parTransId="{2C2DD4CA-17DC-4098-B024-1AEB094C3880}" sibTransId="{9D3540CD-3F56-41BE-8E5F-5F2739A77B99}"/>
    <dgm:cxn modelId="{C010BA3D-939F-406D-BFB5-6B8C1FB40EB4}" type="presOf" srcId="{159AF982-A4DD-4D22-8E79-F09D4AD4A773}" destId="{56E08143-ADD7-40A7-8D02-F6EB01BC590C}" srcOrd="0" destOrd="0" presId="urn:microsoft.com/office/officeart/2018/2/layout/IconVerticalSolidList"/>
    <dgm:cxn modelId="{5D9A8C44-C42F-42B4-89A5-3113CA302FC0}" srcId="{7A29CCD2-C11C-435B-A3F2-F955F82288B2}" destId="{1C7FF4CA-2BDA-401D-9182-B84EFBDC5D4B}" srcOrd="1" destOrd="0" parTransId="{58A95F99-93AF-417C-8FAB-11A6675030DB}" sibTransId="{BEC930BA-927F-47FD-B865-28A2BDFE915F}"/>
    <dgm:cxn modelId="{D3484B47-F88E-4D73-A8C5-73CAA5D0CEFC}" type="presOf" srcId="{1C7FF4CA-2BDA-401D-9182-B84EFBDC5D4B}" destId="{22172B40-896C-4B42-992B-2819230682F6}" srcOrd="0" destOrd="0" presId="urn:microsoft.com/office/officeart/2018/2/layout/IconVerticalSolidList"/>
    <dgm:cxn modelId="{F2FC5249-E828-4C10-AA15-1364484C3C8E}" srcId="{7A29CCD2-C11C-435B-A3F2-F955F82288B2}" destId="{D707101C-2047-4513-9C33-ACBA238AD3D8}" srcOrd="3" destOrd="0" parTransId="{A4DAB521-7B06-4A3A-B54F-71BE12CED107}" sibTransId="{DF462509-D343-416A-A6B3-895624F9D11E}"/>
    <dgm:cxn modelId="{C9D56379-390F-4B8A-AD08-0FAD1107B9E1}" type="presOf" srcId="{7A29CCD2-C11C-435B-A3F2-F955F82288B2}" destId="{0B2F1CBB-BBF9-445D-8EDC-FC9EADB96D43}" srcOrd="0" destOrd="0" presId="urn:microsoft.com/office/officeart/2018/2/layout/IconVerticalSolidList"/>
    <dgm:cxn modelId="{F54808BB-1482-486F-91D0-FFF26D7DE57C}" srcId="{7A29CCD2-C11C-435B-A3F2-F955F82288B2}" destId="{4859B541-A8F2-4F16-A077-CF42A75CB591}" srcOrd="2" destOrd="0" parTransId="{FD152597-A5AB-442C-BAB7-05D044781B8E}" sibTransId="{E3DC807C-7546-4BF7-9E79-E6160CEE40C1}"/>
    <dgm:cxn modelId="{3676F6DA-CEB4-41F9-93CE-263ACCB4B4E4}" type="presOf" srcId="{D707101C-2047-4513-9C33-ACBA238AD3D8}" destId="{2E33A8A8-73D3-4DDF-8FA3-9E003903DE64}" srcOrd="0" destOrd="0" presId="urn:microsoft.com/office/officeart/2018/2/layout/IconVerticalSolidList"/>
    <dgm:cxn modelId="{F657D015-BD09-472E-80CD-A68D7FB04057}" type="presParOf" srcId="{0B2F1CBB-BBF9-445D-8EDC-FC9EADB96D43}" destId="{15023123-55BA-4B15-95BB-9B9B6A422C7D}" srcOrd="0" destOrd="0" presId="urn:microsoft.com/office/officeart/2018/2/layout/IconVerticalSolidList"/>
    <dgm:cxn modelId="{CC3803AC-0521-4596-8C72-E3836E94198C}" type="presParOf" srcId="{15023123-55BA-4B15-95BB-9B9B6A422C7D}" destId="{3CCED883-4AA2-46CB-89DF-99F1CE67A51D}" srcOrd="0" destOrd="0" presId="urn:microsoft.com/office/officeart/2018/2/layout/IconVerticalSolidList"/>
    <dgm:cxn modelId="{20D245D4-71C8-4108-A5B3-60642EDF85C1}" type="presParOf" srcId="{15023123-55BA-4B15-95BB-9B9B6A422C7D}" destId="{EF4F4B1E-CAAA-4A43-BC30-E3C26772B7A7}" srcOrd="1" destOrd="0" presId="urn:microsoft.com/office/officeart/2018/2/layout/IconVerticalSolidList"/>
    <dgm:cxn modelId="{6B14830C-89D2-4974-9F70-EADFC8725B73}" type="presParOf" srcId="{15023123-55BA-4B15-95BB-9B9B6A422C7D}" destId="{ACDE3B25-C9A0-4680-B244-076741132FE5}" srcOrd="2" destOrd="0" presId="urn:microsoft.com/office/officeart/2018/2/layout/IconVerticalSolidList"/>
    <dgm:cxn modelId="{AFB27F0F-07DE-4EA9-BF87-FD9FDE9EA92A}" type="presParOf" srcId="{15023123-55BA-4B15-95BB-9B9B6A422C7D}" destId="{56E08143-ADD7-40A7-8D02-F6EB01BC590C}" srcOrd="3" destOrd="0" presId="urn:microsoft.com/office/officeart/2018/2/layout/IconVerticalSolidList"/>
    <dgm:cxn modelId="{E78DD5DC-77DC-4A0F-BD75-ADD658B0EF2D}" type="presParOf" srcId="{0B2F1CBB-BBF9-445D-8EDC-FC9EADB96D43}" destId="{3EA04E5F-C9FB-4591-8580-B29108AB1CB7}" srcOrd="1" destOrd="0" presId="urn:microsoft.com/office/officeart/2018/2/layout/IconVerticalSolidList"/>
    <dgm:cxn modelId="{8D436180-E089-48CB-9180-36DC292DDE2E}" type="presParOf" srcId="{0B2F1CBB-BBF9-445D-8EDC-FC9EADB96D43}" destId="{32290DA0-C474-46EF-AF7C-B680962001BF}" srcOrd="2" destOrd="0" presId="urn:microsoft.com/office/officeart/2018/2/layout/IconVerticalSolidList"/>
    <dgm:cxn modelId="{18C5420D-9433-4594-ADA1-97B537F5E6AE}" type="presParOf" srcId="{32290DA0-C474-46EF-AF7C-B680962001BF}" destId="{55EF3319-CC5F-443E-A18A-B88F5E351E42}" srcOrd="0" destOrd="0" presId="urn:microsoft.com/office/officeart/2018/2/layout/IconVerticalSolidList"/>
    <dgm:cxn modelId="{07027644-92BF-4AA0-BF5F-26F909460D43}" type="presParOf" srcId="{32290DA0-C474-46EF-AF7C-B680962001BF}" destId="{89D719CB-6D8C-4E1E-95E3-18EEF995FE57}" srcOrd="1" destOrd="0" presId="urn:microsoft.com/office/officeart/2018/2/layout/IconVerticalSolidList"/>
    <dgm:cxn modelId="{4E5B82D6-009D-4215-8510-10EE0C40C0DD}" type="presParOf" srcId="{32290DA0-C474-46EF-AF7C-B680962001BF}" destId="{C43C585C-A3E5-4492-8F50-3354B8B7ED4A}" srcOrd="2" destOrd="0" presId="urn:microsoft.com/office/officeart/2018/2/layout/IconVerticalSolidList"/>
    <dgm:cxn modelId="{6552657D-0A58-4205-B9A1-607CB9E0C78F}" type="presParOf" srcId="{32290DA0-C474-46EF-AF7C-B680962001BF}" destId="{22172B40-896C-4B42-992B-2819230682F6}" srcOrd="3" destOrd="0" presId="urn:microsoft.com/office/officeart/2018/2/layout/IconVerticalSolidList"/>
    <dgm:cxn modelId="{426DA6CD-6D9A-4631-9F88-B9CA3090F6ED}" type="presParOf" srcId="{0B2F1CBB-BBF9-445D-8EDC-FC9EADB96D43}" destId="{35B4CE41-D054-4EFD-9D06-F88E4F767AA9}" srcOrd="3" destOrd="0" presId="urn:microsoft.com/office/officeart/2018/2/layout/IconVerticalSolidList"/>
    <dgm:cxn modelId="{258EE68F-1670-4158-87C0-34662A5F6EA3}" type="presParOf" srcId="{0B2F1CBB-BBF9-445D-8EDC-FC9EADB96D43}" destId="{4AE1F600-4F02-4188-AD63-2D0EE88C1E42}" srcOrd="4" destOrd="0" presId="urn:microsoft.com/office/officeart/2018/2/layout/IconVerticalSolidList"/>
    <dgm:cxn modelId="{E6138A91-425A-4091-B029-AC222BD20CBD}" type="presParOf" srcId="{4AE1F600-4F02-4188-AD63-2D0EE88C1E42}" destId="{CABD703E-1E8B-47A1-B7D2-BDCDC99A1749}" srcOrd="0" destOrd="0" presId="urn:microsoft.com/office/officeart/2018/2/layout/IconVerticalSolidList"/>
    <dgm:cxn modelId="{12130E58-B9E1-4014-855F-743ABA7F4B36}" type="presParOf" srcId="{4AE1F600-4F02-4188-AD63-2D0EE88C1E42}" destId="{ACE6A72D-37B0-44D6-97A5-305EA617D517}" srcOrd="1" destOrd="0" presId="urn:microsoft.com/office/officeart/2018/2/layout/IconVerticalSolidList"/>
    <dgm:cxn modelId="{C23E2E41-1717-4E01-BC34-C8B9D3E6FBF9}" type="presParOf" srcId="{4AE1F600-4F02-4188-AD63-2D0EE88C1E42}" destId="{8451E29C-BAF4-4C7A-A0DC-30D780BEFCA5}" srcOrd="2" destOrd="0" presId="urn:microsoft.com/office/officeart/2018/2/layout/IconVerticalSolidList"/>
    <dgm:cxn modelId="{EC75C8FA-83A0-45FD-BFF6-B057A0E6F55C}" type="presParOf" srcId="{4AE1F600-4F02-4188-AD63-2D0EE88C1E42}" destId="{674EDDF0-CC64-43F7-9B11-D79854147B5A}" srcOrd="3" destOrd="0" presId="urn:microsoft.com/office/officeart/2018/2/layout/IconVerticalSolidList"/>
    <dgm:cxn modelId="{064D0510-5189-4799-95AB-4FC3FD228D9B}" type="presParOf" srcId="{0B2F1CBB-BBF9-445D-8EDC-FC9EADB96D43}" destId="{DBB1A95D-DDDB-41FE-BD3E-616112480791}" srcOrd="5" destOrd="0" presId="urn:microsoft.com/office/officeart/2018/2/layout/IconVerticalSolidList"/>
    <dgm:cxn modelId="{3582C172-DE1D-4924-99A9-B4AC2A730C46}" type="presParOf" srcId="{0B2F1CBB-BBF9-445D-8EDC-FC9EADB96D43}" destId="{A7E3D96E-9458-47A2-8852-154114F46835}" srcOrd="6" destOrd="0" presId="urn:microsoft.com/office/officeart/2018/2/layout/IconVerticalSolidList"/>
    <dgm:cxn modelId="{C80D5B54-ABD0-4C61-A591-18802E889B32}" type="presParOf" srcId="{A7E3D96E-9458-47A2-8852-154114F46835}" destId="{BC477BE4-BBB1-4386-AA1E-83BD47613349}" srcOrd="0" destOrd="0" presId="urn:microsoft.com/office/officeart/2018/2/layout/IconVerticalSolidList"/>
    <dgm:cxn modelId="{2470D620-463E-424F-9671-DD01591D3F5B}" type="presParOf" srcId="{A7E3D96E-9458-47A2-8852-154114F46835}" destId="{B91FB96E-737D-49F9-913D-CCD0EC2CF1DA}" srcOrd="1" destOrd="0" presId="urn:microsoft.com/office/officeart/2018/2/layout/IconVerticalSolidList"/>
    <dgm:cxn modelId="{5F918B5E-0EF7-4544-9949-8809BB4F4594}" type="presParOf" srcId="{A7E3D96E-9458-47A2-8852-154114F46835}" destId="{B31F4286-FB92-4D18-949E-921C32CDD4B6}" srcOrd="2" destOrd="0" presId="urn:microsoft.com/office/officeart/2018/2/layout/IconVerticalSolidList"/>
    <dgm:cxn modelId="{EBC0F31E-EE82-406E-B3BB-5B33DC624A7E}" type="presParOf" srcId="{A7E3D96E-9458-47A2-8852-154114F46835}" destId="{2E33A8A8-73D3-4DDF-8FA3-9E003903DE6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BDA9C41-35AD-45B5-A99D-90AAB5F3FA23}"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7F134374-E2DD-4341-9AD6-96988AF13829}">
      <dgm:prSet/>
      <dgm:spPr/>
      <dgm:t>
        <a:bodyPr/>
        <a:lstStyle/>
        <a:p>
          <a:r>
            <a:rPr lang="en-GB" dirty="0"/>
            <a:t>Acute mechanical spinal pain with/ without unilateral arm pain, without significant neurological deficit – initially conservative care with reassurance – likely to resolve within 3/12 – may benefit from referral to </a:t>
          </a:r>
          <a:r>
            <a:rPr lang="en-GB" b="1" dirty="0"/>
            <a:t>Musculoskeletal physiotherapy.</a:t>
          </a:r>
          <a:endParaRPr lang="en-US" b="1" dirty="0"/>
        </a:p>
      </dgm:t>
    </dgm:pt>
    <dgm:pt modelId="{B06EDDD0-BC4B-486B-8568-1A700FB82B8C}" type="parTrans" cxnId="{22FA174C-2585-47DC-A6D0-684153517C0D}">
      <dgm:prSet/>
      <dgm:spPr/>
      <dgm:t>
        <a:bodyPr/>
        <a:lstStyle/>
        <a:p>
          <a:endParaRPr lang="en-US"/>
        </a:p>
      </dgm:t>
    </dgm:pt>
    <dgm:pt modelId="{83F5EF13-B50F-4640-A936-853DDF695930}" type="sibTrans" cxnId="{22FA174C-2585-47DC-A6D0-684153517C0D}">
      <dgm:prSet/>
      <dgm:spPr/>
      <dgm:t>
        <a:bodyPr/>
        <a:lstStyle/>
        <a:p>
          <a:endParaRPr lang="en-US"/>
        </a:p>
      </dgm:t>
    </dgm:pt>
    <dgm:pt modelId="{D5B2D865-A996-446F-80E0-8A2F9AED23DC}">
      <dgm:prSet/>
      <dgm:spPr/>
      <dgm:t>
        <a:bodyPr/>
        <a:lstStyle/>
        <a:p>
          <a:r>
            <a:rPr lang="en-GB"/>
            <a:t>Spinal and radicular pain with non-resolving neurological deficit despite initial conservative management including Physiotherapy – </a:t>
          </a:r>
          <a:r>
            <a:rPr lang="en-GB" b="1"/>
            <a:t>Routine referral to Orthopaedic Choice (Spines).</a:t>
          </a:r>
          <a:endParaRPr lang="en-US"/>
        </a:p>
      </dgm:t>
    </dgm:pt>
    <dgm:pt modelId="{4EBB8063-3471-4B1D-B238-C1D7F19E207A}" type="parTrans" cxnId="{EF297624-4CED-438E-82B3-7E23CE905161}">
      <dgm:prSet/>
      <dgm:spPr/>
      <dgm:t>
        <a:bodyPr/>
        <a:lstStyle/>
        <a:p>
          <a:endParaRPr lang="en-US"/>
        </a:p>
      </dgm:t>
    </dgm:pt>
    <dgm:pt modelId="{13D5E4F9-1831-4488-9A2D-0729B7C4DAD6}" type="sibTrans" cxnId="{EF297624-4CED-438E-82B3-7E23CE905161}">
      <dgm:prSet/>
      <dgm:spPr/>
      <dgm:t>
        <a:bodyPr/>
        <a:lstStyle/>
        <a:p>
          <a:endParaRPr lang="en-US"/>
        </a:p>
      </dgm:t>
    </dgm:pt>
    <dgm:pt modelId="{6ADF51BE-C1BA-4870-BD6A-E79A1F3B6A64}">
      <dgm:prSet/>
      <dgm:spPr/>
      <dgm:t>
        <a:bodyPr/>
        <a:lstStyle/>
        <a:p>
          <a:r>
            <a:rPr lang="en-GB"/>
            <a:t>Non-resolving musculoskeletal spinal pain which may refer to the arm / leg, having tried conservative management, medication and Physiotherapy – </a:t>
          </a:r>
          <a:r>
            <a:rPr lang="en-GB" b="1"/>
            <a:t>Routine referral to Orthopaedic Choice (Spines).</a:t>
          </a:r>
          <a:endParaRPr lang="en-US"/>
        </a:p>
      </dgm:t>
    </dgm:pt>
    <dgm:pt modelId="{85FE567F-1E01-48F0-9BE5-91A32EE75D9F}" type="parTrans" cxnId="{1DED3FAE-C0DE-469A-9D5C-CDF2227DD188}">
      <dgm:prSet/>
      <dgm:spPr/>
      <dgm:t>
        <a:bodyPr/>
        <a:lstStyle/>
        <a:p>
          <a:endParaRPr lang="en-US"/>
        </a:p>
      </dgm:t>
    </dgm:pt>
    <dgm:pt modelId="{B68BE45D-B6C4-4AC7-8AA9-574574860879}" type="sibTrans" cxnId="{1DED3FAE-C0DE-469A-9D5C-CDF2227DD188}">
      <dgm:prSet/>
      <dgm:spPr/>
      <dgm:t>
        <a:bodyPr/>
        <a:lstStyle/>
        <a:p>
          <a:endParaRPr lang="en-US"/>
        </a:p>
      </dgm:t>
    </dgm:pt>
    <dgm:pt modelId="{DFC6B1EE-6041-4840-99BD-FF280F814A79}">
      <dgm:prSet/>
      <dgm:spPr/>
      <dgm:t>
        <a:bodyPr/>
        <a:lstStyle/>
        <a:p>
          <a:r>
            <a:rPr lang="en-GB"/>
            <a:t>Acute spinal and radicular arm or leg pain with deteriorating hard neurology/ weakness or new onset acute bilateral</a:t>
          </a:r>
          <a:r>
            <a:rPr lang="en-GB" b="1"/>
            <a:t> radicular </a:t>
          </a:r>
          <a:r>
            <a:rPr lang="en-GB"/>
            <a:t>leg pain (including unilateral progressing to bilateral) </a:t>
          </a:r>
          <a:r>
            <a:rPr lang="en-GB" b="1"/>
            <a:t>– Urgent referral to Orthopaedic Choice (Spines).</a:t>
          </a:r>
          <a:endParaRPr lang="en-US"/>
        </a:p>
      </dgm:t>
    </dgm:pt>
    <dgm:pt modelId="{684C753E-27D2-47F4-AE3D-B673108E1BA5}" type="parTrans" cxnId="{E213A354-2283-42CE-9613-EA12C46B900D}">
      <dgm:prSet/>
      <dgm:spPr/>
      <dgm:t>
        <a:bodyPr/>
        <a:lstStyle/>
        <a:p>
          <a:endParaRPr lang="en-US"/>
        </a:p>
      </dgm:t>
    </dgm:pt>
    <dgm:pt modelId="{79201994-D883-4F48-BE31-1D9085B16CAA}" type="sibTrans" cxnId="{E213A354-2283-42CE-9613-EA12C46B900D}">
      <dgm:prSet/>
      <dgm:spPr/>
      <dgm:t>
        <a:bodyPr/>
        <a:lstStyle/>
        <a:p>
          <a:endParaRPr lang="en-US"/>
        </a:p>
      </dgm:t>
    </dgm:pt>
    <dgm:pt modelId="{78EFB10E-9C80-4705-9517-804CF8DF3892}">
      <dgm:prSet/>
      <dgm:spPr/>
      <dgm:t>
        <a:bodyPr/>
        <a:lstStyle/>
        <a:p>
          <a:r>
            <a:rPr lang="en-GB" dirty="0"/>
            <a:t>Chronic spinal pain with /without radicular arm or leg symptoms where all appropriate investigations have been carried out and where surgical management is not indicated – </a:t>
          </a:r>
          <a:r>
            <a:rPr lang="en-GB" b="1" dirty="0"/>
            <a:t>Pain management service.</a:t>
          </a:r>
          <a:endParaRPr lang="en-US" dirty="0"/>
        </a:p>
      </dgm:t>
    </dgm:pt>
    <dgm:pt modelId="{B8CF5E5A-CDAC-4813-A5F2-C7C54854C9DB}" type="parTrans" cxnId="{CBE08A94-4AE1-4B62-A255-388F18D697D9}">
      <dgm:prSet/>
      <dgm:spPr/>
      <dgm:t>
        <a:bodyPr/>
        <a:lstStyle/>
        <a:p>
          <a:endParaRPr lang="en-US"/>
        </a:p>
      </dgm:t>
    </dgm:pt>
    <dgm:pt modelId="{0948904A-99EC-41E5-80D6-FC535999F492}" type="sibTrans" cxnId="{CBE08A94-4AE1-4B62-A255-388F18D697D9}">
      <dgm:prSet/>
      <dgm:spPr/>
      <dgm:t>
        <a:bodyPr/>
        <a:lstStyle/>
        <a:p>
          <a:endParaRPr lang="en-US"/>
        </a:p>
      </dgm:t>
    </dgm:pt>
    <dgm:pt modelId="{D050CE60-B8B0-45DF-AD69-615B4371713D}" type="pres">
      <dgm:prSet presAssocID="{8BDA9C41-35AD-45B5-A99D-90AAB5F3FA23}" presName="vert0" presStyleCnt="0">
        <dgm:presLayoutVars>
          <dgm:dir/>
          <dgm:animOne val="branch"/>
          <dgm:animLvl val="lvl"/>
        </dgm:presLayoutVars>
      </dgm:prSet>
      <dgm:spPr/>
    </dgm:pt>
    <dgm:pt modelId="{3D38EA32-DDA6-4BD5-A550-C5CBB00B1A4E}" type="pres">
      <dgm:prSet presAssocID="{7F134374-E2DD-4341-9AD6-96988AF13829}" presName="thickLine" presStyleLbl="alignNode1" presStyleIdx="0" presStyleCnt="5"/>
      <dgm:spPr/>
    </dgm:pt>
    <dgm:pt modelId="{A321A10A-1A7D-4B6F-9692-F23F403C566B}" type="pres">
      <dgm:prSet presAssocID="{7F134374-E2DD-4341-9AD6-96988AF13829}" presName="horz1" presStyleCnt="0"/>
      <dgm:spPr/>
    </dgm:pt>
    <dgm:pt modelId="{22D313A1-B1F9-4E11-AEED-D58CC39DB818}" type="pres">
      <dgm:prSet presAssocID="{7F134374-E2DD-4341-9AD6-96988AF13829}" presName="tx1" presStyleLbl="revTx" presStyleIdx="0" presStyleCnt="5"/>
      <dgm:spPr/>
    </dgm:pt>
    <dgm:pt modelId="{FE183A21-CDA7-46B2-8D52-A64ABB685580}" type="pres">
      <dgm:prSet presAssocID="{7F134374-E2DD-4341-9AD6-96988AF13829}" presName="vert1" presStyleCnt="0"/>
      <dgm:spPr/>
    </dgm:pt>
    <dgm:pt modelId="{E1DBFD33-33EE-46B7-BB55-450AE441A8BA}" type="pres">
      <dgm:prSet presAssocID="{D5B2D865-A996-446F-80E0-8A2F9AED23DC}" presName="thickLine" presStyleLbl="alignNode1" presStyleIdx="1" presStyleCnt="5"/>
      <dgm:spPr/>
    </dgm:pt>
    <dgm:pt modelId="{BA8795C5-F1D3-474F-8486-BE9C1E53A6D1}" type="pres">
      <dgm:prSet presAssocID="{D5B2D865-A996-446F-80E0-8A2F9AED23DC}" presName="horz1" presStyleCnt="0"/>
      <dgm:spPr/>
    </dgm:pt>
    <dgm:pt modelId="{3AA29DEC-9B99-46B5-8960-11A82BAF1B3E}" type="pres">
      <dgm:prSet presAssocID="{D5B2D865-A996-446F-80E0-8A2F9AED23DC}" presName="tx1" presStyleLbl="revTx" presStyleIdx="1" presStyleCnt="5"/>
      <dgm:spPr/>
    </dgm:pt>
    <dgm:pt modelId="{3D00AEE3-D984-4383-A347-7ED78C19E71E}" type="pres">
      <dgm:prSet presAssocID="{D5B2D865-A996-446F-80E0-8A2F9AED23DC}" presName="vert1" presStyleCnt="0"/>
      <dgm:spPr/>
    </dgm:pt>
    <dgm:pt modelId="{C1A07305-78C7-443A-A120-33A794193E41}" type="pres">
      <dgm:prSet presAssocID="{6ADF51BE-C1BA-4870-BD6A-E79A1F3B6A64}" presName="thickLine" presStyleLbl="alignNode1" presStyleIdx="2" presStyleCnt="5"/>
      <dgm:spPr/>
    </dgm:pt>
    <dgm:pt modelId="{D5DFD703-AC65-4968-99C0-D5C925822029}" type="pres">
      <dgm:prSet presAssocID="{6ADF51BE-C1BA-4870-BD6A-E79A1F3B6A64}" presName="horz1" presStyleCnt="0"/>
      <dgm:spPr/>
    </dgm:pt>
    <dgm:pt modelId="{FB3791BE-F310-4377-AE28-514702D143DB}" type="pres">
      <dgm:prSet presAssocID="{6ADF51BE-C1BA-4870-BD6A-E79A1F3B6A64}" presName="tx1" presStyleLbl="revTx" presStyleIdx="2" presStyleCnt="5"/>
      <dgm:spPr/>
    </dgm:pt>
    <dgm:pt modelId="{0922D0E3-BDC4-4B52-8E82-521F5959B180}" type="pres">
      <dgm:prSet presAssocID="{6ADF51BE-C1BA-4870-BD6A-E79A1F3B6A64}" presName="vert1" presStyleCnt="0"/>
      <dgm:spPr/>
    </dgm:pt>
    <dgm:pt modelId="{A783A704-6A3F-4C2A-832F-A334F9112871}" type="pres">
      <dgm:prSet presAssocID="{DFC6B1EE-6041-4840-99BD-FF280F814A79}" presName="thickLine" presStyleLbl="alignNode1" presStyleIdx="3" presStyleCnt="5"/>
      <dgm:spPr/>
    </dgm:pt>
    <dgm:pt modelId="{1C9B066E-2ADD-4FD8-91F2-F49474A9BB3B}" type="pres">
      <dgm:prSet presAssocID="{DFC6B1EE-6041-4840-99BD-FF280F814A79}" presName="horz1" presStyleCnt="0"/>
      <dgm:spPr/>
    </dgm:pt>
    <dgm:pt modelId="{E59D6964-ADAE-44F9-B04C-94AB6719A0D5}" type="pres">
      <dgm:prSet presAssocID="{DFC6B1EE-6041-4840-99BD-FF280F814A79}" presName="tx1" presStyleLbl="revTx" presStyleIdx="3" presStyleCnt="5"/>
      <dgm:spPr/>
    </dgm:pt>
    <dgm:pt modelId="{3A5858C3-32E7-4D2B-8926-37DCBB579930}" type="pres">
      <dgm:prSet presAssocID="{DFC6B1EE-6041-4840-99BD-FF280F814A79}" presName="vert1" presStyleCnt="0"/>
      <dgm:spPr/>
    </dgm:pt>
    <dgm:pt modelId="{53C9DC13-AAD6-4BC7-B734-5CC055359E9C}" type="pres">
      <dgm:prSet presAssocID="{78EFB10E-9C80-4705-9517-804CF8DF3892}" presName="thickLine" presStyleLbl="alignNode1" presStyleIdx="4" presStyleCnt="5"/>
      <dgm:spPr/>
    </dgm:pt>
    <dgm:pt modelId="{D7B89E42-107C-4013-B075-2A106CDDFE3B}" type="pres">
      <dgm:prSet presAssocID="{78EFB10E-9C80-4705-9517-804CF8DF3892}" presName="horz1" presStyleCnt="0"/>
      <dgm:spPr/>
    </dgm:pt>
    <dgm:pt modelId="{622F5236-D1A6-46FE-80F7-0095A16F9654}" type="pres">
      <dgm:prSet presAssocID="{78EFB10E-9C80-4705-9517-804CF8DF3892}" presName="tx1" presStyleLbl="revTx" presStyleIdx="4" presStyleCnt="5"/>
      <dgm:spPr/>
    </dgm:pt>
    <dgm:pt modelId="{079E0598-A9D9-4554-B2D2-867B9DF7EEEC}" type="pres">
      <dgm:prSet presAssocID="{78EFB10E-9C80-4705-9517-804CF8DF3892}" presName="vert1" presStyleCnt="0"/>
      <dgm:spPr/>
    </dgm:pt>
  </dgm:ptLst>
  <dgm:cxnLst>
    <dgm:cxn modelId="{3BCE091D-310A-4DAB-ABD0-D84EE1A1440B}" type="presOf" srcId="{DFC6B1EE-6041-4840-99BD-FF280F814A79}" destId="{E59D6964-ADAE-44F9-B04C-94AB6719A0D5}" srcOrd="0" destOrd="0" presId="urn:microsoft.com/office/officeart/2008/layout/LinedList"/>
    <dgm:cxn modelId="{A329E822-BC87-4588-9A9F-6E3B522BCE3A}" type="presOf" srcId="{D5B2D865-A996-446F-80E0-8A2F9AED23DC}" destId="{3AA29DEC-9B99-46B5-8960-11A82BAF1B3E}" srcOrd="0" destOrd="0" presId="urn:microsoft.com/office/officeart/2008/layout/LinedList"/>
    <dgm:cxn modelId="{EF297624-4CED-438E-82B3-7E23CE905161}" srcId="{8BDA9C41-35AD-45B5-A99D-90AAB5F3FA23}" destId="{D5B2D865-A996-446F-80E0-8A2F9AED23DC}" srcOrd="1" destOrd="0" parTransId="{4EBB8063-3471-4B1D-B238-C1D7F19E207A}" sibTransId="{13D5E4F9-1831-4488-9A2D-0729B7C4DAD6}"/>
    <dgm:cxn modelId="{22FA174C-2585-47DC-A6D0-684153517C0D}" srcId="{8BDA9C41-35AD-45B5-A99D-90AAB5F3FA23}" destId="{7F134374-E2DD-4341-9AD6-96988AF13829}" srcOrd="0" destOrd="0" parTransId="{B06EDDD0-BC4B-486B-8568-1A700FB82B8C}" sibTransId="{83F5EF13-B50F-4640-A936-853DDF695930}"/>
    <dgm:cxn modelId="{E213A354-2283-42CE-9613-EA12C46B900D}" srcId="{8BDA9C41-35AD-45B5-A99D-90AAB5F3FA23}" destId="{DFC6B1EE-6041-4840-99BD-FF280F814A79}" srcOrd="3" destOrd="0" parTransId="{684C753E-27D2-47F4-AE3D-B673108E1BA5}" sibTransId="{79201994-D883-4F48-BE31-1D9085B16CAA}"/>
    <dgm:cxn modelId="{A3F7168E-76C8-4814-AD95-97B81832DDC1}" type="presOf" srcId="{78EFB10E-9C80-4705-9517-804CF8DF3892}" destId="{622F5236-D1A6-46FE-80F7-0095A16F9654}" srcOrd="0" destOrd="0" presId="urn:microsoft.com/office/officeart/2008/layout/LinedList"/>
    <dgm:cxn modelId="{CBE08A94-4AE1-4B62-A255-388F18D697D9}" srcId="{8BDA9C41-35AD-45B5-A99D-90AAB5F3FA23}" destId="{78EFB10E-9C80-4705-9517-804CF8DF3892}" srcOrd="4" destOrd="0" parTransId="{B8CF5E5A-CDAC-4813-A5F2-C7C54854C9DB}" sibTransId="{0948904A-99EC-41E5-80D6-FC535999F492}"/>
    <dgm:cxn modelId="{A7D22AA8-E0C0-49F6-89F5-DBFB7156EDE9}" type="presOf" srcId="{7F134374-E2DD-4341-9AD6-96988AF13829}" destId="{22D313A1-B1F9-4E11-AEED-D58CC39DB818}" srcOrd="0" destOrd="0" presId="urn:microsoft.com/office/officeart/2008/layout/LinedList"/>
    <dgm:cxn modelId="{1DED3FAE-C0DE-469A-9D5C-CDF2227DD188}" srcId="{8BDA9C41-35AD-45B5-A99D-90AAB5F3FA23}" destId="{6ADF51BE-C1BA-4870-BD6A-E79A1F3B6A64}" srcOrd="2" destOrd="0" parTransId="{85FE567F-1E01-48F0-9BE5-91A32EE75D9F}" sibTransId="{B68BE45D-B6C4-4AC7-8AA9-574574860879}"/>
    <dgm:cxn modelId="{94E074B7-4B99-4A61-AC2B-1CB92E4D62EE}" type="presOf" srcId="{6ADF51BE-C1BA-4870-BD6A-E79A1F3B6A64}" destId="{FB3791BE-F310-4377-AE28-514702D143DB}" srcOrd="0" destOrd="0" presId="urn:microsoft.com/office/officeart/2008/layout/LinedList"/>
    <dgm:cxn modelId="{FED813D6-A6CC-4F38-B218-998212A9896D}" type="presOf" srcId="{8BDA9C41-35AD-45B5-A99D-90AAB5F3FA23}" destId="{D050CE60-B8B0-45DF-AD69-615B4371713D}" srcOrd="0" destOrd="0" presId="urn:microsoft.com/office/officeart/2008/layout/LinedList"/>
    <dgm:cxn modelId="{B091D1CA-2595-4B13-B55B-4F1C4ABDFB91}" type="presParOf" srcId="{D050CE60-B8B0-45DF-AD69-615B4371713D}" destId="{3D38EA32-DDA6-4BD5-A550-C5CBB00B1A4E}" srcOrd="0" destOrd="0" presId="urn:microsoft.com/office/officeart/2008/layout/LinedList"/>
    <dgm:cxn modelId="{B057CC32-129A-4835-A932-770E02BA13BD}" type="presParOf" srcId="{D050CE60-B8B0-45DF-AD69-615B4371713D}" destId="{A321A10A-1A7D-4B6F-9692-F23F403C566B}" srcOrd="1" destOrd="0" presId="urn:microsoft.com/office/officeart/2008/layout/LinedList"/>
    <dgm:cxn modelId="{29376343-B282-4DA4-A685-F1FB7DCA0D9C}" type="presParOf" srcId="{A321A10A-1A7D-4B6F-9692-F23F403C566B}" destId="{22D313A1-B1F9-4E11-AEED-D58CC39DB818}" srcOrd="0" destOrd="0" presId="urn:microsoft.com/office/officeart/2008/layout/LinedList"/>
    <dgm:cxn modelId="{CD7777EF-CCB1-45B2-AE00-D96D419A3CD6}" type="presParOf" srcId="{A321A10A-1A7D-4B6F-9692-F23F403C566B}" destId="{FE183A21-CDA7-46B2-8D52-A64ABB685580}" srcOrd="1" destOrd="0" presId="urn:microsoft.com/office/officeart/2008/layout/LinedList"/>
    <dgm:cxn modelId="{D78C5C20-C451-4B91-95CA-57B37CD2E58F}" type="presParOf" srcId="{D050CE60-B8B0-45DF-AD69-615B4371713D}" destId="{E1DBFD33-33EE-46B7-BB55-450AE441A8BA}" srcOrd="2" destOrd="0" presId="urn:microsoft.com/office/officeart/2008/layout/LinedList"/>
    <dgm:cxn modelId="{C997CE44-72CF-423A-B9C8-3051C8020786}" type="presParOf" srcId="{D050CE60-B8B0-45DF-AD69-615B4371713D}" destId="{BA8795C5-F1D3-474F-8486-BE9C1E53A6D1}" srcOrd="3" destOrd="0" presId="urn:microsoft.com/office/officeart/2008/layout/LinedList"/>
    <dgm:cxn modelId="{AF58C6A8-32CE-4A02-B303-9C5CC2ACA35D}" type="presParOf" srcId="{BA8795C5-F1D3-474F-8486-BE9C1E53A6D1}" destId="{3AA29DEC-9B99-46B5-8960-11A82BAF1B3E}" srcOrd="0" destOrd="0" presId="urn:microsoft.com/office/officeart/2008/layout/LinedList"/>
    <dgm:cxn modelId="{EB2EFEBB-9B88-4391-96B9-8E63CA3FEEA1}" type="presParOf" srcId="{BA8795C5-F1D3-474F-8486-BE9C1E53A6D1}" destId="{3D00AEE3-D984-4383-A347-7ED78C19E71E}" srcOrd="1" destOrd="0" presId="urn:microsoft.com/office/officeart/2008/layout/LinedList"/>
    <dgm:cxn modelId="{A67DDEE5-E310-44D7-9275-F1B957521422}" type="presParOf" srcId="{D050CE60-B8B0-45DF-AD69-615B4371713D}" destId="{C1A07305-78C7-443A-A120-33A794193E41}" srcOrd="4" destOrd="0" presId="urn:microsoft.com/office/officeart/2008/layout/LinedList"/>
    <dgm:cxn modelId="{AF6C6E88-BFB1-44AE-BEC1-4504523E21BB}" type="presParOf" srcId="{D050CE60-B8B0-45DF-AD69-615B4371713D}" destId="{D5DFD703-AC65-4968-99C0-D5C925822029}" srcOrd="5" destOrd="0" presId="urn:microsoft.com/office/officeart/2008/layout/LinedList"/>
    <dgm:cxn modelId="{2422DA0E-A2DD-4CF5-84C7-10872C233017}" type="presParOf" srcId="{D5DFD703-AC65-4968-99C0-D5C925822029}" destId="{FB3791BE-F310-4377-AE28-514702D143DB}" srcOrd="0" destOrd="0" presId="urn:microsoft.com/office/officeart/2008/layout/LinedList"/>
    <dgm:cxn modelId="{45278C31-8024-4DB6-B218-06D4051D62E4}" type="presParOf" srcId="{D5DFD703-AC65-4968-99C0-D5C925822029}" destId="{0922D0E3-BDC4-4B52-8E82-521F5959B180}" srcOrd="1" destOrd="0" presId="urn:microsoft.com/office/officeart/2008/layout/LinedList"/>
    <dgm:cxn modelId="{816807B9-8700-4E23-BFD6-51AE2508975C}" type="presParOf" srcId="{D050CE60-B8B0-45DF-AD69-615B4371713D}" destId="{A783A704-6A3F-4C2A-832F-A334F9112871}" srcOrd="6" destOrd="0" presId="urn:microsoft.com/office/officeart/2008/layout/LinedList"/>
    <dgm:cxn modelId="{A6BE55D9-51A5-43B0-828B-5DAB86160F31}" type="presParOf" srcId="{D050CE60-B8B0-45DF-AD69-615B4371713D}" destId="{1C9B066E-2ADD-4FD8-91F2-F49474A9BB3B}" srcOrd="7" destOrd="0" presId="urn:microsoft.com/office/officeart/2008/layout/LinedList"/>
    <dgm:cxn modelId="{F5FE8130-83C1-4D99-88CE-151217D39994}" type="presParOf" srcId="{1C9B066E-2ADD-4FD8-91F2-F49474A9BB3B}" destId="{E59D6964-ADAE-44F9-B04C-94AB6719A0D5}" srcOrd="0" destOrd="0" presId="urn:microsoft.com/office/officeart/2008/layout/LinedList"/>
    <dgm:cxn modelId="{B74A61F1-E0A3-459E-9374-DC5ECED7FBAF}" type="presParOf" srcId="{1C9B066E-2ADD-4FD8-91F2-F49474A9BB3B}" destId="{3A5858C3-32E7-4D2B-8926-37DCBB579930}" srcOrd="1" destOrd="0" presId="urn:microsoft.com/office/officeart/2008/layout/LinedList"/>
    <dgm:cxn modelId="{67FA8D96-E4D3-4896-A1F6-B876CE3EB211}" type="presParOf" srcId="{D050CE60-B8B0-45DF-AD69-615B4371713D}" destId="{53C9DC13-AAD6-4BC7-B734-5CC055359E9C}" srcOrd="8" destOrd="0" presId="urn:microsoft.com/office/officeart/2008/layout/LinedList"/>
    <dgm:cxn modelId="{036F5FED-8E09-422F-8BE7-5D903FD6D939}" type="presParOf" srcId="{D050CE60-B8B0-45DF-AD69-615B4371713D}" destId="{D7B89E42-107C-4013-B075-2A106CDDFE3B}" srcOrd="9" destOrd="0" presId="urn:microsoft.com/office/officeart/2008/layout/LinedList"/>
    <dgm:cxn modelId="{49988AEC-22BC-42BB-BBF8-4DF775869425}" type="presParOf" srcId="{D7B89E42-107C-4013-B075-2A106CDDFE3B}" destId="{622F5236-D1A6-46FE-80F7-0095A16F9654}" srcOrd="0" destOrd="0" presId="urn:microsoft.com/office/officeart/2008/layout/LinedList"/>
    <dgm:cxn modelId="{781F9452-BD63-4670-9294-3A48E76B9A62}" type="presParOf" srcId="{D7B89E42-107C-4013-B075-2A106CDDFE3B}" destId="{079E0598-A9D9-4554-B2D2-867B9DF7EEE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AF571-160A-492F-921A-45A2CF066879}">
      <dsp:nvSpPr>
        <dsp:cNvPr id="0" name=""/>
        <dsp:cNvSpPr/>
      </dsp:nvSpPr>
      <dsp:spPr>
        <a:xfrm>
          <a:off x="0" y="270868"/>
          <a:ext cx="10895369" cy="71604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Provides specialist assessment of </a:t>
          </a:r>
          <a:r>
            <a:rPr lang="en-GB" sz="1800" b="1" i="0" kern="1200"/>
            <a:t>musculoskeletal spinal conditions </a:t>
          </a:r>
          <a:r>
            <a:rPr lang="en-GB" sz="1800" b="0" i="0" kern="1200"/>
            <a:t>and advice and guidance regarding management, including onward referral to other services such as </a:t>
          </a:r>
          <a:r>
            <a:rPr lang="en-GB" sz="1800" b="1" i="0" kern="1200"/>
            <a:t>physiotherapy,</a:t>
          </a:r>
          <a:endParaRPr lang="en-US" sz="1800" kern="1200"/>
        </a:p>
      </dsp:txBody>
      <dsp:txXfrm>
        <a:off x="34954" y="305822"/>
        <a:ext cx="10825461" cy="646132"/>
      </dsp:txXfrm>
    </dsp:sp>
    <dsp:sp modelId="{AF49AAA1-1B39-4670-9510-A73FB9CF2A26}">
      <dsp:nvSpPr>
        <dsp:cNvPr id="0" name=""/>
        <dsp:cNvSpPr/>
      </dsp:nvSpPr>
      <dsp:spPr>
        <a:xfrm>
          <a:off x="0" y="1038748"/>
          <a:ext cx="10895369" cy="71604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We </a:t>
          </a:r>
          <a:r>
            <a:rPr lang="en-GB" sz="1800" b="1" i="0" kern="1200"/>
            <a:t>do not accept referrals for </a:t>
          </a:r>
          <a:endParaRPr lang="en-US" sz="1800" kern="1200"/>
        </a:p>
      </dsp:txBody>
      <dsp:txXfrm>
        <a:off x="34954" y="1073702"/>
        <a:ext cx="10825461" cy="646132"/>
      </dsp:txXfrm>
    </dsp:sp>
    <dsp:sp modelId="{CD953405-D9E5-42FF-99F6-9A5651CB53FA}">
      <dsp:nvSpPr>
        <dsp:cNvPr id="0" name=""/>
        <dsp:cNvSpPr/>
      </dsp:nvSpPr>
      <dsp:spPr>
        <a:xfrm>
          <a:off x="0" y="1754788"/>
          <a:ext cx="10895369" cy="137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5928"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GB" sz="1400" b="1" i="1" kern="1200" dirty="0"/>
            <a:t>Serious spinal pathology </a:t>
          </a:r>
          <a:r>
            <a:rPr lang="en-GB" sz="1400" b="0" i="0" kern="1200" dirty="0"/>
            <a:t>requiring emergency care – e.g. Metastatic cord compression (GP to contact on call spinal registrar at UHS re emergency admission</a:t>
          </a:r>
          <a:r>
            <a:rPr lang="en-GB" sz="1400" b="0" i="0" kern="1200" dirty="0">
              <a:latin typeface="Century Gothic" panose="020B0502020202020204"/>
            </a:rPr>
            <a:t>),</a:t>
          </a:r>
          <a:r>
            <a:rPr lang="en-GB" sz="1400" kern="1200" dirty="0">
              <a:latin typeface="Century Gothic" panose="020B0502020202020204"/>
            </a:rPr>
            <a:t> cauda </a:t>
          </a:r>
          <a:r>
            <a:rPr lang="en-GB" sz="1400" b="0" i="0" kern="1200" dirty="0">
              <a:latin typeface="Century Gothic" panose="020B0502020202020204"/>
            </a:rPr>
            <a:t>equina</a:t>
          </a:r>
          <a:endParaRPr lang="en-US" sz="1400" kern="1200" dirty="0"/>
        </a:p>
        <a:p>
          <a:pPr marL="114300" lvl="1" indent="-114300" algn="l" defTabSz="622300">
            <a:lnSpc>
              <a:spcPct val="90000"/>
            </a:lnSpc>
            <a:spcBef>
              <a:spcPct val="0"/>
            </a:spcBef>
            <a:spcAft>
              <a:spcPct val="20000"/>
            </a:spcAft>
            <a:buChar char="•"/>
          </a:pPr>
          <a:r>
            <a:rPr lang="en-GB" sz="1400" b="1" i="1" kern="1200" dirty="0"/>
            <a:t>Suspected tumour/ malignancy </a:t>
          </a:r>
          <a:r>
            <a:rPr lang="en-GB" sz="1400" b="0" i="0" kern="1200" dirty="0"/>
            <a:t>– need to be referred via 2ww pathway</a:t>
          </a:r>
          <a:endParaRPr lang="en-US" sz="1400" kern="1200" dirty="0"/>
        </a:p>
        <a:p>
          <a:pPr marL="114300" lvl="1" indent="-114300" algn="l" defTabSz="622300">
            <a:lnSpc>
              <a:spcPct val="90000"/>
            </a:lnSpc>
            <a:spcBef>
              <a:spcPct val="0"/>
            </a:spcBef>
            <a:spcAft>
              <a:spcPct val="20000"/>
            </a:spcAft>
            <a:buChar char="•"/>
          </a:pPr>
          <a:r>
            <a:rPr lang="en-GB" sz="1400" b="1" i="1" kern="1200" dirty="0"/>
            <a:t>Physiotherapy treatment </a:t>
          </a:r>
          <a:r>
            <a:rPr lang="en-GB" sz="1400" b="0" i="0" kern="1200" dirty="0"/>
            <a:t>– please refer to musculoskeletal physiotherapy</a:t>
          </a:r>
          <a:endParaRPr lang="en-US" sz="1400" kern="1200" dirty="0"/>
        </a:p>
        <a:p>
          <a:pPr marL="114300" lvl="1" indent="-114300" algn="l" defTabSz="622300">
            <a:lnSpc>
              <a:spcPct val="90000"/>
            </a:lnSpc>
            <a:spcBef>
              <a:spcPct val="0"/>
            </a:spcBef>
            <a:spcAft>
              <a:spcPct val="20000"/>
            </a:spcAft>
            <a:buChar char="•"/>
          </a:pPr>
          <a:r>
            <a:rPr lang="en-GB" sz="1400" b="1" i="0" kern="1200" dirty="0"/>
            <a:t>Consider the pain team if all appropriate investigations have been completed and there is no surgical intervention required. </a:t>
          </a:r>
          <a:endParaRPr lang="en-US" sz="1400" kern="1200" dirty="0"/>
        </a:p>
      </dsp:txBody>
      <dsp:txXfrm>
        <a:off x="0" y="1754788"/>
        <a:ext cx="10895369" cy="13786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7F7CC-BC9C-4E09-B8C0-09850434B55C}">
      <dsp:nvSpPr>
        <dsp:cNvPr id="0" name=""/>
        <dsp:cNvSpPr/>
      </dsp:nvSpPr>
      <dsp:spPr>
        <a:xfrm>
          <a:off x="891882" y="1445"/>
          <a:ext cx="2872890" cy="172373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NICE Guideline for Low back pain and sciatica in over 16s:</a:t>
          </a:r>
          <a:endParaRPr lang="en-US" sz="1400" kern="1200"/>
        </a:p>
      </dsp:txBody>
      <dsp:txXfrm>
        <a:off x="891882" y="1445"/>
        <a:ext cx="2872890" cy="1723734"/>
      </dsp:txXfrm>
    </dsp:sp>
    <dsp:sp modelId="{0E6C52BE-EFA3-437A-A65F-EE8334FE6EF5}">
      <dsp:nvSpPr>
        <dsp:cNvPr id="0" name=""/>
        <dsp:cNvSpPr/>
      </dsp:nvSpPr>
      <dsp:spPr>
        <a:xfrm>
          <a:off x="4052061" y="1445"/>
          <a:ext cx="2872890" cy="1723734"/>
        </a:xfrm>
        <a:prstGeom prst="rect">
          <a:avLst/>
        </a:prstGeom>
        <a:solidFill>
          <a:schemeClr val="accent2">
            <a:hueOff val="-332684"/>
            <a:satOff val="2054"/>
            <a:lumOff val="-2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t>1.1.4 Do not routinely offer imaging in a non-specialist setting for people with low back pain with or without sciatica</a:t>
          </a:r>
          <a:r>
            <a:rPr lang="en-GB" sz="1400" kern="1200"/>
            <a:t>. [2016] </a:t>
          </a:r>
          <a:endParaRPr lang="en-US" sz="1400" kern="1200"/>
        </a:p>
      </dsp:txBody>
      <dsp:txXfrm>
        <a:off x="4052061" y="1445"/>
        <a:ext cx="2872890" cy="1723734"/>
      </dsp:txXfrm>
    </dsp:sp>
    <dsp:sp modelId="{03202E90-1A57-4E38-8CD9-11634AAD1B25}">
      <dsp:nvSpPr>
        <dsp:cNvPr id="0" name=""/>
        <dsp:cNvSpPr/>
      </dsp:nvSpPr>
      <dsp:spPr>
        <a:xfrm>
          <a:off x="7212240" y="1445"/>
          <a:ext cx="2872890" cy="1723734"/>
        </a:xfrm>
        <a:prstGeom prst="rect">
          <a:avLst/>
        </a:prstGeom>
        <a:solidFill>
          <a:schemeClr val="accent2">
            <a:hueOff val="-665368"/>
            <a:satOff val="4108"/>
            <a:lumOff val="-58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1.1.5 Explain to people with low back pain with or without sciatica that if they are being referred for specialist opinion, </a:t>
          </a:r>
          <a:r>
            <a:rPr lang="en-GB" sz="1400" b="1" kern="1200" dirty="0"/>
            <a:t>they may not need imaging. </a:t>
          </a:r>
          <a:r>
            <a:rPr lang="en-GB" sz="1400" kern="1200" dirty="0"/>
            <a:t>[2016] </a:t>
          </a:r>
          <a:endParaRPr lang="en-US" sz="1400" kern="1200" dirty="0"/>
        </a:p>
      </dsp:txBody>
      <dsp:txXfrm>
        <a:off x="7212240" y="1445"/>
        <a:ext cx="2872890" cy="1723734"/>
      </dsp:txXfrm>
    </dsp:sp>
    <dsp:sp modelId="{9F290197-FB64-4553-AD75-4943D30BC8FD}">
      <dsp:nvSpPr>
        <dsp:cNvPr id="0" name=""/>
        <dsp:cNvSpPr/>
      </dsp:nvSpPr>
      <dsp:spPr>
        <a:xfrm>
          <a:off x="2471971" y="2012469"/>
          <a:ext cx="2872890" cy="1723734"/>
        </a:xfrm>
        <a:prstGeom prst="rect">
          <a:avLst/>
        </a:prstGeom>
        <a:solidFill>
          <a:schemeClr val="accent2">
            <a:hueOff val="-998051"/>
            <a:satOff val="6162"/>
            <a:lumOff val="-88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1.1.6 Consider imaging in specialist settings of care (for example, a musculoskeletal interface clinic or hospital) for people with low back pain with or without sciatica </a:t>
          </a:r>
          <a:r>
            <a:rPr lang="en-GB" sz="1400" b="1" kern="1200"/>
            <a:t>only if the result is likely to change management. </a:t>
          </a:r>
          <a:r>
            <a:rPr lang="en-GB" sz="1400" kern="1200"/>
            <a:t>[2016]</a:t>
          </a:r>
          <a:endParaRPr lang="en-US" sz="1400" kern="1200"/>
        </a:p>
      </dsp:txBody>
      <dsp:txXfrm>
        <a:off x="2471971" y="2012469"/>
        <a:ext cx="2872890" cy="1723734"/>
      </dsp:txXfrm>
    </dsp:sp>
    <dsp:sp modelId="{A574883A-4E9B-41E2-8C3B-C1C8E7CDBEDC}">
      <dsp:nvSpPr>
        <dsp:cNvPr id="0" name=""/>
        <dsp:cNvSpPr/>
      </dsp:nvSpPr>
      <dsp:spPr>
        <a:xfrm>
          <a:off x="5632151" y="2012469"/>
          <a:ext cx="2872890" cy="1723734"/>
        </a:xfrm>
        <a:prstGeom prst="rect">
          <a:avLst/>
        </a:prstGeom>
        <a:solidFill>
          <a:schemeClr val="accent2">
            <a:hueOff val="-1330735"/>
            <a:satOff val="8216"/>
            <a:lumOff val="-11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1.3.4 </a:t>
          </a:r>
          <a:r>
            <a:rPr lang="en-GB" sz="1400" b="1" i="0" kern="1200" baseline="0"/>
            <a:t>Do not offer imaging for people with low back pain </a:t>
          </a:r>
          <a:r>
            <a:rPr lang="en-GB" sz="1400" b="0" i="0" kern="1200" baseline="0"/>
            <a:t>with specific facet join pain as a prerequisite for radiofrequency denervation. [2016] </a:t>
          </a:r>
          <a:endParaRPr lang="en-US" sz="1400" kern="1200"/>
        </a:p>
      </dsp:txBody>
      <dsp:txXfrm>
        <a:off x="5632151" y="2012469"/>
        <a:ext cx="2872890" cy="172373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DD692-F874-4488-B699-08607101E4E1}">
      <dsp:nvSpPr>
        <dsp:cNvPr id="0" name=""/>
        <dsp:cNvSpPr/>
      </dsp:nvSpPr>
      <dsp:spPr>
        <a:xfrm>
          <a:off x="0" y="567487"/>
          <a:ext cx="3064322" cy="194584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ECBC0B-0DAA-40CE-930A-C823F6C045E4}">
      <dsp:nvSpPr>
        <dsp:cNvPr id="0" name=""/>
        <dsp:cNvSpPr/>
      </dsp:nvSpPr>
      <dsp:spPr>
        <a:xfrm>
          <a:off x="340480" y="890944"/>
          <a:ext cx="3064322" cy="194584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a:t>Early MSK-MRI is linked to greater disability and prolonged recovery</a:t>
          </a:r>
          <a:r>
            <a:rPr lang="en-US" sz="1200" b="0" i="0" kern="1200"/>
            <a:t>, with non-guideline imaging associated with transition to chronic back pain.</a:t>
          </a:r>
          <a:r>
            <a:rPr lang="en-US" sz="1200" b="0" i="0" kern="1200" baseline="30000"/>
            <a:t>  </a:t>
          </a:r>
          <a:endParaRPr lang="en-US" sz="1200" kern="1200"/>
        </a:p>
      </dsp:txBody>
      <dsp:txXfrm>
        <a:off x="397472" y="947936"/>
        <a:ext cx="2950338" cy="1831860"/>
      </dsp:txXfrm>
    </dsp:sp>
    <dsp:sp modelId="{8BDD9EBD-AA12-4A21-97AC-9574B1B4EC09}">
      <dsp:nvSpPr>
        <dsp:cNvPr id="0" name=""/>
        <dsp:cNvSpPr/>
      </dsp:nvSpPr>
      <dsp:spPr>
        <a:xfrm>
          <a:off x="3745283" y="567487"/>
          <a:ext cx="3064322" cy="194584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58E739-9F85-4579-B803-016B82B04132}">
      <dsp:nvSpPr>
        <dsp:cNvPr id="0" name=""/>
        <dsp:cNvSpPr/>
      </dsp:nvSpPr>
      <dsp:spPr>
        <a:xfrm>
          <a:off x="4085763" y="890944"/>
          <a:ext cx="3064322" cy="194584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a:t>Findings can negatively affect patient perceptions</a:t>
          </a:r>
          <a:r>
            <a:rPr lang="en-US" sz="1200" b="0" i="0" kern="1200"/>
            <a:t>, with lower confidence in conservative management, </a:t>
          </a:r>
          <a:r>
            <a:rPr lang="en-US" sz="1200" b="1" i="0" kern="1200"/>
            <a:t>fear that exercise may worsen the condition</a:t>
          </a:r>
          <a:r>
            <a:rPr lang="en-US" sz="1200" b="0" i="0" kern="1200"/>
            <a:t>, loss of control, over-reliance on surgery as well as poorer functional outcomes. </a:t>
          </a:r>
          <a:endParaRPr lang="en-US" sz="1200" kern="1200"/>
        </a:p>
      </dsp:txBody>
      <dsp:txXfrm>
        <a:off x="4142755" y="947936"/>
        <a:ext cx="2950338" cy="1831860"/>
      </dsp:txXfrm>
    </dsp:sp>
    <dsp:sp modelId="{DAF9D92B-A919-4EB5-908E-94EAB531DE15}">
      <dsp:nvSpPr>
        <dsp:cNvPr id="0" name=""/>
        <dsp:cNvSpPr/>
      </dsp:nvSpPr>
      <dsp:spPr>
        <a:xfrm>
          <a:off x="7490566" y="567487"/>
          <a:ext cx="3064322" cy="194584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901E7F-FC48-4BA2-8AAD-FC5F2CE32159}">
      <dsp:nvSpPr>
        <dsp:cNvPr id="0" name=""/>
        <dsp:cNvSpPr/>
      </dsp:nvSpPr>
      <dsp:spPr>
        <a:xfrm>
          <a:off x="7831047" y="890944"/>
          <a:ext cx="3064322" cy="194584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a:t>Cognitions may influence distress, disability and quality-of-life</a:t>
          </a:r>
          <a:r>
            <a:rPr lang="en-US" sz="1200" b="0" i="0" kern="1200"/>
            <a:t>. Increased imaging access may lead to harmful disease-labelling of patients </a:t>
          </a:r>
          <a:r>
            <a:rPr lang="en-US" sz="1200" b="1" i="0" kern="1200"/>
            <a:t>as well as incidental findings </a:t>
          </a:r>
          <a:r>
            <a:rPr lang="en-US" sz="1200" b="0" i="0" kern="1200"/>
            <a:t>placing unnecessary pressure on clinical services.   </a:t>
          </a:r>
          <a:br>
            <a:rPr lang="en-US" sz="1200" b="0" i="0" kern="1200"/>
          </a:br>
          <a:br>
            <a:rPr lang="en-US" sz="1200" b="0" i="1" kern="1200"/>
          </a:br>
          <a:r>
            <a:rPr lang="en-US" sz="1200" b="0" i="1" kern="1200"/>
            <a:t>Sajid et al (2021).  </a:t>
          </a:r>
          <a:br>
            <a:rPr lang="en-US" sz="1200" b="0" i="1" kern="1200"/>
          </a:br>
          <a:endParaRPr lang="en-US" sz="1200" kern="1200"/>
        </a:p>
      </dsp:txBody>
      <dsp:txXfrm>
        <a:off x="7888039" y="947936"/>
        <a:ext cx="2950338" cy="18318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5747A-DDAA-4996-B8F2-4F257F5CC1AF}">
      <dsp:nvSpPr>
        <dsp:cNvPr id="0" name=""/>
        <dsp:cNvSpPr/>
      </dsp:nvSpPr>
      <dsp:spPr>
        <a:xfrm>
          <a:off x="0" y="415"/>
          <a:ext cx="1089536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64310A-A827-424F-ACB7-640FDCAC5CCA}">
      <dsp:nvSpPr>
        <dsp:cNvPr id="0" name=""/>
        <dsp:cNvSpPr/>
      </dsp:nvSpPr>
      <dsp:spPr>
        <a:xfrm>
          <a:off x="0" y="415"/>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a:t>Acute mechanical spinal pain with/ without unilateral arm or leg pain, without significant neurological deficit – initially conservative care with reassurance – likely to resolve within 3/12 – may benefit from referral to </a:t>
          </a:r>
          <a:r>
            <a:rPr lang="en-GB" sz="1300" b="1" kern="1200"/>
            <a:t>musculoskeletal physiotherapy.</a:t>
          </a:r>
          <a:endParaRPr lang="en-US" sz="1300" kern="1200"/>
        </a:p>
      </dsp:txBody>
      <dsp:txXfrm>
        <a:off x="0" y="415"/>
        <a:ext cx="10895369" cy="680689"/>
      </dsp:txXfrm>
    </dsp:sp>
    <dsp:sp modelId="{232A7C9E-6E03-43C9-950A-9E19190CEA99}">
      <dsp:nvSpPr>
        <dsp:cNvPr id="0" name=""/>
        <dsp:cNvSpPr/>
      </dsp:nvSpPr>
      <dsp:spPr>
        <a:xfrm>
          <a:off x="0" y="681104"/>
          <a:ext cx="1089536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3520B-7A9F-4A6A-BEC3-775A7F50BD06}">
      <dsp:nvSpPr>
        <dsp:cNvPr id="0" name=""/>
        <dsp:cNvSpPr/>
      </dsp:nvSpPr>
      <dsp:spPr>
        <a:xfrm>
          <a:off x="0" y="681104"/>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a:t>Spinal and radicular pain with non-resolving neurological deficit despite initial conservative management including Physiotherapy – </a:t>
          </a:r>
          <a:r>
            <a:rPr lang="en-GB" sz="1300" b="1" kern="1200"/>
            <a:t>Routine referral to Orthopaedic Choice (Spines).</a:t>
          </a:r>
          <a:endParaRPr lang="en-US" sz="1300" kern="1200"/>
        </a:p>
      </dsp:txBody>
      <dsp:txXfrm>
        <a:off x="0" y="681104"/>
        <a:ext cx="10895369" cy="680689"/>
      </dsp:txXfrm>
    </dsp:sp>
    <dsp:sp modelId="{6A63F9EF-6769-459E-B01E-5A0BD264224B}">
      <dsp:nvSpPr>
        <dsp:cNvPr id="0" name=""/>
        <dsp:cNvSpPr/>
      </dsp:nvSpPr>
      <dsp:spPr>
        <a:xfrm>
          <a:off x="0" y="1361793"/>
          <a:ext cx="1089536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FD24DD-B7C2-4BDD-97DB-64AC25E8565D}">
      <dsp:nvSpPr>
        <dsp:cNvPr id="0" name=""/>
        <dsp:cNvSpPr/>
      </dsp:nvSpPr>
      <dsp:spPr>
        <a:xfrm>
          <a:off x="0" y="1361793"/>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a:t>Non-resolving musculoskeletal spinal pain which may refer to the arm / leg, having tried conservative management, medication and Physiotherapy – </a:t>
          </a:r>
          <a:r>
            <a:rPr lang="en-GB" sz="1300" b="1" kern="1200"/>
            <a:t>Routine referral to Orthopaedic Choice (Spines).</a:t>
          </a:r>
          <a:endParaRPr lang="en-US" sz="1300" kern="1200"/>
        </a:p>
      </dsp:txBody>
      <dsp:txXfrm>
        <a:off x="0" y="1361793"/>
        <a:ext cx="10895369" cy="680689"/>
      </dsp:txXfrm>
    </dsp:sp>
    <dsp:sp modelId="{159902CF-D596-4AB0-A0DC-AD81984AE321}">
      <dsp:nvSpPr>
        <dsp:cNvPr id="0" name=""/>
        <dsp:cNvSpPr/>
      </dsp:nvSpPr>
      <dsp:spPr>
        <a:xfrm>
          <a:off x="0" y="2042483"/>
          <a:ext cx="1089536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A8A960-0168-47EE-B345-618DF9753A87}">
      <dsp:nvSpPr>
        <dsp:cNvPr id="0" name=""/>
        <dsp:cNvSpPr/>
      </dsp:nvSpPr>
      <dsp:spPr>
        <a:xfrm>
          <a:off x="0" y="2042483"/>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a:t>Acute spinal and radicular arm or leg pain with deteriorating hard neurology/ weakness or new onset acute bilateral</a:t>
          </a:r>
          <a:r>
            <a:rPr lang="en-GB" sz="1300" b="1" kern="1200"/>
            <a:t> radicular </a:t>
          </a:r>
          <a:r>
            <a:rPr lang="en-GB" sz="1300" kern="1200"/>
            <a:t>leg pain (including unilateral progressing to bilateral) </a:t>
          </a:r>
          <a:r>
            <a:rPr lang="en-GB" sz="1300" b="1" kern="1200"/>
            <a:t>– Urgent referral to Orthopaedic Choice (Spines).</a:t>
          </a:r>
          <a:endParaRPr lang="en-US" sz="1300" kern="1200"/>
        </a:p>
      </dsp:txBody>
      <dsp:txXfrm>
        <a:off x="0" y="2042483"/>
        <a:ext cx="10895369" cy="680689"/>
      </dsp:txXfrm>
    </dsp:sp>
    <dsp:sp modelId="{76A3658A-95DB-4AE3-AF06-0AE6A7F98604}">
      <dsp:nvSpPr>
        <dsp:cNvPr id="0" name=""/>
        <dsp:cNvSpPr/>
      </dsp:nvSpPr>
      <dsp:spPr>
        <a:xfrm>
          <a:off x="0" y="2723172"/>
          <a:ext cx="1089536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DA5701-445B-4C59-9D5C-8CBC9218554A}">
      <dsp:nvSpPr>
        <dsp:cNvPr id="0" name=""/>
        <dsp:cNvSpPr/>
      </dsp:nvSpPr>
      <dsp:spPr>
        <a:xfrm>
          <a:off x="0" y="2723172"/>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Chronic spinal pain with /without radicular arm or leg symptoms where all appropriate investigations have been carried out and where surgical management is not indicated – </a:t>
          </a:r>
          <a:r>
            <a:rPr lang="en-GB" sz="1300" b="1" kern="1200" dirty="0"/>
            <a:t>Pain management service.</a:t>
          </a:r>
          <a:endParaRPr lang="en-US" sz="1300" kern="1200" dirty="0"/>
        </a:p>
      </dsp:txBody>
      <dsp:txXfrm>
        <a:off x="0" y="2723172"/>
        <a:ext cx="10895369" cy="6806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AD34-F607-462E-980B-EE96DEC1CE29}">
      <dsp:nvSpPr>
        <dsp:cNvPr id="0" name=""/>
        <dsp:cNvSpPr/>
      </dsp:nvSpPr>
      <dsp:spPr>
        <a:xfrm>
          <a:off x="2755" y="607461"/>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Education </a:t>
          </a:r>
        </a:p>
      </dsp:txBody>
      <dsp:txXfrm>
        <a:off x="2755" y="607461"/>
        <a:ext cx="2185777" cy="1311466"/>
      </dsp:txXfrm>
    </dsp:sp>
    <dsp:sp modelId="{8C9258DC-C4BC-4A59-9F05-6E5DC095F589}">
      <dsp:nvSpPr>
        <dsp:cNvPr id="0" name=""/>
        <dsp:cNvSpPr/>
      </dsp:nvSpPr>
      <dsp:spPr>
        <a:xfrm>
          <a:off x="2407110" y="607461"/>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New/ Flare up- what is different now?</a:t>
          </a:r>
          <a:endParaRPr lang="en-US" sz="2200" kern="1200"/>
        </a:p>
      </dsp:txBody>
      <dsp:txXfrm>
        <a:off x="2407110" y="607461"/>
        <a:ext cx="2185777" cy="1311466"/>
      </dsp:txXfrm>
    </dsp:sp>
    <dsp:sp modelId="{D69D3D05-E71A-45BD-808A-9527FED8C6D7}">
      <dsp:nvSpPr>
        <dsp:cNvPr id="0" name=""/>
        <dsp:cNvSpPr/>
      </dsp:nvSpPr>
      <dsp:spPr>
        <a:xfrm>
          <a:off x="4811464" y="607461"/>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Impact</a:t>
          </a:r>
          <a:r>
            <a:rPr lang="en-US" sz="2200" kern="1200" baseline="0" dirty="0"/>
            <a:t> on their life</a:t>
          </a:r>
          <a:endParaRPr lang="en-US" sz="2200" kern="1200" dirty="0"/>
        </a:p>
      </dsp:txBody>
      <dsp:txXfrm>
        <a:off x="4811464" y="607461"/>
        <a:ext cx="2185777" cy="1311466"/>
      </dsp:txXfrm>
    </dsp:sp>
    <dsp:sp modelId="{8C6DCF2F-5976-4EC7-9F7D-E52F985F6B85}">
      <dsp:nvSpPr>
        <dsp:cNvPr id="0" name=""/>
        <dsp:cNvSpPr/>
      </dsp:nvSpPr>
      <dsp:spPr>
        <a:xfrm>
          <a:off x="7215819" y="607461"/>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Reassurance</a:t>
          </a:r>
          <a:endParaRPr lang="en-US" sz="2200" kern="1200"/>
        </a:p>
      </dsp:txBody>
      <dsp:txXfrm>
        <a:off x="7215819" y="607461"/>
        <a:ext cx="2185777" cy="1311466"/>
      </dsp:txXfrm>
    </dsp:sp>
    <dsp:sp modelId="{7DBF1530-DB09-42FE-BD3A-FD47A3B3C842}">
      <dsp:nvSpPr>
        <dsp:cNvPr id="0" name=""/>
        <dsp:cNvSpPr/>
      </dsp:nvSpPr>
      <dsp:spPr>
        <a:xfrm>
          <a:off x="2755" y="2137505"/>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Pain medication</a:t>
          </a:r>
          <a:endParaRPr lang="en-US" sz="2200" kern="1200" dirty="0"/>
        </a:p>
      </dsp:txBody>
      <dsp:txXfrm>
        <a:off x="2755" y="2137505"/>
        <a:ext cx="2185777" cy="1311466"/>
      </dsp:txXfrm>
    </dsp:sp>
    <dsp:sp modelId="{1822E36D-99B6-47ED-AF55-799282AE26FE}">
      <dsp:nvSpPr>
        <dsp:cNvPr id="0" name=""/>
        <dsp:cNvSpPr/>
      </dsp:nvSpPr>
      <dsp:spPr>
        <a:xfrm>
          <a:off x="2407110" y="2137505"/>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Natural resolution</a:t>
          </a:r>
          <a:endParaRPr lang="en-US" sz="2200" kern="1200"/>
        </a:p>
      </dsp:txBody>
      <dsp:txXfrm>
        <a:off x="2407110" y="2137505"/>
        <a:ext cx="2185777" cy="1311466"/>
      </dsp:txXfrm>
    </dsp:sp>
    <dsp:sp modelId="{7E1B6399-031E-4CD5-8D8A-361F27EBEC99}">
      <dsp:nvSpPr>
        <dsp:cNvPr id="0" name=""/>
        <dsp:cNvSpPr/>
      </dsp:nvSpPr>
      <dsp:spPr>
        <a:xfrm>
          <a:off x="4811464" y="2137505"/>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Keep moving</a:t>
          </a:r>
          <a:endParaRPr lang="en-US" sz="2200" kern="1200"/>
        </a:p>
      </dsp:txBody>
      <dsp:txXfrm>
        <a:off x="4811464" y="2137505"/>
        <a:ext cx="2185777" cy="1311466"/>
      </dsp:txXfrm>
    </dsp:sp>
    <dsp:sp modelId="{B4301B25-5BCC-4A1A-93CC-5910A50FBDBB}">
      <dsp:nvSpPr>
        <dsp:cNvPr id="0" name=""/>
        <dsp:cNvSpPr/>
      </dsp:nvSpPr>
      <dsp:spPr>
        <a:xfrm>
          <a:off x="7215819" y="2137505"/>
          <a:ext cx="2185777" cy="131146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Physiotherapy </a:t>
          </a:r>
          <a:endParaRPr lang="en-US" sz="2200" kern="1200"/>
        </a:p>
      </dsp:txBody>
      <dsp:txXfrm>
        <a:off x="7215819" y="2137505"/>
        <a:ext cx="2185777" cy="1311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32851-47EF-4BE8-ABAB-3A476E036212}">
      <dsp:nvSpPr>
        <dsp:cNvPr id="0" name=""/>
        <dsp:cNvSpPr/>
      </dsp:nvSpPr>
      <dsp:spPr>
        <a:xfrm rot="5400000">
          <a:off x="-144615" y="146109"/>
          <a:ext cx="964101" cy="674871"/>
        </a:xfrm>
        <a:prstGeom prst="chevron">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Offer</a:t>
          </a:r>
        </a:p>
      </dsp:txBody>
      <dsp:txXfrm rot="-5400000">
        <a:off x="1" y="338930"/>
        <a:ext cx="674871" cy="289230"/>
      </dsp:txXfrm>
    </dsp:sp>
    <dsp:sp modelId="{71F3F641-BD1F-42F0-9727-0244D0EB070E}">
      <dsp:nvSpPr>
        <dsp:cNvPr id="0" name=""/>
        <dsp:cNvSpPr/>
      </dsp:nvSpPr>
      <dsp:spPr>
        <a:xfrm rot="5400000">
          <a:off x="5471787" y="-4795422"/>
          <a:ext cx="626666" cy="10220498"/>
        </a:xfrm>
        <a:prstGeom prst="round2Same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Offer a choice of Amitriptyline, Duloxetine, Gabapentin or Pregabalin as initial treatment for neuropathic pain (except trigeminal neuralgia). </a:t>
          </a:r>
        </a:p>
      </dsp:txBody>
      <dsp:txXfrm rot="-5400000">
        <a:off x="674872" y="32084"/>
        <a:ext cx="10189907" cy="565484"/>
      </dsp:txXfrm>
    </dsp:sp>
    <dsp:sp modelId="{95BE464F-0AF1-4634-B4E0-1D20292B3033}">
      <dsp:nvSpPr>
        <dsp:cNvPr id="0" name=""/>
        <dsp:cNvSpPr/>
      </dsp:nvSpPr>
      <dsp:spPr>
        <a:xfrm rot="5400000">
          <a:off x="-144615" y="958505"/>
          <a:ext cx="964101" cy="674871"/>
        </a:xfrm>
        <a:prstGeom prst="chevron">
          <a:avLst/>
        </a:prstGeom>
        <a:solidFill>
          <a:schemeClr val="accent5">
            <a:hueOff val="-875979"/>
            <a:satOff val="-5949"/>
            <a:lumOff val="-2484"/>
            <a:alphaOff val="0"/>
          </a:schemeClr>
        </a:solidFill>
        <a:ln w="19050" cap="rnd" cmpd="sng" algn="ctr">
          <a:solidFill>
            <a:schemeClr val="accent5">
              <a:hueOff val="-875979"/>
              <a:satOff val="-5949"/>
              <a:lumOff val="-248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Offer</a:t>
          </a:r>
        </a:p>
      </dsp:txBody>
      <dsp:txXfrm rot="-5400000">
        <a:off x="1" y="1151326"/>
        <a:ext cx="674871" cy="289230"/>
      </dsp:txXfrm>
    </dsp:sp>
    <dsp:sp modelId="{82549DE1-0188-4EEA-968E-A82C8444230B}">
      <dsp:nvSpPr>
        <dsp:cNvPr id="0" name=""/>
        <dsp:cNvSpPr/>
      </dsp:nvSpPr>
      <dsp:spPr>
        <a:xfrm rot="5400000">
          <a:off x="5471787" y="-3983026"/>
          <a:ext cx="626666" cy="10220498"/>
        </a:xfrm>
        <a:prstGeom prst="round2SameRect">
          <a:avLst/>
        </a:prstGeom>
        <a:solidFill>
          <a:schemeClr val="lt1">
            <a:alpha val="90000"/>
            <a:hueOff val="0"/>
            <a:satOff val="0"/>
            <a:lumOff val="0"/>
            <a:alphaOff val="0"/>
          </a:schemeClr>
        </a:solidFill>
        <a:ln w="19050" cap="rnd" cmpd="sng" algn="ctr">
          <a:solidFill>
            <a:schemeClr val="accent5">
              <a:hueOff val="-875979"/>
              <a:satOff val="-5949"/>
              <a:lumOff val="-24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a:t>If the initial treatment is not effective or is not tolerated, offer one of the remaining 3 drugs, and consider switching again if the second and third drugs tried are also not effective or not tolerated. </a:t>
          </a:r>
        </a:p>
      </dsp:txBody>
      <dsp:txXfrm rot="-5400000">
        <a:off x="674872" y="844480"/>
        <a:ext cx="10189907" cy="565484"/>
      </dsp:txXfrm>
    </dsp:sp>
    <dsp:sp modelId="{4573ED6B-FDEB-4AF6-8E1D-CD8238969C70}">
      <dsp:nvSpPr>
        <dsp:cNvPr id="0" name=""/>
        <dsp:cNvSpPr/>
      </dsp:nvSpPr>
      <dsp:spPr>
        <a:xfrm rot="5400000">
          <a:off x="-144615" y="1770900"/>
          <a:ext cx="964101" cy="674871"/>
        </a:xfrm>
        <a:prstGeom prst="chevron">
          <a:avLst/>
        </a:prstGeom>
        <a:solidFill>
          <a:schemeClr val="accent5">
            <a:hueOff val="-1751958"/>
            <a:satOff val="-11899"/>
            <a:lumOff val="-4967"/>
            <a:alphaOff val="0"/>
          </a:schemeClr>
        </a:solidFill>
        <a:ln w="19050" cap="rnd" cmpd="sng" algn="ctr">
          <a:solidFill>
            <a:schemeClr val="accent5">
              <a:hueOff val="-1751958"/>
              <a:satOff val="-11899"/>
              <a:lumOff val="-496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Consider</a:t>
          </a:r>
        </a:p>
      </dsp:txBody>
      <dsp:txXfrm rot="-5400000">
        <a:off x="1" y="1963721"/>
        <a:ext cx="674871" cy="289230"/>
      </dsp:txXfrm>
    </dsp:sp>
    <dsp:sp modelId="{5DFEA692-D2AD-4A87-B919-85DC9D59F669}">
      <dsp:nvSpPr>
        <dsp:cNvPr id="0" name=""/>
        <dsp:cNvSpPr/>
      </dsp:nvSpPr>
      <dsp:spPr>
        <a:xfrm rot="5400000">
          <a:off x="5471787" y="-3170630"/>
          <a:ext cx="626666" cy="10220498"/>
        </a:xfrm>
        <a:prstGeom prst="round2SameRect">
          <a:avLst/>
        </a:prstGeom>
        <a:solidFill>
          <a:schemeClr val="lt1">
            <a:alpha val="90000"/>
            <a:hueOff val="0"/>
            <a:satOff val="0"/>
            <a:lumOff val="0"/>
            <a:alphaOff val="0"/>
          </a:schemeClr>
        </a:solidFill>
        <a:ln w="19050" cap="rnd" cmpd="sng" algn="ctr">
          <a:solidFill>
            <a:schemeClr val="accent5">
              <a:hueOff val="-1751958"/>
              <a:satOff val="-11899"/>
              <a:lumOff val="-49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a:t>Consider tramadol only if acute rescue therapy is needed.</a:t>
          </a:r>
        </a:p>
      </dsp:txBody>
      <dsp:txXfrm rot="-5400000">
        <a:off x="674872" y="1656876"/>
        <a:ext cx="10189907" cy="565484"/>
      </dsp:txXfrm>
    </dsp:sp>
    <dsp:sp modelId="{4E3EE6AD-5755-4F0B-B8BB-94D93F76586F}">
      <dsp:nvSpPr>
        <dsp:cNvPr id="0" name=""/>
        <dsp:cNvSpPr/>
      </dsp:nvSpPr>
      <dsp:spPr>
        <a:xfrm rot="5400000">
          <a:off x="-144615" y="2583296"/>
          <a:ext cx="964101" cy="674871"/>
        </a:xfrm>
        <a:prstGeom prst="chevron">
          <a:avLst/>
        </a:prstGeom>
        <a:solidFill>
          <a:schemeClr val="accent5">
            <a:hueOff val="-2627937"/>
            <a:satOff val="-17848"/>
            <a:lumOff val="-7451"/>
            <a:alphaOff val="0"/>
          </a:schemeClr>
        </a:solidFill>
        <a:ln w="19050" cap="rnd" cmpd="sng" algn="ctr">
          <a:solidFill>
            <a:schemeClr val="accent5">
              <a:hueOff val="-2627937"/>
              <a:satOff val="-17848"/>
              <a:lumOff val="-74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Consider</a:t>
          </a:r>
        </a:p>
      </dsp:txBody>
      <dsp:txXfrm rot="-5400000">
        <a:off x="1" y="2776117"/>
        <a:ext cx="674871" cy="289230"/>
      </dsp:txXfrm>
    </dsp:sp>
    <dsp:sp modelId="{08481087-AEED-499F-808C-1B44EB23588A}">
      <dsp:nvSpPr>
        <dsp:cNvPr id="0" name=""/>
        <dsp:cNvSpPr/>
      </dsp:nvSpPr>
      <dsp:spPr>
        <a:xfrm rot="5400000">
          <a:off x="5471787" y="-2358235"/>
          <a:ext cx="626666" cy="10220498"/>
        </a:xfrm>
        <a:prstGeom prst="round2SameRect">
          <a:avLst/>
        </a:prstGeom>
        <a:solidFill>
          <a:schemeClr val="lt1">
            <a:alpha val="90000"/>
            <a:hueOff val="0"/>
            <a:satOff val="0"/>
            <a:lumOff val="0"/>
            <a:alphaOff val="0"/>
          </a:schemeClr>
        </a:solidFill>
        <a:ln w="19050" cap="rnd" cmpd="sng" algn="ctr">
          <a:solidFill>
            <a:schemeClr val="accent5">
              <a:hueOff val="-2627937"/>
              <a:satOff val="-17848"/>
              <a:lumOff val="-74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a:t>Consider capsaicin cream for people with localised neuropathic pain who wish to avoid, or who cannot tolerate, oral treatments.</a:t>
          </a:r>
        </a:p>
      </dsp:txBody>
      <dsp:txXfrm rot="-5400000">
        <a:off x="674872" y="2469271"/>
        <a:ext cx="10189907" cy="5654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11B82-58B3-4195-BE76-D9D7BB8699DD}">
      <dsp:nvSpPr>
        <dsp:cNvPr id="0" name=""/>
        <dsp:cNvSpPr/>
      </dsp:nvSpPr>
      <dsp:spPr>
        <a:xfrm>
          <a:off x="1259777" y="800"/>
          <a:ext cx="2617442" cy="1570465"/>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i="1" kern="1200"/>
            <a:t>‘I am unsteady on my feet’</a:t>
          </a:r>
          <a:endParaRPr lang="en-US" sz="2000" kern="1200"/>
        </a:p>
      </dsp:txBody>
      <dsp:txXfrm>
        <a:off x="1259777" y="800"/>
        <a:ext cx="2617442" cy="1570465"/>
      </dsp:txXfrm>
    </dsp:sp>
    <dsp:sp modelId="{7477F921-24A4-467D-8E85-4CC6F3363B17}">
      <dsp:nvSpPr>
        <dsp:cNvPr id="0" name=""/>
        <dsp:cNvSpPr/>
      </dsp:nvSpPr>
      <dsp:spPr>
        <a:xfrm>
          <a:off x="4138963" y="800"/>
          <a:ext cx="2617442" cy="1570465"/>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i="1" kern="1200"/>
            <a:t>‘I cannot use a knife and fork properly</a:t>
          </a:r>
          <a:endParaRPr lang="en-US" sz="2000" kern="1200"/>
        </a:p>
      </dsp:txBody>
      <dsp:txXfrm>
        <a:off x="4138963" y="800"/>
        <a:ext cx="2617442" cy="1570465"/>
      </dsp:txXfrm>
    </dsp:sp>
    <dsp:sp modelId="{55145C44-B023-45D1-A365-4E97DB79E6C1}">
      <dsp:nvSpPr>
        <dsp:cNvPr id="0" name=""/>
        <dsp:cNvSpPr/>
      </dsp:nvSpPr>
      <dsp:spPr>
        <a:xfrm>
          <a:off x="7018150" y="800"/>
          <a:ext cx="2617442" cy="1570465"/>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i="1" kern="1200"/>
            <a:t>‘My writing isn’t controlled/ there is a change in my writing’</a:t>
          </a:r>
          <a:endParaRPr lang="en-US" sz="2000" kern="1200"/>
        </a:p>
      </dsp:txBody>
      <dsp:txXfrm>
        <a:off x="7018150" y="800"/>
        <a:ext cx="2617442" cy="1570465"/>
      </dsp:txXfrm>
    </dsp:sp>
    <dsp:sp modelId="{746B4A3A-98B4-40F5-8DF4-773429288436}">
      <dsp:nvSpPr>
        <dsp:cNvPr id="0" name=""/>
        <dsp:cNvSpPr/>
      </dsp:nvSpPr>
      <dsp:spPr>
        <a:xfrm>
          <a:off x="1259777" y="1833010"/>
          <a:ext cx="2617442" cy="1570465"/>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i="1" kern="1200"/>
            <a:t>‘I struggle to coordinate to do up my shirt buttons/ tie my shoelace’</a:t>
          </a:r>
          <a:endParaRPr lang="en-US" sz="2000" kern="1200"/>
        </a:p>
      </dsp:txBody>
      <dsp:txXfrm>
        <a:off x="1259777" y="1833010"/>
        <a:ext cx="2617442" cy="1570465"/>
      </dsp:txXfrm>
    </dsp:sp>
    <dsp:sp modelId="{91F28647-DFCB-43C8-9C92-BB13C1C80A31}">
      <dsp:nvSpPr>
        <dsp:cNvPr id="0" name=""/>
        <dsp:cNvSpPr/>
      </dsp:nvSpPr>
      <dsp:spPr>
        <a:xfrm>
          <a:off x="4138963" y="1833010"/>
          <a:ext cx="2617442" cy="1570465"/>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i="1" kern="1200"/>
            <a:t>‘My legs feel heavy’</a:t>
          </a:r>
          <a:endParaRPr lang="en-US" sz="2000" kern="1200"/>
        </a:p>
      </dsp:txBody>
      <dsp:txXfrm>
        <a:off x="4138963" y="1833010"/>
        <a:ext cx="2617442" cy="1570465"/>
      </dsp:txXfrm>
    </dsp:sp>
    <dsp:sp modelId="{5A561321-BDB1-4C18-B27C-E165DA83E13D}">
      <dsp:nvSpPr>
        <dsp:cNvPr id="0" name=""/>
        <dsp:cNvSpPr/>
      </dsp:nvSpPr>
      <dsp:spPr>
        <a:xfrm>
          <a:off x="7018150" y="1833010"/>
          <a:ext cx="2617442" cy="1570465"/>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i="1" kern="1200"/>
            <a:t>‘I am dropping objects’</a:t>
          </a:r>
          <a:endParaRPr lang="en-US" sz="2000" kern="1200"/>
        </a:p>
      </dsp:txBody>
      <dsp:txXfrm>
        <a:off x="7018150" y="1833010"/>
        <a:ext cx="2617442" cy="15704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21271A-9AD9-4657-84CE-8000BC2EBEB1}">
      <dsp:nvSpPr>
        <dsp:cNvPr id="0" name=""/>
        <dsp:cNvSpPr/>
      </dsp:nvSpPr>
      <dsp:spPr>
        <a:xfrm>
          <a:off x="0" y="0"/>
          <a:ext cx="8389434" cy="70710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pPr>
          <a:r>
            <a:rPr lang="en-GB" sz="1600" b="1" kern="1200" dirty="0"/>
            <a:t>Neurological exam is often normal in the early stages  (myotomes and reflexes) </a:t>
          </a:r>
          <a:endParaRPr lang="en-US" sz="1600" kern="1200" dirty="0"/>
        </a:p>
      </dsp:txBody>
      <dsp:txXfrm>
        <a:off x="20710" y="20710"/>
        <a:ext cx="7543680" cy="665686"/>
      </dsp:txXfrm>
    </dsp:sp>
    <dsp:sp modelId="{15209DC2-2D97-4815-855A-B511F22CB992}">
      <dsp:nvSpPr>
        <dsp:cNvPr id="0" name=""/>
        <dsp:cNvSpPr/>
      </dsp:nvSpPr>
      <dsp:spPr>
        <a:xfrm>
          <a:off x="626483" y="805316"/>
          <a:ext cx="8389434" cy="707106"/>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pPr>
          <a:r>
            <a:rPr lang="en-GB" sz="1600" kern="1200"/>
            <a:t>You can test power, </a:t>
          </a:r>
          <a:r>
            <a:rPr lang="en-GB" sz="1600" b="1" kern="1200"/>
            <a:t>Clonus, Hoffmans, Babinski, Tandem Walk</a:t>
          </a:r>
          <a:endParaRPr lang="en-US" sz="1600" kern="1200"/>
        </a:p>
      </dsp:txBody>
      <dsp:txXfrm>
        <a:off x="647193" y="826026"/>
        <a:ext cx="7261911" cy="665686"/>
      </dsp:txXfrm>
    </dsp:sp>
    <dsp:sp modelId="{AD5CBB19-5F5D-4D70-B4CD-48EC5B74C4FB}">
      <dsp:nvSpPr>
        <dsp:cNvPr id="0" name=""/>
        <dsp:cNvSpPr/>
      </dsp:nvSpPr>
      <dsp:spPr>
        <a:xfrm>
          <a:off x="1252967" y="1610632"/>
          <a:ext cx="8389434" cy="707106"/>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pPr>
          <a:r>
            <a:rPr lang="en-GB" sz="1600" kern="1200"/>
            <a:t>Gait deviation, positive hoffmans, inverted supinator sign, Babinski, age &gt; 45- 3-5/5 tests effective in post-test probability to &gt; 95%</a:t>
          </a:r>
          <a:endParaRPr lang="en-US" sz="1600" kern="1200"/>
        </a:p>
      </dsp:txBody>
      <dsp:txXfrm>
        <a:off x="1273677" y="1631342"/>
        <a:ext cx="7261911" cy="665686"/>
      </dsp:txXfrm>
    </dsp:sp>
    <dsp:sp modelId="{C595EFF5-5483-423C-8733-07099B842510}">
      <dsp:nvSpPr>
        <dsp:cNvPr id="0" name=""/>
        <dsp:cNvSpPr/>
      </dsp:nvSpPr>
      <dsp:spPr>
        <a:xfrm>
          <a:off x="1879451" y="2415948"/>
          <a:ext cx="8389434" cy="707106"/>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pPr>
          <a:r>
            <a:rPr lang="en-GB" sz="1600" kern="1200" dirty="0"/>
            <a:t>Gait: Have a look at their gait when they come into your room but bear in mind – visibly poor balance and ataxia are later stage symptoms </a:t>
          </a:r>
          <a:endParaRPr lang="en-US" sz="1600" kern="1200" dirty="0"/>
        </a:p>
      </dsp:txBody>
      <dsp:txXfrm>
        <a:off x="1900161" y="2436658"/>
        <a:ext cx="7261911" cy="665686"/>
      </dsp:txXfrm>
    </dsp:sp>
    <dsp:sp modelId="{5C8F1FC6-692B-4FEF-B78E-E910E4A2CCDB}">
      <dsp:nvSpPr>
        <dsp:cNvPr id="0" name=""/>
        <dsp:cNvSpPr/>
      </dsp:nvSpPr>
      <dsp:spPr>
        <a:xfrm>
          <a:off x="2505935" y="3221264"/>
          <a:ext cx="8389434" cy="707106"/>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pPr>
          <a:r>
            <a:rPr lang="en-GB" sz="1600" b="1" kern="1200"/>
            <a:t>Do not be reassured by negative tests if there is a clear subjective history, if you have a suspicion refer on to a specialist service </a:t>
          </a:r>
          <a:endParaRPr lang="en-US" sz="1600" kern="1200"/>
        </a:p>
      </dsp:txBody>
      <dsp:txXfrm>
        <a:off x="2526645" y="3241974"/>
        <a:ext cx="7261911" cy="665686"/>
      </dsp:txXfrm>
    </dsp:sp>
    <dsp:sp modelId="{B424D3CE-4CCB-4F51-B229-0644C7ECA129}">
      <dsp:nvSpPr>
        <dsp:cNvPr id="0" name=""/>
        <dsp:cNvSpPr/>
      </dsp:nvSpPr>
      <dsp:spPr>
        <a:xfrm>
          <a:off x="7929815" y="516580"/>
          <a:ext cx="459619" cy="459619"/>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033229" y="516580"/>
        <a:ext cx="252791" cy="345863"/>
      </dsp:txXfrm>
    </dsp:sp>
    <dsp:sp modelId="{B91C2CAC-7171-41BC-9D1C-73636679C76D}">
      <dsp:nvSpPr>
        <dsp:cNvPr id="0" name=""/>
        <dsp:cNvSpPr/>
      </dsp:nvSpPr>
      <dsp:spPr>
        <a:xfrm>
          <a:off x="8556299" y="1321896"/>
          <a:ext cx="459619" cy="459619"/>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659713" y="1321896"/>
        <a:ext cx="252791" cy="345863"/>
      </dsp:txXfrm>
    </dsp:sp>
    <dsp:sp modelId="{9429C70B-9023-4635-B973-755DCC419553}">
      <dsp:nvSpPr>
        <dsp:cNvPr id="0" name=""/>
        <dsp:cNvSpPr/>
      </dsp:nvSpPr>
      <dsp:spPr>
        <a:xfrm>
          <a:off x="9182783" y="2115427"/>
          <a:ext cx="459619" cy="459619"/>
        </a:xfrm>
        <a:prstGeom prst="downArrow">
          <a:avLst>
            <a:gd name="adj1" fmla="val 55000"/>
            <a:gd name="adj2" fmla="val 45000"/>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9286197" y="2115427"/>
        <a:ext cx="252791" cy="345863"/>
      </dsp:txXfrm>
    </dsp:sp>
    <dsp:sp modelId="{E742CFD5-4BCE-405F-B2EB-C21FD01C7D75}">
      <dsp:nvSpPr>
        <dsp:cNvPr id="0" name=""/>
        <dsp:cNvSpPr/>
      </dsp:nvSpPr>
      <dsp:spPr>
        <a:xfrm>
          <a:off x="9809266" y="2928600"/>
          <a:ext cx="459619" cy="459619"/>
        </a:xfrm>
        <a:prstGeom prst="downArrow">
          <a:avLst>
            <a:gd name="adj1" fmla="val 55000"/>
            <a:gd name="adj2" fmla="val 45000"/>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9912680" y="2928600"/>
        <a:ext cx="252791" cy="3458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99468-E14D-45A9-A140-37AF30F374A3}">
      <dsp:nvSpPr>
        <dsp:cNvPr id="0" name=""/>
        <dsp:cNvSpPr/>
      </dsp:nvSpPr>
      <dsp:spPr>
        <a:xfrm>
          <a:off x="0" y="0"/>
          <a:ext cx="9261064" cy="1021283"/>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t>Hoffmans  </a:t>
          </a:r>
          <a:r>
            <a:rPr lang="en-GB" sz="2600" kern="1200" dirty="0">
              <a:hlinkClick xmlns:r="http://schemas.openxmlformats.org/officeDocument/2006/relationships" r:id="rId1"/>
            </a:rPr>
            <a:t>https://youtu.be/q_4gpNizwPg </a:t>
          </a:r>
          <a:r>
            <a:rPr lang="en-GB" sz="2600" kern="1200" dirty="0"/>
            <a:t> (18 seconds) </a:t>
          </a:r>
          <a:endParaRPr lang="en-US" sz="2600" kern="1200" dirty="0"/>
        </a:p>
      </dsp:txBody>
      <dsp:txXfrm>
        <a:off x="29912" y="29912"/>
        <a:ext cx="8159021" cy="961459"/>
      </dsp:txXfrm>
    </dsp:sp>
    <dsp:sp modelId="{7B0A850A-682F-4C7D-AFF5-B21C0DB30025}">
      <dsp:nvSpPr>
        <dsp:cNvPr id="0" name=""/>
        <dsp:cNvSpPr/>
      </dsp:nvSpPr>
      <dsp:spPr>
        <a:xfrm>
          <a:off x="817152" y="1191496"/>
          <a:ext cx="9261064" cy="1021283"/>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Invertor supinator sign </a:t>
          </a:r>
          <a:r>
            <a:rPr lang="en-GB" sz="2600" kern="1200">
              <a:hlinkClick xmlns:r="http://schemas.openxmlformats.org/officeDocument/2006/relationships" r:id="rId2"/>
            </a:rPr>
            <a:t>https://youtu.be/_H5Pv8istcI </a:t>
          </a:r>
          <a:r>
            <a:rPr lang="en-GB" sz="2600" kern="1200"/>
            <a:t>(30 seconds) </a:t>
          </a:r>
          <a:endParaRPr lang="en-US" sz="2600" kern="1200"/>
        </a:p>
      </dsp:txBody>
      <dsp:txXfrm>
        <a:off x="847064" y="1221408"/>
        <a:ext cx="7720253" cy="961459"/>
      </dsp:txXfrm>
    </dsp:sp>
    <dsp:sp modelId="{2D03912F-F2F8-47BD-90D5-7E5B353A1B75}">
      <dsp:nvSpPr>
        <dsp:cNvPr id="0" name=""/>
        <dsp:cNvSpPr/>
      </dsp:nvSpPr>
      <dsp:spPr>
        <a:xfrm>
          <a:off x="1634305" y="2382993"/>
          <a:ext cx="9261064" cy="1021283"/>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Babinski </a:t>
          </a:r>
          <a:r>
            <a:rPr lang="en-GB" sz="2600" kern="1200">
              <a:hlinkClick xmlns:r="http://schemas.openxmlformats.org/officeDocument/2006/relationships" r:id="rId3"/>
            </a:rPr>
            <a:t>The Babinski Sign or Reflex | Upper Motor Neuron Lesion – YouTube</a:t>
          </a:r>
          <a:r>
            <a:rPr lang="en-GB" sz="2600" kern="1200"/>
            <a:t> (30 seconds)</a:t>
          </a:r>
          <a:endParaRPr lang="en-US" sz="2600" kern="1200"/>
        </a:p>
      </dsp:txBody>
      <dsp:txXfrm>
        <a:off x="1664217" y="2412905"/>
        <a:ext cx="7720253" cy="961459"/>
      </dsp:txXfrm>
    </dsp:sp>
    <dsp:sp modelId="{505D1BDB-36C2-4262-BFA9-231458DC1D15}">
      <dsp:nvSpPr>
        <dsp:cNvPr id="0" name=""/>
        <dsp:cNvSpPr/>
      </dsp:nvSpPr>
      <dsp:spPr>
        <a:xfrm>
          <a:off x="8597230" y="774473"/>
          <a:ext cx="663834" cy="663834"/>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8746593" y="774473"/>
        <a:ext cx="365108" cy="499535"/>
      </dsp:txXfrm>
    </dsp:sp>
    <dsp:sp modelId="{57C0974C-4B14-4DD3-B661-B686A5BAA018}">
      <dsp:nvSpPr>
        <dsp:cNvPr id="0" name=""/>
        <dsp:cNvSpPr/>
      </dsp:nvSpPr>
      <dsp:spPr>
        <a:xfrm>
          <a:off x="9414383" y="1959161"/>
          <a:ext cx="663834" cy="663834"/>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9563746" y="1959161"/>
        <a:ext cx="365108" cy="4995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C87A1-FA27-4BE5-9FF2-982DC56954CD}">
      <dsp:nvSpPr>
        <dsp:cNvPr id="0" name=""/>
        <dsp:cNvSpPr/>
      </dsp:nvSpPr>
      <dsp:spPr>
        <a:xfrm>
          <a:off x="858382" y="239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Parkinsons Disease</a:t>
          </a:r>
          <a:endParaRPr lang="en-US" sz="1700" kern="1200"/>
        </a:p>
      </dsp:txBody>
      <dsp:txXfrm>
        <a:off x="858382" y="2396"/>
        <a:ext cx="1699741" cy="1019844"/>
      </dsp:txXfrm>
    </dsp:sp>
    <dsp:sp modelId="{9C5B9CF1-1655-4791-8C2A-EB6694E62946}">
      <dsp:nvSpPr>
        <dsp:cNvPr id="0" name=""/>
        <dsp:cNvSpPr/>
      </dsp:nvSpPr>
      <dsp:spPr>
        <a:xfrm>
          <a:off x="2728098" y="239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Stroke</a:t>
          </a:r>
          <a:endParaRPr lang="en-US" sz="1700" kern="1200"/>
        </a:p>
      </dsp:txBody>
      <dsp:txXfrm>
        <a:off x="2728098" y="2396"/>
        <a:ext cx="1699741" cy="1019844"/>
      </dsp:txXfrm>
    </dsp:sp>
    <dsp:sp modelId="{CDB2ED87-4F55-4EB3-8CB4-0B5E63FAEB20}">
      <dsp:nvSpPr>
        <dsp:cNvPr id="0" name=""/>
        <dsp:cNvSpPr/>
      </dsp:nvSpPr>
      <dsp:spPr>
        <a:xfrm>
          <a:off x="4597814" y="239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B12 deficiency</a:t>
          </a:r>
          <a:endParaRPr lang="en-US" sz="1700" kern="1200"/>
        </a:p>
      </dsp:txBody>
      <dsp:txXfrm>
        <a:off x="4597814" y="2396"/>
        <a:ext cx="1699741" cy="1019844"/>
      </dsp:txXfrm>
    </dsp:sp>
    <dsp:sp modelId="{6538EC81-E5D9-4586-85E2-810D61A2AA55}">
      <dsp:nvSpPr>
        <dsp:cNvPr id="0" name=""/>
        <dsp:cNvSpPr/>
      </dsp:nvSpPr>
      <dsp:spPr>
        <a:xfrm>
          <a:off x="6467529" y="239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Cervical Radiculopathy</a:t>
          </a:r>
          <a:endParaRPr lang="en-US" sz="1700" kern="1200"/>
        </a:p>
      </dsp:txBody>
      <dsp:txXfrm>
        <a:off x="6467529" y="2396"/>
        <a:ext cx="1699741" cy="1019844"/>
      </dsp:txXfrm>
    </dsp:sp>
    <dsp:sp modelId="{93023F6C-B9BD-47CA-B833-9DCC900930EF}">
      <dsp:nvSpPr>
        <dsp:cNvPr id="0" name=""/>
        <dsp:cNvSpPr/>
      </dsp:nvSpPr>
      <dsp:spPr>
        <a:xfrm>
          <a:off x="8337245" y="239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Bilateral Carpal  Tunnel Syndrome</a:t>
          </a:r>
          <a:endParaRPr lang="en-US" sz="1700" kern="1200"/>
        </a:p>
      </dsp:txBody>
      <dsp:txXfrm>
        <a:off x="8337245" y="2396"/>
        <a:ext cx="1699741" cy="1019844"/>
      </dsp:txXfrm>
    </dsp:sp>
    <dsp:sp modelId="{1549D205-8840-47A5-A468-658B7031283B}">
      <dsp:nvSpPr>
        <dsp:cNvPr id="0" name=""/>
        <dsp:cNvSpPr/>
      </dsp:nvSpPr>
      <dsp:spPr>
        <a:xfrm>
          <a:off x="858382" y="119221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Drug Intoxication / Withdrawal</a:t>
          </a:r>
          <a:endParaRPr lang="en-US" sz="1700" kern="1200"/>
        </a:p>
      </dsp:txBody>
      <dsp:txXfrm>
        <a:off x="858382" y="1192216"/>
        <a:ext cx="1699741" cy="1019844"/>
      </dsp:txXfrm>
    </dsp:sp>
    <dsp:sp modelId="{A04DB924-4EBE-43A9-B5A4-1D99EC3D9D6E}">
      <dsp:nvSpPr>
        <dsp:cNvPr id="0" name=""/>
        <dsp:cNvSpPr/>
      </dsp:nvSpPr>
      <dsp:spPr>
        <a:xfrm>
          <a:off x="2728098" y="119221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Prostate Dysfunction</a:t>
          </a:r>
          <a:endParaRPr lang="en-US" sz="1700" kern="1200"/>
        </a:p>
      </dsp:txBody>
      <dsp:txXfrm>
        <a:off x="2728098" y="1192216"/>
        <a:ext cx="1699741" cy="1019844"/>
      </dsp:txXfrm>
    </dsp:sp>
    <dsp:sp modelId="{C1919E4C-624E-4EA8-8CDC-77B3B92A594B}">
      <dsp:nvSpPr>
        <dsp:cNvPr id="0" name=""/>
        <dsp:cNvSpPr/>
      </dsp:nvSpPr>
      <dsp:spPr>
        <a:xfrm>
          <a:off x="4597814" y="119221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MND</a:t>
          </a:r>
          <a:endParaRPr lang="en-US" sz="1700" kern="1200"/>
        </a:p>
      </dsp:txBody>
      <dsp:txXfrm>
        <a:off x="4597814" y="1192216"/>
        <a:ext cx="1699741" cy="1019844"/>
      </dsp:txXfrm>
    </dsp:sp>
    <dsp:sp modelId="{7FFE6035-29E1-41E1-B26A-A9722D48D861}">
      <dsp:nvSpPr>
        <dsp:cNvPr id="0" name=""/>
        <dsp:cNvSpPr/>
      </dsp:nvSpPr>
      <dsp:spPr>
        <a:xfrm>
          <a:off x="6467529" y="119221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MS</a:t>
          </a:r>
          <a:endParaRPr lang="en-US" sz="1700" kern="1200"/>
        </a:p>
      </dsp:txBody>
      <dsp:txXfrm>
        <a:off x="6467529" y="1192216"/>
        <a:ext cx="1699741" cy="1019844"/>
      </dsp:txXfrm>
    </dsp:sp>
    <dsp:sp modelId="{99331E90-DDF6-4F35-BE7E-131D6935E3C1}">
      <dsp:nvSpPr>
        <dsp:cNvPr id="0" name=""/>
        <dsp:cNvSpPr/>
      </dsp:nvSpPr>
      <dsp:spPr>
        <a:xfrm>
          <a:off x="8337245" y="1192216"/>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Peripheral Neuropathy</a:t>
          </a:r>
          <a:endParaRPr lang="en-US" sz="1700" kern="1200"/>
        </a:p>
      </dsp:txBody>
      <dsp:txXfrm>
        <a:off x="8337245" y="1192216"/>
        <a:ext cx="1699741" cy="1019844"/>
      </dsp:txXfrm>
    </dsp:sp>
    <dsp:sp modelId="{78DF41EE-2B04-4EED-9933-495D491A404A}">
      <dsp:nvSpPr>
        <dsp:cNvPr id="0" name=""/>
        <dsp:cNvSpPr/>
      </dsp:nvSpPr>
      <dsp:spPr>
        <a:xfrm>
          <a:off x="2728098" y="2382035"/>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OA hands</a:t>
          </a:r>
          <a:endParaRPr lang="en-US" sz="1700" kern="1200"/>
        </a:p>
      </dsp:txBody>
      <dsp:txXfrm>
        <a:off x="2728098" y="2382035"/>
        <a:ext cx="1699741" cy="1019844"/>
      </dsp:txXfrm>
    </dsp:sp>
    <dsp:sp modelId="{2F2E0B4B-6BF4-4428-990C-EC0958659DF4}">
      <dsp:nvSpPr>
        <dsp:cNvPr id="0" name=""/>
        <dsp:cNvSpPr/>
      </dsp:nvSpPr>
      <dsp:spPr>
        <a:xfrm>
          <a:off x="4597814" y="2382035"/>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Vestibular Cause</a:t>
          </a:r>
          <a:endParaRPr lang="en-US" sz="1700" kern="1200"/>
        </a:p>
      </dsp:txBody>
      <dsp:txXfrm>
        <a:off x="4597814" y="2382035"/>
        <a:ext cx="1699741" cy="1019844"/>
      </dsp:txXfrm>
    </dsp:sp>
    <dsp:sp modelId="{16B07DFD-55E2-4D31-BDCB-4478B24453CF}">
      <dsp:nvSpPr>
        <dsp:cNvPr id="0" name=""/>
        <dsp:cNvSpPr/>
      </dsp:nvSpPr>
      <dsp:spPr>
        <a:xfrm>
          <a:off x="6467529" y="2382035"/>
          <a:ext cx="1699741" cy="101984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a:t>Frailty </a:t>
          </a:r>
          <a:endParaRPr lang="en-US" sz="1700" kern="1200"/>
        </a:p>
      </dsp:txBody>
      <dsp:txXfrm>
        <a:off x="6467529" y="2382035"/>
        <a:ext cx="1699741" cy="1019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ED883-4AA2-46CB-89DF-99F1CE67A51D}">
      <dsp:nvSpPr>
        <dsp:cNvPr id="0" name=""/>
        <dsp:cNvSpPr/>
      </dsp:nvSpPr>
      <dsp:spPr>
        <a:xfrm>
          <a:off x="0" y="1683"/>
          <a:ext cx="9404352" cy="85327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4F4B1E-CAAA-4A43-BC30-E3C26772B7A7}">
      <dsp:nvSpPr>
        <dsp:cNvPr id="0" name=""/>
        <dsp:cNvSpPr/>
      </dsp:nvSpPr>
      <dsp:spPr>
        <a:xfrm>
          <a:off x="258116" y="193670"/>
          <a:ext cx="469302" cy="4693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6E08143-ADD7-40A7-8D02-F6EB01BC590C}">
      <dsp:nvSpPr>
        <dsp:cNvPr id="0" name=""/>
        <dsp:cNvSpPr/>
      </dsp:nvSpPr>
      <dsp:spPr>
        <a:xfrm>
          <a:off x="985535" y="1683"/>
          <a:ext cx="8418816" cy="85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5" tIns="90305" rIns="90305" bIns="90305" numCol="1" spcCol="1270" anchor="ctr" anchorCtr="0">
          <a:noAutofit/>
        </a:bodyPr>
        <a:lstStyle/>
        <a:p>
          <a:pPr marL="0" lvl="0" indent="0" algn="l" defTabSz="666750">
            <a:lnSpc>
              <a:spcPct val="100000"/>
            </a:lnSpc>
            <a:spcBef>
              <a:spcPct val="0"/>
            </a:spcBef>
            <a:spcAft>
              <a:spcPct val="35000"/>
            </a:spcAft>
            <a:buNone/>
          </a:pPr>
          <a:r>
            <a:rPr lang="en-GB" sz="1500" kern="1200"/>
            <a:t>Physical examination using the cluster tests described above is more useful than a standard neurological examination </a:t>
          </a:r>
          <a:endParaRPr lang="en-US" sz="1500" kern="1200"/>
        </a:p>
      </dsp:txBody>
      <dsp:txXfrm>
        <a:off x="985535" y="1683"/>
        <a:ext cx="8418816" cy="853277"/>
      </dsp:txXfrm>
    </dsp:sp>
    <dsp:sp modelId="{55EF3319-CC5F-443E-A18A-B88F5E351E42}">
      <dsp:nvSpPr>
        <dsp:cNvPr id="0" name=""/>
        <dsp:cNvSpPr/>
      </dsp:nvSpPr>
      <dsp:spPr>
        <a:xfrm>
          <a:off x="0" y="1068280"/>
          <a:ext cx="9404352" cy="85327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D719CB-6D8C-4E1E-95E3-18EEF995FE57}">
      <dsp:nvSpPr>
        <dsp:cNvPr id="0" name=""/>
        <dsp:cNvSpPr/>
      </dsp:nvSpPr>
      <dsp:spPr>
        <a:xfrm>
          <a:off x="258116" y="1260267"/>
          <a:ext cx="469302" cy="4693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2172B40-896C-4B42-992B-2819230682F6}">
      <dsp:nvSpPr>
        <dsp:cNvPr id="0" name=""/>
        <dsp:cNvSpPr/>
      </dsp:nvSpPr>
      <dsp:spPr>
        <a:xfrm>
          <a:off x="985535" y="1068280"/>
          <a:ext cx="8418816" cy="85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5" tIns="90305" rIns="90305" bIns="90305" numCol="1" spcCol="1270" anchor="ctr" anchorCtr="0">
          <a:noAutofit/>
        </a:bodyPr>
        <a:lstStyle/>
        <a:p>
          <a:pPr marL="0" lvl="0" indent="0" algn="l" defTabSz="666750">
            <a:lnSpc>
              <a:spcPct val="100000"/>
            </a:lnSpc>
            <a:spcBef>
              <a:spcPct val="0"/>
            </a:spcBef>
            <a:spcAft>
              <a:spcPct val="35000"/>
            </a:spcAft>
            <a:buNone/>
          </a:pPr>
          <a:r>
            <a:rPr lang="en-GB" sz="1500" b="1" kern="1200"/>
            <a:t>If there is a high index of suspicion and there is a rapid deterioration of neurology, please follow your local emergency pathway. </a:t>
          </a:r>
          <a:endParaRPr lang="en-US" sz="1500" kern="1200"/>
        </a:p>
      </dsp:txBody>
      <dsp:txXfrm>
        <a:off x="985535" y="1068280"/>
        <a:ext cx="8418816" cy="853277"/>
      </dsp:txXfrm>
    </dsp:sp>
    <dsp:sp modelId="{CABD703E-1E8B-47A1-B7D2-BDCDC99A1749}">
      <dsp:nvSpPr>
        <dsp:cNvPr id="0" name=""/>
        <dsp:cNvSpPr/>
      </dsp:nvSpPr>
      <dsp:spPr>
        <a:xfrm>
          <a:off x="0" y="2134876"/>
          <a:ext cx="9404352" cy="85327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E6A72D-37B0-44D6-97A5-305EA617D517}">
      <dsp:nvSpPr>
        <dsp:cNvPr id="0" name=""/>
        <dsp:cNvSpPr/>
      </dsp:nvSpPr>
      <dsp:spPr>
        <a:xfrm>
          <a:off x="258116" y="2326864"/>
          <a:ext cx="469302" cy="4693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74EDDF0-CC64-43F7-9B11-D79854147B5A}">
      <dsp:nvSpPr>
        <dsp:cNvPr id="0" name=""/>
        <dsp:cNvSpPr/>
      </dsp:nvSpPr>
      <dsp:spPr>
        <a:xfrm>
          <a:off x="985535" y="2134876"/>
          <a:ext cx="8418816" cy="85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5" tIns="90305" rIns="90305" bIns="90305" numCol="1" spcCol="1270" anchor="ctr" anchorCtr="0">
          <a:noAutofit/>
        </a:bodyPr>
        <a:lstStyle/>
        <a:p>
          <a:pPr marL="0" lvl="0" indent="0" algn="l" defTabSz="666750">
            <a:lnSpc>
              <a:spcPct val="100000"/>
            </a:lnSpc>
            <a:spcBef>
              <a:spcPct val="0"/>
            </a:spcBef>
            <a:spcAft>
              <a:spcPct val="35000"/>
            </a:spcAft>
            <a:buNone/>
          </a:pPr>
          <a:r>
            <a:rPr lang="en-GB" sz="1500" kern="1200"/>
            <a:t>If suspicion is high and function is stable, then consider a referral to your local MSK specialist service (Orthopaedic Choice) where assessment +/- investigation will occur </a:t>
          </a:r>
          <a:endParaRPr lang="en-US" sz="1500" kern="1200"/>
        </a:p>
      </dsp:txBody>
      <dsp:txXfrm>
        <a:off x="985535" y="2134876"/>
        <a:ext cx="8418816" cy="853277"/>
      </dsp:txXfrm>
    </dsp:sp>
    <dsp:sp modelId="{BC477BE4-BBB1-4386-AA1E-83BD47613349}">
      <dsp:nvSpPr>
        <dsp:cNvPr id="0" name=""/>
        <dsp:cNvSpPr/>
      </dsp:nvSpPr>
      <dsp:spPr>
        <a:xfrm>
          <a:off x="0" y="3201473"/>
          <a:ext cx="9404352" cy="85327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1FB96E-737D-49F9-913D-CCD0EC2CF1DA}">
      <dsp:nvSpPr>
        <dsp:cNvPr id="0" name=""/>
        <dsp:cNvSpPr/>
      </dsp:nvSpPr>
      <dsp:spPr>
        <a:xfrm>
          <a:off x="258116" y="3393460"/>
          <a:ext cx="469302" cy="4693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E33A8A8-73D3-4DDF-8FA3-9E003903DE64}">
      <dsp:nvSpPr>
        <dsp:cNvPr id="0" name=""/>
        <dsp:cNvSpPr/>
      </dsp:nvSpPr>
      <dsp:spPr>
        <a:xfrm>
          <a:off x="985535" y="3201473"/>
          <a:ext cx="8418816" cy="853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5" tIns="90305" rIns="90305" bIns="90305" numCol="1" spcCol="1270" anchor="ctr" anchorCtr="0">
          <a:noAutofit/>
        </a:bodyPr>
        <a:lstStyle/>
        <a:p>
          <a:pPr marL="0" lvl="0" indent="0" algn="l" defTabSz="666750">
            <a:lnSpc>
              <a:spcPct val="100000"/>
            </a:lnSpc>
            <a:spcBef>
              <a:spcPct val="0"/>
            </a:spcBef>
            <a:spcAft>
              <a:spcPct val="35000"/>
            </a:spcAft>
            <a:buNone/>
          </a:pPr>
          <a:r>
            <a:rPr lang="en-GB" sz="1500" b="1" kern="1200"/>
            <a:t>Xray has </a:t>
          </a:r>
          <a:r>
            <a:rPr lang="en-GB" sz="1500" b="1" u="sng" kern="1200"/>
            <a:t>no role </a:t>
          </a:r>
          <a:r>
            <a:rPr lang="en-GB" sz="1500" b="1" kern="1200"/>
            <a:t>in the diagnosis of DCM</a:t>
          </a:r>
          <a:endParaRPr lang="en-US" sz="1500" kern="1200"/>
        </a:p>
      </dsp:txBody>
      <dsp:txXfrm>
        <a:off x="985535" y="3201473"/>
        <a:ext cx="8418816" cy="853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8EA32-DDA6-4BD5-A550-C5CBB00B1A4E}">
      <dsp:nvSpPr>
        <dsp:cNvPr id="0" name=""/>
        <dsp:cNvSpPr/>
      </dsp:nvSpPr>
      <dsp:spPr>
        <a:xfrm>
          <a:off x="0" y="415"/>
          <a:ext cx="10895369"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D313A1-B1F9-4E11-AEED-D58CC39DB818}">
      <dsp:nvSpPr>
        <dsp:cNvPr id="0" name=""/>
        <dsp:cNvSpPr/>
      </dsp:nvSpPr>
      <dsp:spPr>
        <a:xfrm>
          <a:off x="0" y="415"/>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t>Acute mechanical spinal pain with/ without unilateral arm pain, without significant neurological deficit – initially conservative care with reassurance – likely to resolve within 3/12 – may benefit from referral to </a:t>
          </a:r>
          <a:r>
            <a:rPr lang="en-GB" sz="1400" b="1" kern="1200" dirty="0"/>
            <a:t>Musculoskeletal physiotherapy.</a:t>
          </a:r>
          <a:endParaRPr lang="en-US" sz="1400" b="1" kern="1200" dirty="0"/>
        </a:p>
      </dsp:txBody>
      <dsp:txXfrm>
        <a:off x="0" y="415"/>
        <a:ext cx="10895369" cy="680689"/>
      </dsp:txXfrm>
    </dsp:sp>
    <dsp:sp modelId="{E1DBFD33-33EE-46B7-BB55-450AE441A8BA}">
      <dsp:nvSpPr>
        <dsp:cNvPr id="0" name=""/>
        <dsp:cNvSpPr/>
      </dsp:nvSpPr>
      <dsp:spPr>
        <a:xfrm>
          <a:off x="0" y="681104"/>
          <a:ext cx="10895369"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A29DEC-9B99-46B5-8960-11A82BAF1B3E}">
      <dsp:nvSpPr>
        <dsp:cNvPr id="0" name=""/>
        <dsp:cNvSpPr/>
      </dsp:nvSpPr>
      <dsp:spPr>
        <a:xfrm>
          <a:off x="0" y="681104"/>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Spinal and radicular pain with non-resolving neurological deficit despite initial conservative management including Physiotherapy – </a:t>
          </a:r>
          <a:r>
            <a:rPr lang="en-GB" sz="1400" b="1" kern="1200"/>
            <a:t>Routine referral to Orthopaedic Choice (Spines).</a:t>
          </a:r>
          <a:endParaRPr lang="en-US" sz="1400" kern="1200"/>
        </a:p>
      </dsp:txBody>
      <dsp:txXfrm>
        <a:off x="0" y="681104"/>
        <a:ext cx="10895369" cy="680689"/>
      </dsp:txXfrm>
    </dsp:sp>
    <dsp:sp modelId="{C1A07305-78C7-443A-A120-33A794193E41}">
      <dsp:nvSpPr>
        <dsp:cNvPr id="0" name=""/>
        <dsp:cNvSpPr/>
      </dsp:nvSpPr>
      <dsp:spPr>
        <a:xfrm>
          <a:off x="0" y="1361793"/>
          <a:ext cx="10895369"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3791BE-F310-4377-AE28-514702D143DB}">
      <dsp:nvSpPr>
        <dsp:cNvPr id="0" name=""/>
        <dsp:cNvSpPr/>
      </dsp:nvSpPr>
      <dsp:spPr>
        <a:xfrm>
          <a:off x="0" y="1361793"/>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Non-resolving musculoskeletal spinal pain which may refer to the arm / leg, having tried conservative management, medication and Physiotherapy – </a:t>
          </a:r>
          <a:r>
            <a:rPr lang="en-GB" sz="1400" b="1" kern="1200"/>
            <a:t>Routine referral to Orthopaedic Choice (Spines).</a:t>
          </a:r>
          <a:endParaRPr lang="en-US" sz="1400" kern="1200"/>
        </a:p>
      </dsp:txBody>
      <dsp:txXfrm>
        <a:off x="0" y="1361793"/>
        <a:ext cx="10895369" cy="680689"/>
      </dsp:txXfrm>
    </dsp:sp>
    <dsp:sp modelId="{A783A704-6A3F-4C2A-832F-A334F9112871}">
      <dsp:nvSpPr>
        <dsp:cNvPr id="0" name=""/>
        <dsp:cNvSpPr/>
      </dsp:nvSpPr>
      <dsp:spPr>
        <a:xfrm>
          <a:off x="0" y="2042483"/>
          <a:ext cx="10895369"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9D6964-ADAE-44F9-B04C-94AB6719A0D5}">
      <dsp:nvSpPr>
        <dsp:cNvPr id="0" name=""/>
        <dsp:cNvSpPr/>
      </dsp:nvSpPr>
      <dsp:spPr>
        <a:xfrm>
          <a:off x="0" y="2042483"/>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a:t>Acute spinal and radicular arm or leg pain with deteriorating hard neurology/ weakness or new onset acute bilateral</a:t>
          </a:r>
          <a:r>
            <a:rPr lang="en-GB" sz="1400" b="1" kern="1200"/>
            <a:t> radicular </a:t>
          </a:r>
          <a:r>
            <a:rPr lang="en-GB" sz="1400" kern="1200"/>
            <a:t>leg pain (including unilateral progressing to bilateral) </a:t>
          </a:r>
          <a:r>
            <a:rPr lang="en-GB" sz="1400" b="1" kern="1200"/>
            <a:t>– Urgent referral to Orthopaedic Choice (Spines).</a:t>
          </a:r>
          <a:endParaRPr lang="en-US" sz="1400" kern="1200"/>
        </a:p>
      </dsp:txBody>
      <dsp:txXfrm>
        <a:off x="0" y="2042483"/>
        <a:ext cx="10895369" cy="680689"/>
      </dsp:txXfrm>
    </dsp:sp>
    <dsp:sp modelId="{53C9DC13-AAD6-4BC7-B734-5CC055359E9C}">
      <dsp:nvSpPr>
        <dsp:cNvPr id="0" name=""/>
        <dsp:cNvSpPr/>
      </dsp:nvSpPr>
      <dsp:spPr>
        <a:xfrm>
          <a:off x="0" y="2723172"/>
          <a:ext cx="10895369"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2F5236-D1A6-46FE-80F7-0095A16F9654}">
      <dsp:nvSpPr>
        <dsp:cNvPr id="0" name=""/>
        <dsp:cNvSpPr/>
      </dsp:nvSpPr>
      <dsp:spPr>
        <a:xfrm>
          <a:off x="0" y="2723172"/>
          <a:ext cx="10895369" cy="6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t>Chronic spinal pain with /without radicular arm or leg symptoms where all appropriate investigations have been carried out and where surgical management is not indicated – </a:t>
          </a:r>
          <a:r>
            <a:rPr lang="en-GB" sz="1400" b="1" kern="1200" dirty="0"/>
            <a:t>Pain management service.</a:t>
          </a:r>
          <a:endParaRPr lang="en-US" sz="1400" kern="1200" dirty="0"/>
        </a:p>
      </dsp:txBody>
      <dsp:txXfrm>
        <a:off x="0" y="2723172"/>
        <a:ext cx="10895369" cy="6806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3CE697-E95C-4C25-BD9B-9B2070DE656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DE1AF1-5436-44B2-A274-E92EC4EF909E}" type="slidenum">
              <a:rPr lang="en-GB" smtClean="0"/>
              <a:t>‹#›</a:t>
            </a:fld>
            <a:endParaRPr lang="en-GB"/>
          </a:p>
        </p:txBody>
      </p:sp>
    </p:spTree>
    <p:extLst>
      <p:ext uri="{BB962C8B-B14F-4D97-AF65-F5344CB8AC3E}">
        <p14:creationId xmlns:p14="http://schemas.microsoft.com/office/powerpoint/2010/main" val="1760558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www.ncbi.nlm.nih.gov/pmc/articles/PMC3859778/#b6-0560372" TargetMode="External"/><Relationship Id="rId3" Type="http://schemas.openxmlformats.org/officeDocument/2006/relationships/hyperlink" Target="https://www.ncbi.nlm.nih.gov/pmc/articles/PMC4591458/figure/F1/" TargetMode="External"/><Relationship Id="rId7" Type="http://schemas.openxmlformats.org/officeDocument/2006/relationships/hyperlink" Target="https://www.ncbi.nlm.nih.gov/pmc/articles/PMC3859778/#b5-0560372"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ncbi.nlm.nih.gov/pmc/articles/PMC4591458/#B18" TargetMode="External"/><Relationship Id="rId5" Type="http://schemas.openxmlformats.org/officeDocument/2006/relationships/hyperlink" Target="https://www.ncbi.nlm.nih.gov/pmc/articles/PMC4591458/#B3" TargetMode="External"/><Relationship Id="rId10" Type="http://schemas.openxmlformats.org/officeDocument/2006/relationships/hyperlink" Target="https://www.mayoclinic.org/diseases-conditions/claudication/symptoms-causes/syc-20370952" TargetMode="External"/><Relationship Id="rId4" Type="http://schemas.openxmlformats.org/officeDocument/2006/relationships/hyperlink" Target="https://www.ncbi.nlm.nih.gov/pmc/articles/PMC4591458/#B17" TargetMode="External"/><Relationship Id="rId9" Type="http://schemas.openxmlformats.org/officeDocument/2006/relationships/hyperlink" Target="https://www.ncbi.nlm.nih.gov/pmc/articles/PMC3859778/table/t3-056037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acpweb.org/learning-resources/cauda-equina-information-cards.aspx"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sciencedirect.com/topics/medicine-and-dentistry/polyneuropathy"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sciencedirect.com/topics/medicine-and-dentistry/body-mass-index"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yelopathy.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Joint presentation by spinal lead and consultant AH{</a:t>
            </a:r>
          </a:p>
        </p:txBody>
      </p:sp>
      <p:sp>
        <p:nvSpPr>
          <p:cNvPr id="4" name="Slide Number Placeholder 3"/>
          <p:cNvSpPr>
            <a:spLocks noGrp="1"/>
          </p:cNvSpPr>
          <p:nvPr>
            <p:ph type="sldNum" sz="quarter" idx="5"/>
          </p:nvPr>
        </p:nvSpPr>
        <p:spPr/>
        <p:txBody>
          <a:bodyPr/>
          <a:lstStyle/>
          <a:p>
            <a:fld id="{B22C8B11-16B8-47AF-9ADB-FD877BB65379}" type="slidenum">
              <a:rPr lang="en-GB" smtClean="0"/>
              <a:t>1</a:t>
            </a:fld>
            <a:endParaRPr lang="en-GB"/>
          </a:p>
        </p:txBody>
      </p:sp>
    </p:spTree>
    <p:extLst>
      <p:ext uri="{BB962C8B-B14F-4D97-AF65-F5344CB8AC3E}">
        <p14:creationId xmlns:p14="http://schemas.microsoft.com/office/powerpoint/2010/main" val="1576270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1C5181-8548-4746-952E-F43BFC211AC3}" type="slidenum">
              <a:rPr lang="en-GB" smtClean="0"/>
              <a:t>16</a:t>
            </a:fld>
            <a:endParaRPr lang="en-GB"/>
          </a:p>
        </p:txBody>
      </p:sp>
    </p:spTree>
    <p:extLst>
      <p:ext uri="{BB962C8B-B14F-4D97-AF65-F5344CB8AC3E}">
        <p14:creationId xmlns:p14="http://schemas.microsoft.com/office/powerpoint/2010/main" val="1472561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1C5181-8548-4746-952E-F43BFC211AC3}" type="slidenum">
              <a:rPr lang="en-GB" smtClean="0"/>
              <a:t>17</a:t>
            </a:fld>
            <a:endParaRPr lang="en-GB"/>
          </a:p>
        </p:txBody>
      </p:sp>
    </p:spTree>
    <p:extLst>
      <p:ext uri="{BB962C8B-B14F-4D97-AF65-F5344CB8AC3E}">
        <p14:creationId xmlns:p14="http://schemas.microsoft.com/office/powerpoint/2010/main" val="1835540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dirty="0">
                <a:solidFill>
                  <a:srgbClr val="FF0000"/>
                </a:solidFill>
              </a:rPr>
              <a:t>Indication of urgent serious spinal pathology – e.g. acute Cauda Equina Syndrome, discitis, rapidly deteriorating neurology – urgent immediate referral to acute hospital (UHS) via on call spinal registrar.</a:t>
            </a:r>
          </a:p>
          <a:p>
            <a:r>
              <a:rPr lang="en-GB" sz="1200" i="1" dirty="0">
                <a:solidFill>
                  <a:srgbClr val="FF0000"/>
                </a:solidFill>
              </a:rPr>
              <a:t>Suspected serious non-mechanical spinal pathology (e.g. cancer/ inflammatory disorder) – referral to appropriate specialist (e.g. oncology/rheumatology/ neurology – consider if 2ww pathway appropriate).</a:t>
            </a:r>
          </a:p>
          <a:p>
            <a:endParaRPr lang="en-GB" dirty="0"/>
          </a:p>
          <a:p>
            <a:r>
              <a:rPr lang="en-GB" dirty="0"/>
              <a:t>Radicular is the knee</a:t>
            </a:r>
          </a:p>
          <a:p>
            <a:r>
              <a:rPr lang="en-GB" dirty="0"/>
              <a:t>Not dull ache referring to the buttock </a:t>
            </a:r>
          </a:p>
        </p:txBody>
      </p:sp>
      <p:sp>
        <p:nvSpPr>
          <p:cNvPr id="4" name="Slide Number Placeholder 3"/>
          <p:cNvSpPr>
            <a:spLocks noGrp="1"/>
          </p:cNvSpPr>
          <p:nvPr>
            <p:ph type="sldNum" sz="quarter" idx="5"/>
          </p:nvPr>
        </p:nvSpPr>
        <p:spPr/>
        <p:txBody>
          <a:bodyPr/>
          <a:lstStyle/>
          <a:p>
            <a:fld id="{B22C8B11-16B8-47AF-9ADB-FD877BB65379}" type="slidenum">
              <a:rPr lang="en-GB" smtClean="0"/>
              <a:t>18</a:t>
            </a:fld>
            <a:endParaRPr lang="en-GB"/>
          </a:p>
        </p:txBody>
      </p:sp>
    </p:spTree>
    <p:extLst>
      <p:ext uri="{BB962C8B-B14F-4D97-AF65-F5344CB8AC3E}">
        <p14:creationId xmlns:p14="http://schemas.microsoft.com/office/powerpoint/2010/main" val="4204188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Joint presentation by spinal lead and consultant AHP</a:t>
            </a:r>
          </a:p>
        </p:txBody>
      </p:sp>
      <p:sp>
        <p:nvSpPr>
          <p:cNvPr id="4" name="Slide Number Placeholder 3"/>
          <p:cNvSpPr>
            <a:spLocks noGrp="1"/>
          </p:cNvSpPr>
          <p:nvPr>
            <p:ph type="sldNum" sz="quarter" idx="5"/>
          </p:nvPr>
        </p:nvSpPr>
        <p:spPr/>
        <p:txBody>
          <a:bodyPr/>
          <a:lstStyle/>
          <a:p>
            <a:fld id="{B22C8B11-16B8-47AF-9ADB-FD877BB65379}" type="slidenum">
              <a:rPr lang="en-GB" smtClean="0"/>
              <a:t>20</a:t>
            </a:fld>
            <a:endParaRPr lang="en-GB"/>
          </a:p>
        </p:txBody>
      </p:sp>
    </p:spTree>
    <p:extLst>
      <p:ext uri="{BB962C8B-B14F-4D97-AF65-F5344CB8AC3E}">
        <p14:creationId xmlns:p14="http://schemas.microsoft.com/office/powerpoint/2010/main" val="1576270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effectLst/>
                <a:latin typeface="Open Sans" panose="020B0606030504020204" pitchFamily="34" charset="0"/>
              </a:rPr>
              <a:t>Anatomy</a:t>
            </a:r>
          </a:p>
          <a:p>
            <a:pPr algn="l"/>
            <a:r>
              <a:rPr lang="en-GB" b="0" i="0" dirty="0">
                <a:solidFill>
                  <a:srgbClr val="000000"/>
                </a:solidFill>
                <a:effectLst/>
                <a:latin typeface="Open Sans" panose="020B0606030504020204" pitchFamily="34" charset="0"/>
              </a:rPr>
              <a:t>The illustration demonstrates the structures that surround the nerves within the spinal canal.</a:t>
            </a:r>
          </a:p>
          <a:p>
            <a:pPr algn="l"/>
            <a:r>
              <a:rPr lang="en-GB" b="1" i="0" dirty="0">
                <a:solidFill>
                  <a:srgbClr val="000000"/>
                </a:solidFill>
                <a:effectLst/>
                <a:latin typeface="Open Sans" panose="020B0606030504020204" pitchFamily="34" charset="0"/>
              </a:rPr>
              <a:t>Flavum ligament</a:t>
            </a:r>
            <a:br>
              <a:rPr lang="en-GB" b="0" i="0" dirty="0">
                <a:solidFill>
                  <a:srgbClr val="000000"/>
                </a:solidFill>
                <a:effectLst/>
                <a:latin typeface="Open Sans" panose="020B0606030504020204" pitchFamily="34" charset="0"/>
              </a:rPr>
            </a:br>
            <a:r>
              <a:rPr lang="en-GB" b="0" i="0" dirty="0">
                <a:solidFill>
                  <a:srgbClr val="000000"/>
                </a:solidFill>
                <a:effectLst/>
                <a:latin typeface="Open Sans" panose="020B0606030504020204" pitchFamily="34" charset="0"/>
              </a:rPr>
              <a:t>The flavum ligament is a strong ligament on the interior posterior side of the vertebral canal that connects the laminae of adjacent vertebrae.</a:t>
            </a:r>
            <a:br>
              <a:rPr lang="en-GB" b="0" i="0" dirty="0">
                <a:solidFill>
                  <a:srgbClr val="000000"/>
                </a:solidFill>
                <a:effectLst/>
                <a:latin typeface="Open Sans" panose="020B0606030504020204" pitchFamily="34" charset="0"/>
              </a:rPr>
            </a:br>
            <a:r>
              <a:rPr lang="en-GB" b="1" i="0" dirty="0">
                <a:solidFill>
                  <a:srgbClr val="000000"/>
                </a:solidFill>
                <a:effectLst/>
                <a:latin typeface="Open Sans" panose="020B0606030504020204" pitchFamily="34" charset="0"/>
              </a:rPr>
              <a:t>As a result of aging and instability of the vertebral column due to facet arthrosis there will be more stress on the flavum ligament resulting in hypertrophy and fibrosis</a:t>
            </a:r>
            <a:r>
              <a:rPr lang="en-GB" b="0" i="0" dirty="0">
                <a:solidFill>
                  <a:srgbClr val="000000"/>
                </a:solidFill>
                <a:effectLst/>
                <a:latin typeface="Open Sans" panose="020B0606030504020204" pitchFamily="34" charset="0"/>
              </a:rPr>
              <a:t>.</a:t>
            </a:r>
          </a:p>
          <a:p>
            <a:pPr algn="l"/>
            <a:r>
              <a:rPr lang="en-GB" b="0" i="0" dirty="0">
                <a:solidFill>
                  <a:srgbClr val="000000"/>
                </a:solidFill>
                <a:effectLst/>
                <a:latin typeface="Open Sans" panose="020B0606030504020204" pitchFamily="34" charset="0"/>
              </a:rPr>
              <a:t>Hypertrophy of the flavum ligament is usually seen in combination with </a:t>
            </a:r>
            <a:r>
              <a:rPr lang="en-GB" b="1" i="0" dirty="0">
                <a:solidFill>
                  <a:srgbClr val="000000"/>
                </a:solidFill>
                <a:effectLst/>
                <a:latin typeface="Open Sans" panose="020B0606030504020204" pitchFamily="34" charset="0"/>
              </a:rPr>
              <a:t>facet arthrosis </a:t>
            </a:r>
            <a:r>
              <a:rPr lang="en-GB" b="0" i="0" dirty="0">
                <a:solidFill>
                  <a:srgbClr val="000000"/>
                </a:solidFill>
                <a:effectLst/>
                <a:latin typeface="Open Sans" panose="020B0606030504020204" pitchFamily="34" charset="0"/>
              </a:rPr>
              <a:t>and both result in stenosis of the lateral recess or when it is bilateral, in spinal stenosis.</a:t>
            </a:r>
          </a:p>
          <a:p>
            <a:pPr algn="l"/>
            <a:r>
              <a:rPr lang="en-GB" b="1" i="0" dirty="0">
                <a:solidFill>
                  <a:srgbClr val="000000"/>
                </a:solidFill>
                <a:effectLst/>
                <a:latin typeface="Open Sans" panose="020B0606030504020204" pitchFamily="34" charset="0"/>
              </a:rPr>
              <a:t>Epidural fat</a:t>
            </a:r>
            <a:br>
              <a:rPr lang="en-GB" b="1" i="0" dirty="0">
                <a:solidFill>
                  <a:srgbClr val="000000"/>
                </a:solidFill>
                <a:effectLst/>
                <a:latin typeface="Open Sans" panose="020B0606030504020204" pitchFamily="34" charset="0"/>
              </a:rPr>
            </a:br>
            <a:r>
              <a:rPr lang="en-GB" b="0" i="0" dirty="0">
                <a:solidFill>
                  <a:srgbClr val="000000"/>
                </a:solidFill>
                <a:effectLst/>
                <a:latin typeface="Open Sans" panose="020B0606030504020204" pitchFamily="34" charset="0"/>
              </a:rPr>
              <a:t>This is the fat that surrounds the </a:t>
            </a:r>
            <a:r>
              <a:rPr lang="en-GB" b="0" i="0" dirty="0" err="1">
                <a:solidFill>
                  <a:srgbClr val="000000"/>
                </a:solidFill>
                <a:effectLst/>
                <a:latin typeface="Open Sans" panose="020B0606030504020204" pitchFamily="34" charset="0"/>
              </a:rPr>
              <a:t>dural</a:t>
            </a:r>
            <a:r>
              <a:rPr lang="en-GB" b="0" i="0" dirty="0">
                <a:solidFill>
                  <a:srgbClr val="000000"/>
                </a:solidFill>
                <a:effectLst/>
                <a:latin typeface="Open Sans" panose="020B0606030504020204" pitchFamily="34" charset="0"/>
              </a:rPr>
              <a:t> sac, that contains the nerves.</a:t>
            </a:r>
            <a:br>
              <a:rPr lang="en-GB" b="0" i="0" dirty="0">
                <a:solidFill>
                  <a:srgbClr val="000000"/>
                </a:solidFill>
                <a:effectLst/>
                <a:latin typeface="Open Sans" panose="020B0606030504020204" pitchFamily="34" charset="0"/>
              </a:rPr>
            </a:br>
            <a:r>
              <a:rPr lang="en-GB" b="0" i="0" dirty="0">
                <a:solidFill>
                  <a:srgbClr val="000000"/>
                </a:solidFill>
                <a:effectLst/>
                <a:latin typeface="Open Sans" panose="020B0606030504020204" pitchFamily="34" charset="0"/>
              </a:rPr>
              <a:t>Abundant fat can be seen in steroid therapy, extreme </a:t>
            </a:r>
            <a:r>
              <a:rPr lang="en-GB" b="0" i="0" dirty="0" err="1">
                <a:solidFill>
                  <a:srgbClr val="000000"/>
                </a:solidFill>
                <a:effectLst/>
                <a:latin typeface="Open Sans" panose="020B0606030504020204" pitchFamily="34" charset="0"/>
              </a:rPr>
              <a:t>obesitas</a:t>
            </a:r>
            <a:r>
              <a:rPr lang="en-GB" b="0" i="0" dirty="0">
                <a:solidFill>
                  <a:srgbClr val="000000"/>
                </a:solidFill>
                <a:effectLst/>
                <a:latin typeface="Open Sans" panose="020B0606030504020204" pitchFamily="34" charset="0"/>
              </a:rPr>
              <a:t> and rarely idiopathic.</a:t>
            </a:r>
            <a:br>
              <a:rPr lang="en-GB" b="0" i="0" dirty="0">
                <a:solidFill>
                  <a:srgbClr val="000000"/>
                </a:solidFill>
                <a:effectLst/>
                <a:latin typeface="Open Sans" panose="020B0606030504020204" pitchFamily="34" charset="0"/>
              </a:rPr>
            </a:br>
            <a:r>
              <a:rPr lang="en-GB" b="0" i="0" dirty="0">
                <a:solidFill>
                  <a:srgbClr val="000000"/>
                </a:solidFill>
                <a:effectLst/>
                <a:latin typeface="Open Sans" panose="020B0606030504020204" pitchFamily="34" charset="0"/>
              </a:rPr>
              <a:t>Abundant epidural fat can contribute to stenosis of the spinal canal.</a:t>
            </a:r>
          </a:p>
          <a:p>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21</a:t>
            </a:fld>
            <a:endParaRPr lang="en-GB"/>
          </a:p>
        </p:txBody>
      </p:sp>
    </p:spTree>
    <p:extLst>
      <p:ext uri="{BB962C8B-B14F-4D97-AF65-F5344CB8AC3E}">
        <p14:creationId xmlns:p14="http://schemas.microsoft.com/office/powerpoint/2010/main" val="1857393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sz="1700" b="0" i="0" u="none" strike="noStrike" baseline="0" dirty="0"/>
              <a:t>At age 60:</a:t>
            </a:r>
          </a:p>
          <a:p>
            <a:pPr lvl="1">
              <a:lnSpc>
                <a:spcPct val="90000"/>
              </a:lnSpc>
            </a:pPr>
            <a:r>
              <a:rPr lang="en-GB" sz="1700" b="0" i="0" u="none" strike="noStrike" baseline="0" dirty="0"/>
              <a:t>88% of asymptomatic adults will have </a:t>
            </a:r>
            <a:r>
              <a:rPr lang="en-GB" sz="1700" b="1" i="0" u="none" strike="noStrike" baseline="0" dirty="0"/>
              <a:t>disc degeneration</a:t>
            </a:r>
          </a:p>
          <a:p>
            <a:pPr lvl="1">
              <a:lnSpc>
                <a:spcPct val="90000"/>
              </a:lnSpc>
            </a:pPr>
            <a:r>
              <a:rPr lang="en-GB" sz="1700" b="0" i="0" u="none" strike="noStrike" baseline="0" dirty="0"/>
              <a:t>70% will show </a:t>
            </a:r>
            <a:r>
              <a:rPr lang="en-GB" sz="1700" b="1" i="0" u="none" strike="noStrike" baseline="0" dirty="0"/>
              <a:t>disc bulges</a:t>
            </a:r>
            <a:endParaRPr lang="en-GB" sz="1700" b="1" dirty="0"/>
          </a:p>
          <a:p>
            <a:pPr lvl="1">
              <a:lnSpc>
                <a:spcPct val="90000"/>
              </a:lnSpc>
            </a:pPr>
            <a:r>
              <a:rPr lang="en-GB" sz="1700" b="0" i="0" u="none" strike="noStrike" baseline="0" dirty="0"/>
              <a:t>50% will show </a:t>
            </a:r>
            <a:r>
              <a:rPr lang="en-GB" sz="1700" b="1" i="0" u="none" strike="noStrike" baseline="0" dirty="0"/>
              <a:t>facet degeneration </a:t>
            </a:r>
          </a:p>
          <a:p>
            <a:pPr lvl="1">
              <a:lnSpc>
                <a:spcPct val="90000"/>
              </a:lnSpc>
            </a:pPr>
            <a:r>
              <a:rPr lang="en-GB" sz="1700" b="0" i="0" u="none" strike="noStrike" baseline="0" dirty="0"/>
              <a:t>23% </a:t>
            </a:r>
            <a:r>
              <a:rPr lang="en-GB" sz="1700" b="1" i="0" u="none" strike="noStrike" baseline="0" dirty="0"/>
              <a:t>spondylolisthesis.</a:t>
            </a:r>
          </a:p>
          <a:p>
            <a:pPr>
              <a:lnSpc>
                <a:spcPct val="90000"/>
              </a:lnSpc>
            </a:pPr>
            <a:r>
              <a:rPr lang="en-GB" sz="1700" b="0" i="0" u="none" strike="noStrike" baseline="0" dirty="0"/>
              <a:t>Lumbar stenosis is seen in up to 20% of those under the age of 40. </a:t>
            </a:r>
          </a:p>
          <a:p>
            <a:pPr>
              <a:lnSpc>
                <a:spcPct val="90000"/>
              </a:lnSpc>
            </a:pPr>
            <a:r>
              <a:rPr lang="en-GB" sz="1700" b="0" i="0" u="none" strike="noStrike" baseline="0" dirty="0"/>
              <a:t>Moderate or severe spinal stenosis is seen in up to 64% of those in their 50s and 93% in those in their 80s. </a:t>
            </a:r>
          </a:p>
          <a:p>
            <a:pPr>
              <a:lnSpc>
                <a:spcPct val="90000"/>
              </a:lnSpc>
            </a:pPr>
            <a:r>
              <a:rPr lang="en-GB" sz="1700" b="1" i="0" u="none" strike="noStrike" baseline="0" dirty="0"/>
              <a:t>The majority are asymptomatic, as only 17.5% of those with severe central stenosis may have symptoms.</a:t>
            </a:r>
          </a:p>
          <a:p>
            <a:pPr>
              <a:lnSpc>
                <a:spcPct val="90000"/>
              </a:lnSpc>
            </a:pPr>
            <a:r>
              <a:rPr lang="en-GB" sz="1700" b="0" i="0" u="none" strike="noStrike" baseline="0" dirty="0"/>
              <a:t>In younger, asymptomatic adolescent sports players, up to 85% may show MRI changes including disc bulges, facet arthropathy as well as pars lesions.</a:t>
            </a:r>
            <a:r>
              <a:rPr lang="en-GB" sz="1700" dirty="0"/>
              <a:t>  </a:t>
            </a:r>
            <a:r>
              <a:rPr lang="en-GB" sz="1700" b="0" i="0" u="none" strike="noStrike" baseline="0" dirty="0"/>
              <a:t>Even 22% of asymptomatic children can show disc degeneration on MRI.</a:t>
            </a:r>
          </a:p>
          <a:p>
            <a:pPr marL="0" indent="0">
              <a:lnSpc>
                <a:spcPct val="90000"/>
              </a:lnSpc>
              <a:buNone/>
            </a:pPr>
            <a:r>
              <a:rPr lang="en-GB" sz="1700" dirty="0"/>
              <a:t>(Sajid et al, 2021)</a:t>
            </a:r>
          </a:p>
          <a:p>
            <a:endParaRPr lang="en-GB" dirty="0"/>
          </a:p>
          <a:p>
            <a:endParaRPr lang="en-GB" dirty="0"/>
          </a:p>
          <a:p>
            <a:pPr>
              <a:lnSpc>
                <a:spcPct val="90000"/>
              </a:lnSpc>
            </a:pPr>
            <a:r>
              <a:rPr lang="en-GB" sz="1200" dirty="0"/>
              <a:t>Disc degeneration apparent in asymptomatic people – 37% of 20 year olds to 96% of 80 year olds.</a:t>
            </a:r>
          </a:p>
          <a:p>
            <a:pPr marL="0" indent="0">
              <a:lnSpc>
                <a:spcPct val="90000"/>
              </a:lnSpc>
              <a:buNone/>
            </a:pPr>
            <a:r>
              <a:rPr lang="en-GB" sz="1200" dirty="0"/>
              <a:t>(</a:t>
            </a:r>
            <a:r>
              <a:rPr lang="en-GB" sz="1200" dirty="0" err="1"/>
              <a:t>Brinjikji</a:t>
            </a:r>
            <a:r>
              <a:rPr lang="en-GB" sz="1200" dirty="0"/>
              <a:t> et al, 2015)</a:t>
            </a:r>
          </a:p>
          <a:p>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23</a:t>
            </a:fld>
            <a:endParaRPr lang="en-GB"/>
          </a:p>
        </p:txBody>
      </p:sp>
    </p:spTree>
    <p:extLst>
      <p:ext uri="{BB962C8B-B14F-4D97-AF65-F5344CB8AC3E}">
        <p14:creationId xmlns:p14="http://schemas.microsoft.com/office/powerpoint/2010/main" val="4118623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patients want?</a:t>
            </a:r>
          </a:p>
          <a:p>
            <a:r>
              <a:rPr lang="en-GB" dirty="0"/>
              <a:t>Reassurance – worry about significant pathology.</a:t>
            </a:r>
          </a:p>
          <a:p>
            <a:r>
              <a:rPr lang="en-GB" dirty="0"/>
              <a:t>An explanation of symptoms – I just want to know what is causing my pain!</a:t>
            </a:r>
          </a:p>
          <a:p>
            <a:r>
              <a:rPr lang="en-GB" dirty="0"/>
              <a:t>I’ve been told I need to have a scan.</a:t>
            </a:r>
          </a:p>
          <a:p>
            <a:r>
              <a:rPr lang="en-GB" dirty="0"/>
              <a:t>If you know what is causing it, you will know how to treat it.</a:t>
            </a:r>
          </a:p>
          <a:p>
            <a:endParaRPr lang="en-GB" dirty="0"/>
          </a:p>
          <a:p>
            <a:endParaRPr lang="en-GB" dirty="0"/>
          </a:p>
          <a:p>
            <a:r>
              <a:rPr lang="en-US" sz="1200" b="1" dirty="0">
                <a:effectLst/>
              </a:rPr>
              <a:t>Early MSK-MRI is linked to greater disability and prolonged recovery</a:t>
            </a:r>
            <a:r>
              <a:rPr lang="en-US" sz="1200" b="0" dirty="0">
                <a:effectLst/>
              </a:rPr>
              <a:t>, with non-guideline imaging associated with transition to chronic back pain.</a:t>
            </a:r>
            <a:r>
              <a:rPr lang="en-US" sz="1200" b="0" baseline="30000" dirty="0">
                <a:effectLst/>
              </a:rPr>
              <a:t>  </a:t>
            </a:r>
          </a:p>
          <a:p>
            <a:r>
              <a:rPr lang="en-US" sz="1200" b="1" dirty="0">
                <a:effectLst/>
              </a:rPr>
              <a:t>Findings can negatively affect patient perceptions</a:t>
            </a:r>
            <a:r>
              <a:rPr lang="en-US" sz="1200" b="0" dirty="0">
                <a:effectLst/>
              </a:rPr>
              <a:t>, with lower confidence in conservative management, </a:t>
            </a:r>
            <a:r>
              <a:rPr lang="en-US" sz="1200" b="1" dirty="0">
                <a:effectLst/>
              </a:rPr>
              <a:t>fear that exercise may worsen the condition</a:t>
            </a:r>
            <a:r>
              <a:rPr lang="en-US" sz="1200" b="0" dirty="0">
                <a:effectLst/>
              </a:rPr>
              <a:t>, loss of control, over-reliance on surgery as well as poorer functional outcomes. </a:t>
            </a:r>
          </a:p>
          <a:p>
            <a:r>
              <a:rPr lang="en-US" sz="1200" b="1" dirty="0">
                <a:effectLst/>
              </a:rPr>
              <a:t>Cognitions may influence distress, disability and quality-of-life</a:t>
            </a:r>
            <a:r>
              <a:rPr lang="en-US" sz="1200" b="0" dirty="0">
                <a:effectLst/>
              </a:rPr>
              <a:t>. Increased imaging access may lead to harmful disease-labelling of patients </a:t>
            </a:r>
            <a:r>
              <a:rPr lang="en-US" sz="1200" b="1" dirty="0">
                <a:effectLst/>
              </a:rPr>
              <a:t>as well as incidental findings </a:t>
            </a:r>
            <a:r>
              <a:rPr lang="en-US" sz="1200" b="0" dirty="0">
                <a:effectLst/>
              </a:rPr>
              <a:t>placing unnecessary pressure on clinical services.   </a:t>
            </a:r>
            <a:br>
              <a:rPr lang="en-US" sz="1050" b="0" dirty="0">
                <a:effectLst/>
              </a:rPr>
            </a:br>
            <a:br>
              <a:rPr lang="en-US" sz="1050" b="0" i="1" dirty="0">
                <a:effectLst/>
              </a:rPr>
            </a:br>
            <a:r>
              <a:rPr lang="en-US" sz="1050" b="0" i="1" dirty="0">
                <a:effectLst/>
              </a:rPr>
              <a:t>Sajid </a:t>
            </a:r>
            <a:r>
              <a:rPr lang="en-US" sz="1050" i="1" dirty="0"/>
              <a:t>et al (</a:t>
            </a:r>
            <a:r>
              <a:rPr lang="en-US" sz="1050" b="0" i="1" dirty="0">
                <a:effectLst/>
              </a:rPr>
              <a:t>2021).  </a:t>
            </a:r>
            <a:br>
              <a:rPr lang="en-US" sz="1050" i="1" dirty="0"/>
            </a:br>
            <a:endParaRPr lang="en-GB" dirty="0"/>
          </a:p>
          <a:p>
            <a:endParaRPr lang="en-GB" dirty="0"/>
          </a:p>
          <a:p>
            <a:r>
              <a:rPr lang="en-GB" dirty="0"/>
              <a:t>BUT SCAN MAY NOT PROVIDE REASSURANCE, EXPLAIN SYMPTOMS OR CHANGE MANAGEMENT!</a:t>
            </a:r>
          </a:p>
          <a:p>
            <a:endParaRPr lang="en-GB" dirty="0"/>
          </a:p>
          <a:p>
            <a:pPr lvl="1"/>
            <a:r>
              <a:rPr lang="en-GB" dirty="0"/>
              <a:t>Important to emphasise lack of correlation between MRI and symptoms – examples of pristine MRI with extreme pain and poor MRI with no symptoms.</a:t>
            </a:r>
          </a:p>
          <a:p>
            <a:pPr lvl="1"/>
            <a:r>
              <a:rPr lang="en-GB" dirty="0"/>
              <a:t>MRIs can show us where things are, if there is major mechanical damage – but not what the nerves, tissues and muscles are doing and not the cause of our pain.</a:t>
            </a:r>
          </a:p>
          <a:p>
            <a:pPr lvl="1"/>
            <a:r>
              <a:rPr lang="en-GB" dirty="0"/>
              <a:t>Analogy of the house wiring diagram – doesn’t tell me which circuits are active, which lights are on and how much power or resistance there is.</a:t>
            </a:r>
          </a:p>
          <a:p>
            <a:endParaRPr lang="en-GB" dirty="0"/>
          </a:p>
          <a:p>
            <a:pPr>
              <a:lnSpc>
                <a:spcPct val="100000"/>
              </a:lnSpc>
              <a:spcBef>
                <a:spcPts val="0"/>
              </a:spcBef>
              <a:defRPr/>
            </a:pPr>
            <a:r>
              <a:rPr lang="en-GB" b="0" i="0" dirty="0">
                <a:solidFill>
                  <a:srgbClr val="333333"/>
                </a:solidFill>
                <a:effectLst/>
                <a:latin typeface="inherit"/>
              </a:rPr>
              <a:t>Less than 5-10% of all low back pain is due to a specific underlying spinal pathology (Hall et al 2021).</a:t>
            </a:r>
          </a:p>
          <a:p>
            <a:pPr>
              <a:lnSpc>
                <a:spcPct val="100000"/>
              </a:lnSpc>
              <a:spcBef>
                <a:spcPts val="0"/>
              </a:spcBef>
              <a:defRPr/>
            </a:pPr>
            <a:r>
              <a:rPr lang="en-GB" dirty="0"/>
              <a:t>Poor correlation of imaging with pain and pathology: patients may have pristine MRI imaging but severe pain – far from reassuring patients, they may feel that belief in their pain is undermined by their imaging.</a:t>
            </a:r>
          </a:p>
          <a:p>
            <a:r>
              <a:rPr lang="en-GB" dirty="0"/>
              <a:t>False reassurance that imaging may provide – </a:t>
            </a:r>
            <a:r>
              <a:rPr lang="en-GB" dirty="0" err="1"/>
              <a:t>e.g</a:t>
            </a:r>
            <a:r>
              <a:rPr lang="en-GB" dirty="0"/>
              <a:t> plain film not showing metastases.</a:t>
            </a:r>
          </a:p>
          <a:p>
            <a:endParaRPr lang="en-GB" dirty="0"/>
          </a:p>
          <a:p>
            <a:r>
              <a:rPr lang="en-GB" dirty="0"/>
              <a:t>Importance of recognising normal age-related changes – how do we explain this in language that makes sense to patients?</a:t>
            </a:r>
          </a:p>
          <a:p>
            <a:pPr lvl="1"/>
            <a:endParaRPr lang="en-GB" dirty="0"/>
          </a:p>
          <a:p>
            <a:pPr lvl="1"/>
            <a:r>
              <a:rPr lang="en-GB" dirty="0"/>
              <a:t>Age-related mechanical change.</a:t>
            </a:r>
          </a:p>
          <a:p>
            <a:pPr lvl="1"/>
            <a:r>
              <a:rPr lang="en-GB" dirty="0"/>
              <a:t>Face wrinkles</a:t>
            </a:r>
          </a:p>
          <a:p>
            <a:pPr lvl="1"/>
            <a:r>
              <a:rPr lang="en-GB" dirty="0"/>
              <a:t>Furring inside a copper pipe</a:t>
            </a:r>
          </a:p>
          <a:p>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24</a:t>
            </a:fld>
            <a:endParaRPr lang="en-GB"/>
          </a:p>
        </p:txBody>
      </p:sp>
    </p:spTree>
    <p:extLst>
      <p:ext uri="{BB962C8B-B14F-4D97-AF65-F5344CB8AC3E}">
        <p14:creationId xmlns:p14="http://schemas.microsoft.com/office/powerpoint/2010/main" val="2715924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solidFill>
                  <a:srgbClr val="FFFFFF"/>
                </a:solidFill>
                <a:effectLst/>
                <a:highlight>
                  <a:srgbClr val="000000"/>
                </a:highlight>
                <a:latin typeface="Arial" panose="020B0604020202020204" pitchFamily="34" charset="0"/>
                <a:ea typeface="Calibri" panose="020F0502020204030204" pitchFamily="34" charset="0"/>
                <a:cs typeface="Times New Roman" panose="02020603050405020304" pitchFamily="18" charset="0"/>
              </a:rPr>
              <a:t>Guidelines for Plain Film Imaging of the Lumbar Spine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These referral guidelines apply to imaging requests for adult patients.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LUMBAR SPINE X-RAYS are indicated with the following clinical indications: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  fracture with or without trauma</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  ankylosing spondylitis or other inflammation (results of inflammatory markers required e.g. HLA-B27 +</a:t>
            </a:r>
            <a:r>
              <a:rPr lang="en-GB" sz="1200" dirty="0" err="1">
                <a:effectLst/>
                <a:latin typeface="Arial" panose="020B0604020202020204" pitchFamily="34" charset="0"/>
                <a:ea typeface="Calibri" panose="020F0502020204030204" pitchFamily="34" charset="0"/>
                <a:cs typeface="Times New Roman" panose="02020603050405020304" pitchFamily="18" charset="0"/>
              </a:rPr>
              <a:t>ve</a:t>
            </a:r>
            <a:r>
              <a:rPr lang="en-GB" sz="1200" dirty="0">
                <a:effectLst/>
                <a:latin typeface="Arial" panose="020B0604020202020204" pitchFamily="34" charset="0"/>
                <a:ea typeface="Calibri" panose="020F0502020204030204" pitchFamily="34" charset="0"/>
                <a:cs typeface="Times New Roman" panose="02020603050405020304" pitchFamily="18" charset="0"/>
              </a:rPr>
              <a: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 tumour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 infection ( discitis / osteomyelitis)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Previous surgery – instrumentation / fusion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Patients with pacemakers (due to being unsuitable for MRI)</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Pre-operative surgery ( Orthopaedic consultant request only)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Flexion and extension views for instability – laterals only and Consultant request only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Kyphosis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6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LUMBAR SPINE X-Rays are NOT routinely indicated for the following: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2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Low back pain in adults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8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Sciatica</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8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 degenerative changes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8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Spondylolisthesis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8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Known osteoporosis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8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Scoliosis – refer to specialist unit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If a PELVIS and LUMBAR SPINE X-ray is requested: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Only </a:t>
            </a:r>
            <a:r>
              <a:rPr lang="en-GB" sz="1200" dirty="0">
                <a:effectLst/>
                <a:latin typeface="Arial" panose="020B0604020202020204" pitchFamily="34" charset="0"/>
                <a:ea typeface="Calibri" panose="020F0502020204030204" pitchFamily="34" charset="0"/>
                <a:cs typeface="Times New Roman" panose="02020603050405020304" pitchFamily="18" charset="0"/>
              </a:rPr>
              <a:t>a pelvis x-ray will be obtained unless the L- spine is indicated as above.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GB"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HELP US TO REDUCE UNNECESSARY EXPOSURE TO IONISING RADIATION: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GB"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Typical Effective Dose for a Plain Film Lumbar Spine series is 1.0 </a:t>
            </a:r>
            <a:r>
              <a:rPr lang="en-GB"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msv</a:t>
            </a:r>
            <a:r>
              <a:rPr lang="en-GB"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GB"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This is equivalent to the radiation dose from 50 chest x-rays or 5 months background radiation.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25</a:t>
            </a:fld>
            <a:endParaRPr lang="en-GB"/>
          </a:p>
        </p:txBody>
      </p:sp>
    </p:spTree>
    <p:extLst>
      <p:ext uri="{BB962C8B-B14F-4D97-AF65-F5344CB8AC3E}">
        <p14:creationId xmlns:p14="http://schemas.microsoft.com/office/powerpoint/2010/main" val="3296787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Different weighting/ sequences: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T1 weighted – enhances signal of fatty tissue and suppresses signal of water – so fat bright fluid dark.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T2 weighted – enhances signal of water – so fluid bright.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STIR - Highly fluid sensitive and suppresses signal from fatty tissues so only fluid is bright.</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Gadolinium Enhancement – introduces contrast that accumulates in tissues with increased extra-cellular space.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STIR (Short Tau Inversion Recovery) should be routinely requested for suspicion of:</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Acuity of fracture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Inflammation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Infection</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Tumour</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Gadolinium:</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Tumour would also normally need gadolinium but we would be unlikely to request this as if we suspect tumour then we will go via GP for 2/52 wait pathway.  Also if concern re infection or disc herniation for patients with previous history of discectomy (Wilkinson et al, 1997).</a:t>
            </a:r>
          </a:p>
          <a:p>
            <a:endParaRPr lang="en-GB"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 look for bony growth along posterior/anterior longitudinal ligaments and fusion/ ankylosis in SIJ.</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If concerned re AS best to order plain films +/- MRI – can see better on plain film.</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If requesting MRI and thinking about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inflamm</a:t>
            </a:r>
            <a:r>
              <a:rPr lang="en-GB" sz="1800" dirty="0">
                <a:effectLst/>
                <a:latin typeface="Calibri" panose="020F0502020204030204" pitchFamily="34" charset="0"/>
                <a:ea typeface="Calibri" panose="020F0502020204030204" pitchFamily="34" charset="0"/>
                <a:cs typeface="Times New Roman" panose="02020603050405020304" pitchFamily="18" charset="0"/>
              </a:rPr>
              <a:t> changes may be best to request stir.</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Cord changes – look for different views on sagittal and axial – myelopathy/ MS/ metastases – if you have non-compressive myelopathy then good to get whole neuroaxis (brain and spine) scanned.</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Generally would not rescan within 2 years unless new adverse signs/ symptoms – however if considering surgery will normally need a scan within 1 year.</a:t>
            </a:r>
          </a:p>
          <a:p>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26</a:t>
            </a:fld>
            <a:endParaRPr lang="en-GB"/>
          </a:p>
        </p:txBody>
      </p:sp>
    </p:spTree>
    <p:extLst>
      <p:ext uri="{BB962C8B-B14F-4D97-AF65-F5344CB8AC3E}">
        <p14:creationId xmlns:p14="http://schemas.microsoft.com/office/powerpoint/2010/main" val="2581397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F1F1F"/>
                </a:solidFill>
                <a:effectLst/>
                <a:latin typeface="ElsevierGulliver"/>
              </a:rPr>
              <a:t>Degenerative lumbar spinal stenosis (DLSS) is a narrowing of the spinal canal by the surrounding bone and soft tissues that compromises the neural structures, leading to intermittent claudication, leg pain, and walking disability.</a:t>
            </a:r>
            <a:r>
              <a:rPr lang="en-GB" b="0" i="0" baseline="30000" dirty="0">
                <a:solidFill>
                  <a:srgbClr val="1F1F1F"/>
                </a:solidFill>
                <a:effectLst/>
                <a:latin typeface="ElsevierGulliver"/>
              </a:rPr>
              <a:t>1</a:t>
            </a:r>
            <a:r>
              <a:rPr lang="en-GB" b="0" i="0" dirty="0">
                <a:solidFill>
                  <a:srgbClr val="1F1F1F"/>
                </a:solidFill>
                <a:effectLst/>
                <a:latin typeface="ElsevierGulliver"/>
              </a:rPr>
              <a:t> The prevalence of the degenerative form increases with age. </a:t>
            </a:r>
          </a:p>
          <a:p>
            <a:r>
              <a:rPr lang="en-GB" b="0" i="0" dirty="0">
                <a:solidFill>
                  <a:srgbClr val="1F1F1F"/>
                </a:solidFill>
                <a:effectLst/>
                <a:latin typeface="ElsevierGulliver"/>
              </a:rPr>
              <a:t>Mild stenosis is found in ∼50% of people aged 60–69 years, with more severe findings in almost 20% of asymptomatic individuals.</a:t>
            </a:r>
            <a:r>
              <a:rPr lang="en-GB" b="0" i="0" baseline="30000" dirty="0">
                <a:solidFill>
                  <a:srgbClr val="1F1F1F"/>
                </a:solidFill>
                <a:effectLst/>
                <a:latin typeface="ElsevierGulliver"/>
              </a:rPr>
              <a:t>2</a:t>
            </a:r>
            <a:r>
              <a:rPr lang="en-GB" b="0" i="0" dirty="0">
                <a:solidFill>
                  <a:srgbClr val="1F1F1F"/>
                </a:solidFill>
                <a:effectLst/>
                <a:latin typeface="ElsevierGulliver"/>
              </a:rPr>
              <a:t> The anatomic classification of DLSS comprises central stenosis affecting the central spinal canal and </a:t>
            </a:r>
            <a:r>
              <a:rPr lang="en-GB" b="0" i="0" dirty="0" err="1">
                <a:solidFill>
                  <a:srgbClr val="1F1F1F"/>
                </a:solidFill>
                <a:effectLst/>
                <a:latin typeface="ElsevierGulliver"/>
              </a:rPr>
              <a:t>dural</a:t>
            </a:r>
            <a:r>
              <a:rPr lang="en-GB" b="0" i="0" dirty="0">
                <a:solidFill>
                  <a:srgbClr val="1F1F1F"/>
                </a:solidFill>
                <a:effectLst/>
                <a:latin typeface="ElsevierGulliver"/>
              </a:rPr>
              <a:t> sac, lateral stenosis affecting the lateral recesses at the level of the facet joints, and foraminal stenosis in which narrowing is limited to the neural foramina. </a:t>
            </a:r>
          </a:p>
          <a:p>
            <a:r>
              <a:rPr lang="en-GB" b="1" i="0" dirty="0">
                <a:solidFill>
                  <a:srgbClr val="1F1F1F"/>
                </a:solidFill>
                <a:effectLst/>
                <a:latin typeface="ElsevierGulliver"/>
              </a:rPr>
              <a:t>Stenotic changes are the most prevalent at the L4-L5 level, followed by the L3-L4 and L5-S1 levels</a:t>
            </a:r>
            <a:r>
              <a:rPr lang="en-GB" b="0" i="0" dirty="0">
                <a:solidFill>
                  <a:srgbClr val="1F1F1F"/>
                </a:solidFill>
                <a:effectLst/>
                <a:latin typeface="ElsevierGulliver"/>
              </a:rPr>
              <a:t>.</a:t>
            </a:r>
            <a:r>
              <a:rPr lang="en-GB" b="0" i="0" baseline="30000" dirty="0">
                <a:solidFill>
                  <a:srgbClr val="1F1F1F"/>
                </a:solidFill>
                <a:effectLst/>
                <a:latin typeface="ElsevierGulliver"/>
              </a:rPr>
              <a:t>3</a:t>
            </a:r>
            <a:r>
              <a:rPr lang="en-GB" b="0" i="0" dirty="0">
                <a:solidFill>
                  <a:srgbClr val="1F1F1F"/>
                </a:solidFill>
                <a:effectLst/>
                <a:latin typeface="ElsevierGulliver"/>
              </a:rPr>
              <a:t> Narrowing of the spinal canal in DLSS usually results from changes in the ligamentum flavum or marked hypertrophy of the facet joints, or a combination of both. In patients with DLSS, the ligamentum flavum is thicker than that in asymptomatic individuals.</a:t>
            </a:r>
          </a:p>
          <a:p>
            <a:r>
              <a:rPr lang="en-GB" b="0" i="0" dirty="0" err="1">
                <a:solidFill>
                  <a:srgbClr val="1F1F1F"/>
                </a:solidFill>
                <a:effectLst/>
                <a:latin typeface="ElsevierGulliver"/>
              </a:rPr>
              <a:t>Aimar</a:t>
            </a:r>
            <a:r>
              <a:rPr lang="en-GB" b="0" i="0" dirty="0">
                <a:solidFill>
                  <a:srgbClr val="1F1F1F"/>
                </a:solidFill>
                <a:effectLst/>
                <a:latin typeface="ElsevierGulliver"/>
              </a:rPr>
              <a:t> et al, 2021</a:t>
            </a:r>
          </a:p>
          <a:p>
            <a:endParaRPr lang="en-GB" b="0" i="0" dirty="0">
              <a:solidFill>
                <a:srgbClr val="1F1F1F"/>
              </a:solidFill>
              <a:effectLst/>
              <a:latin typeface="ElsevierGulliver"/>
            </a:endParaRPr>
          </a:p>
          <a:p>
            <a:r>
              <a:rPr lang="en-GB" b="0" i="0" dirty="0">
                <a:solidFill>
                  <a:srgbClr val="212121"/>
                </a:solidFill>
                <a:effectLst/>
                <a:latin typeface="Cambria" panose="02040503050406030204" pitchFamily="18" charset="0"/>
              </a:rPr>
              <a:t>Hypertrophy of the facet joint, particularly the superior articular process, may result in reduced spinal canal dimensions and compressed neural elements (</a:t>
            </a:r>
            <a:r>
              <a:rPr lang="en-GB" b="0" i="0" u="sng" dirty="0">
                <a:solidFill>
                  <a:srgbClr val="376FAA"/>
                </a:solidFill>
                <a:effectLst/>
                <a:latin typeface="Cambria" panose="02040503050406030204" pitchFamily="18" charset="0"/>
                <a:hlinkClick r:id="rId3"/>
              </a:rPr>
              <a:t>Fig. 1</a:t>
            </a:r>
            <a:r>
              <a:rPr lang="en-GB" b="0" i="0" dirty="0">
                <a:solidFill>
                  <a:srgbClr val="212121"/>
                </a:solidFill>
                <a:effectLst/>
                <a:latin typeface="Cambria" panose="02040503050406030204" pitchFamily="18" charset="0"/>
              </a:rPr>
              <a:t>). The resultant venous congestion and hypertension around nerve roots are likely to be responsible for the symptom complex known as neurogenic intermittent claudication.</a:t>
            </a:r>
          </a:p>
          <a:p>
            <a:r>
              <a:rPr lang="en-GB" b="0" i="0" dirty="0">
                <a:solidFill>
                  <a:srgbClr val="212121"/>
                </a:solidFill>
                <a:effectLst/>
                <a:latin typeface="Cambria" panose="02040503050406030204" pitchFamily="18" charset="0"/>
              </a:rPr>
              <a:t>Lateral recess and foraminal stenosis are the result of the hypertrophy of the superior facet articular process of caudal vertebra. NIC resulted from the mechanical compression to the nerve root, the artery and vein surrounding the nerve root, provoking venous congestion or arterial ischemia of nerve root due to hypertension [</a:t>
            </a:r>
            <a:r>
              <a:rPr lang="en-GB" b="0" i="0" u="sng" baseline="30000" dirty="0">
                <a:solidFill>
                  <a:srgbClr val="376FAA"/>
                </a:solidFill>
                <a:effectLst/>
                <a:latin typeface="Cambria" panose="02040503050406030204" pitchFamily="18" charset="0"/>
                <a:hlinkClick r:id="rId4"/>
              </a:rPr>
              <a:t>17</a:t>
            </a:r>
            <a:r>
              <a:rPr lang="en-GB" b="0" i="0" dirty="0">
                <a:solidFill>
                  <a:srgbClr val="212121"/>
                </a:solidFill>
                <a:effectLst/>
                <a:latin typeface="Cambria" panose="02040503050406030204" pitchFamily="18" charset="0"/>
              </a:rPr>
              <a:t>]. This vascular compromise leads to an ischemic neuritis that contributes to the clinical symptoms of stenosis [</a:t>
            </a:r>
            <a:r>
              <a:rPr lang="en-GB" b="0" i="0" u="sng" baseline="30000" dirty="0">
                <a:solidFill>
                  <a:srgbClr val="376FAA"/>
                </a:solidFill>
                <a:effectLst/>
                <a:latin typeface="Cambria" panose="02040503050406030204" pitchFamily="18" charset="0"/>
                <a:hlinkClick r:id="rId5"/>
              </a:rPr>
              <a:t>3</a:t>
            </a:r>
            <a:r>
              <a:rPr lang="en-GB" b="0" i="0" dirty="0">
                <a:solidFill>
                  <a:srgbClr val="212121"/>
                </a:solidFill>
                <a:effectLst/>
                <a:latin typeface="Cambria" panose="02040503050406030204" pitchFamily="18" charset="0"/>
              </a:rPr>
              <a:t>]. Additionally, constriction of the cauda equina has experimentally been shown to lead to demyelination of the nerve roots [</a:t>
            </a:r>
            <a:r>
              <a:rPr lang="en-GB" b="0" i="0" u="sng" baseline="30000" dirty="0">
                <a:solidFill>
                  <a:srgbClr val="376FAA"/>
                </a:solidFill>
                <a:effectLst/>
                <a:latin typeface="Cambria" panose="02040503050406030204" pitchFamily="18" charset="0"/>
                <a:hlinkClick r:id="rId6"/>
              </a:rPr>
              <a:t>18</a:t>
            </a:r>
            <a:r>
              <a:rPr lang="en-GB" b="0" i="0" dirty="0">
                <a:solidFill>
                  <a:srgbClr val="212121"/>
                </a:solidFill>
                <a:effectLst/>
                <a:latin typeface="Cambria" panose="02040503050406030204" pitchFamily="18" charset="0"/>
              </a:rPr>
              <a:t>]. This can play a part in creating unremitting pain.</a:t>
            </a:r>
          </a:p>
          <a:p>
            <a:r>
              <a:rPr lang="en-GB" b="0" i="0" dirty="0">
                <a:solidFill>
                  <a:srgbClr val="212121"/>
                </a:solidFill>
                <a:effectLst/>
                <a:latin typeface="Cambria" panose="02040503050406030204" pitchFamily="18" charset="0"/>
              </a:rPr>
              <a:t>In patients with central stenosis, symptoms usually involve both the buttocks and both the posterior thighs in a non-dermatomal distribution. With lateral recess stenosis, symptoms are usually found dermatomal because specific nerves are compressed. Patients with lateral recess stenosis may have more pain during rest and at night, but more walking tolerance than patients with central stenosis. </a:t>
            </a:r>
          </a:p>
          <a:p>
            <a:r>
              <a:rPr lang="en-GB" b="0" i="0" dirty="0">
                <a:solidFill>
                  <a:srgbClr val="212121"/>
                </a:solidFill>
                <a:effectLst/>
                <a:latin typeface="Cambria" panose="02040503050406030204" pitchFamily="18" charset="0"/>
              </a:rPr>
              <a:t>Lee et al, 2015.</a:t>
            </a:r>
          </a:p>
          <a:p>
            <a:endParaRPr lang="en-GB" b="0" i="0" dirty="0">
              <a:solidFill>
                <a:srgbClr val="212121"/>
              </a:solidFill>
              <a:effectLst/>
              <a:latin typeface="Cambria" panose="02040503050406030204" pitchFamily="18" charset="0"/>
            </a:endParaRPr>
          </a:p>
          <a:p>
            <a:r>
              <a:rPr lang="en-GB" b="0" i="1" dirty="0">
                <a:solidFill>
                  <a:srgbClr val="333333"/>
                </a:solidFill>
                <a:effectLst/>
                <a:latin typeface="Fira Sans" panose="020B0503050000020004" pitchFamily="34" charset="0"/>
              </a:rPr>
              <a:t>Degenerative lumbar stenosis is a common cause of disabling back and lower extremity pain among older persons. The process usually begins with degeneration of the intervertebral disks and facet joints, resulting in narrowing of the spinal canal and neural foramina. Associated factors may include a developmentally narrow spinal canal and degenerative spinal instability. Nonoperative management includes restriction of aggravating activities, physical therapy, and anti-inflammatory medications. If nonoperative treatment has failed, surgical treatment may be appropriate. </a:t>
            </a:r>
            <a:endParaRPr lang="en-GB" b="0" i="0" dirty="0">
              <a:solidFill>
                <a:srgbClr val="212121"/>
              </a:solidFill>
              <a:effectLst/>
              <a:latin typeface="Cambria" panose="02040503050406030204" pitchFamily="18" charset="0"/>
            </a:endParaRPr>
          </a:p>
          <a:p>
            <a:r>
              <a:rPr lang="en-GB" b="0" i="0" dirty="0" err="1">
                <a:solidFill>
                  <a:srgbClr val="212121"/>
                </a:solidFill>
                <a:effectLst/>
                <a:latin typeface="Cambria" panose="02040503050406030204" pitchFamily="18" charset="0"/>
              </a:rPr>
              <a:t>Hilibrand</a:t>
            </a:r>
            <a:r>
              <a:rPr lang="en-GB" b="0" i="0" dirty="0">
                <a:solidFill>
                  <a:srgbClr val="212121"/>
                </a:solidFill>
                <a:effectLst/>
                <a:latin typeface="Cambria" panose="02040503050406030204" pitchFamily="18" charset="0"/>
              </a:rPr>
              <a:t> et al, 1999.</a:t>
            </a:r>
          </a:p>
          <a:p>
            <a:endParaRPr lang="en-GB" b="0" i="0" dirty="0">
              <a:solidFill>
                <a:srgbClr val="212121"/>
              </a:solidFill>
              <a:effectLst/>
              <a:latin typeface="Cambria" panose="02040503050406030204" pitchFamily="18" charset="0"/>
            </a:endParaRPr>
          </a:p>
          <a:p>
            <a:r>
              <a:rPr lang="en-GB" dirty="0"/>
              <a:t>Neurogenic vs Vascular Claudication:</a:t>
            </a:r>
          </a:p>
          <a:p>
            <a:r>
              <a:rPr lang="en-GB" b="0" i="0" dirty="0">
                <a:solidFill>
                  <a:srgbClr val="212121"/>
                </a:solidFill>
                <a:effectLst/>
                <a:latin typeface="Cambria" panose="02040503050406030204" pitchFamily="18" charset="0"/>
              </a:rPr>
              <a:t>Although both produce activity-limiting symptoms in the legs, the pathogenesis of each differs. For neurogenic claudication, an extended lumbar posture narrows a degenerative stenotic spinal canal to a critical threshold, leading to direct mechanical compression or indirect vascular compression of the nerve roots and/or cauda equina.</a:t>
            </a:r>
            <a:r>
              <a:rPr lang="en-GB" b="0" i="0" u="sng" baseline="30000" dirty="0">
                <a:solidFill>
                  <a:srgbClr val="376FAA"/>
                </a:solidFill>
                <a:effectLst/>
                <a:latin typeface="Cambria" panose="02040503050406030204" pitchFamily="18" charset="0"/>
                <a:hlinkClick r:id="rId7"/>
              </a:rPr>
              <a:t>5</a:t>
            </a:r>
            <a:r>
              <a:rPr lang="en-GB" b="0" i="0" baseline="30000" dirty="0">
                <a:solidFill>
                  <a:srgbClr val="212121"/>
                </a:solidFill>
                <a:effectLst/>
                <a:latin typeface="Cambria" panose="02040503050406030204" pitchFamily="18" charset="0"/>
              </a:rPr>
              <a:t>,</a:t>
            </a:r>
            <a:r>
              <a:rPr lang="en-GB" b="0" i="0" u="sng" baseline="30000" dirty="0">
                <a:solidFill>
                  <a:srgbClr val="376FAA"/>
                </a:solidFill>
                <a:effectLst/>
                <a:latin typeface="Cambria" panose="02040503050406030204" pitchFamily="18" charset="0"/>
                <a:hlinkClick r:id="rId8"/>
              </a:rPr>
              <a:t>6</a:t>
            </a:r>
            <a:r>
              <a:rPr lang="en-GB" b="0" i="0" dirty="0">
                <a:solidFill>
                  <a:srgbClr val="212121"/>
                </a:solidFill>
                <a:effectLst/>
                <a:latin typeface="Cambria" panose="02040503050406030204" pitchFamily="18" charset="0"/>
              </a:rPr>
              <a:t> In vascular claudication, arterial vessel narrowing restricts blood flow to levels insufficient to match the metabolic demands of the lower extremity musculature.</a:t>
            </a:r>
          </a:p>
          <a:p>
            <a:r>
              <a:rPr lang="en-GB" b="0" i="0" dirty="0">
                <a:solidFill>
                  <a:srgbClr val="212121"/>
                </a:solidFill>
                <a:effectLst/>
                <a:latin typeface="Cambria" panose="02040503050406030204" pitchFamily="18" charset="0"/>
              </a:rPr>
              <a:t>The symptom attribute best able to rule out intermittent neurogenic claudication (i.e., high sensitivity) was the absence of “triggering of pain with standing alone” The 3 largest PLR values were the alleviation of symptoms when sitting (PLR 3.8), triggering of symptoms when standing alone (rather than walking; PLR 3.2) and symptoms located above the knee (PLR 2.3; </a:t>
            </a:r>
            <a:r>
              <a:rPr lang="en-GB" b="0" i="0" u="sng" dirty="0">
                <a:solidFill>
                  <a:srgbClr val="376FAA"/>
                </a:solidFill>
                <a:effectLst/>
                <a:latin typeface="Cambria" panose="02040503050406030204" pitchFamily="18" charset="0"/>
                <a:hlinkClick r:id="rId9"/>
              </a:rPr>
              <a:t>Table 3</a:t>
            </a:r>
            <a:r>
              <a:rPr lang="en-GB" b="0" i="0" dirty="0">
                <a:solidFill>
                  <a:srgbClr val="212121"/>
                </a:solidFill>
                <a:effectLst/>
                <a:latin typeface="Cambria" panose="02040503050406030204" pitchFamily="18" charset="0"/>
              </a:rPr>
              <a:t>). </a:t>
            </a:r>
          </a:p>
          <a:p>
            <a:pPr algn="l">
              <a:spcBef>
                <a:spcPts val="2000"/>
              </a:spcBef>
              <a:spcAft>
                <a:spcPts val="2000"/>
              </a:spcAft>
            </a:pPr>
            <a:r>
              <a:rPr lang="en-GB" b="0" i="0" dirty="0">
                <a:solidFill>
                  <a:srgbClr val="212121"/>
                </a:solidFill>
                <a:effectLst/>
                <a:latin typeface="Cambria" panose="02040503050406030204" pitchFamily="18" charset="0"/>
              </a:rPr>
              <a:t>The absence of the triggering of pain with walking was the most sensitive symptom with which to rule out vascular claudication in this cohort (sensitivity 0.96). However, the specificity of this attribute was 0.10, and both the PLR and NLR were very close to 1 (PLR 0.99; NLR 1.1), indicating that patients with neurogenic claudication experience pain with walking almost as frequently as those with vascular claudication. Therefore this symptom cannot be used as a positive discriminator for vascular claudication.</a:t>
            </a:r>
          </a:p>
          <a:p>
            <a:pPr algn="l">
              <a:spcBef>
                <a:spcPts val="2000"/>
              </a:spcBef>
              <a:spcAft>
                <a:spcPts val="2000"/>
              </a:spcAft>
            </a:pPr>
            <a:r>
              <a:rPr lang="en-GB" b="0" i="0" dirty="0">
                <a:solidFill>
                  <a:srgbClr val="212121"/>
                </a:solidFill>
                <a:effectLst/>
                <a:latin typeface="Cambria" panose="02040503050406030204" pitchFamily="18" charset="0"/>
              </a:rPr>
              <a:t>The alleviation of pain with standing alone (i.e., standing still/no walking) represents moderate evidence for vascular claudication (PLR 7.8). Symptoms located below the knees had a weak association with this </a:t>
            </a:r>
            <a:r>
              <a:rPr lang="en-GB" b="0" i="0" dirty="0" err="1">
                <a:solidFill>
                  <a:srgbClr val="212121"/>
                </a:solidFill>
                <a:effectLst/>
                <a:latin typeface="Cambria" panose="02040503050406030204" pitchFamily="18" charset="0"/>
              </a:rPr>
              <a:t>etiology</a:t>
            </a:r>
            <a:r>
              <a:rPr lang="en-GB" b="0" i="0" dirty="0">
                <a:solidFill>
                  <a:srgbClr val="212121"/>
                </a:solidFill>
                <a:effectLst/>
                <a:latin typeface="Cambria" panose="02040503050406030204" pitchFamily="18" charset="0"/>
              </a:rPr>
              <a:t> (PLR 2.9). </a:t>
            </a:r>
          </a:p>
          <a:p>
            <a:r>
              <a:rPr lang="en-GB" b="0" i="0" dirty="0">
                <a:solidFill>
                  <a:srgbClr val="212121"/>
                </a:solidFill>
                <a:effectLst/>
                <a:latin typeface="Cambria" panose="02040503050406030204" pitchFamily="18" charset="0"/>
              </a:rPr>
              <a:t>Nadeau et al, 2013.</a:t>
            </a:r>
          </a:p>
          <a:p>
            <a:endParaRPr lang="en-GB" b="0" i="0" dirty="0">
              <a:solidFill>
                <a:srgbClr val="212121"/>
              </a:solidFill>
              <a:effectLst/>
              <a:latin typeface="Cambria" panose="02040503050406030204" pitchFamily="18" charset="0"/>
            </a:endParaRPr>
          </a:p>
          <a:p>
            <a:r>
              <a:rPr lang="en-GB" b="0" i="0" dirty="0">
                <a:solidFill>
                  <a:srgbClr val="1F1F1F"/>
                </a:solidFill>
                <a:effectLst/>
                <a:latin typeface="ElsevierGulliver"/>
              </a:rPr>
              <a:t>In the vascular group characteristic distinguishing features were: abnormal foot pulses, arterial bruits, relief of symptoms by standing, a constant </a:t>
            </a:r>
            <a:r>
              <a:rPr lang="en-GB" b="0" i="0" dirty="0" err="1">
                <a:solidFill>
                  <a:srgbClr val="1F1F1F"/>
                </a:solidFill>
                <a:effectLst/>
                <a:latin typeface="ElsevierGulliver"/>
              </a:rPr>
              <a:t>claudicating</a:t>
            </a:r>
            <a:r>
              <a:rPr lang="en-GB" b="0" i="0" dirty="0">
                <a:solidFill>
                  <a:srgbClr val="1F1F1F"/>
                </a:solidFill>
                <a:effectLst/>
                <a:latin typeface="ElsevierGulliver"/>
              </a:rPr>
              <a:t> distance and stocking sensory loss. In the lumbar group typical findings were: discomfort on lifting, bending, coughing or sneezing, pain on standing, history of back injury, variable </a:t>
            </a:r>
            <a:r>
              <a:rPr lang="en-GB" b="0" i="0" dirty="0" err="1">
                <a:solidFill>
                  <a:srgbClr val="1F1F1F"/>
                </a:solidFill>
                <a:effectLst/>
                <a:latin typeface="ElsevierGulliver"/>
              </a:rPr>
              <a:t>claudicating</a:t>
            </a:r>
            <a:r>
              <a:rPr lang="en-GB" b="0" i="0" dirty="0">
                <a:solidFill>
                  <a:srgbClr val="1F1F1F"/>
                </a:solidFill>
                <a:effectLst/>
                <a:latin typeface="ElsevierGulliver"/>
              </a:rPr>
              <a:t> distance and segmental sensory loss.</a:t>
            </a:r>
            <a:endParaRPr lang="en-GB" b="0" i="0" dirty="0">
              <a:solidFill>
                <a:srgbClr val="212121"/>
              </a:solidFill>
              <a:effectLst/>
              <a:latin typeface="Cambria" panose="02040503050406030204" pitchFamily="18" charset="0"/>
            </a:endParaRPr>
          </a:p>
          <a:p>
            <a:r>
              <a:rPr lang="en-GB" b="0" i="0" dirty="0">
                <a:solidFill>
                  <a:srgbClr val="212121"/>
                </a:solidFill>
                <a:effectLst/>
                <a:latin typeface="Cambria" panose="02040503050406030204" pitchFamily="18" charset="0"/>
              </a:rPr>
              <a:t>Hawkes and Roberts, 1978.</a:t>
            </a:r>
          </a:p>
          <a:p>
            <a:endParaRPr lang="en-GB" b="0" i="0" dirty="0">
              <a:solidFill>
                <a:srgbClr val="212121"/>
              </a:solidFill>
              <a:effectLst/>
              <a:latin typeface="Cambria" panose="02040503050406030204" pitchFamily="18" charset="0"/>
            </a:endParaRPr>
          </a:p>
          <a:p>
            <a:r>
              <a:rPr lang="en-GB" b="0" i="0" dirty="0">
                <a:solidFill>
                  <a:srgbClr val="212121"/>
                </a:solidFill>
                <a:effectLst/>
                <a:latin typeface="Cambria" panose="02040503050406030204" pitchFamily="18" charset="0"/>
              </a:rPr>
              <a:t>Vascular Claudication Risk Factors:</a:t>
            </a:r>
          </a:p>
          <a:p>
            <a:pPr algn="l"/>
            <a:r>
              <a:rPr lang="en-GB" b="1" i="0" dirty="0">
                <a:solidFill>
                  <a:srgbClr val="202124"/>
                </a:solidFill>
                <a:effectLst/>
                <a:latin typeface="Google Sans"/>
              </a:rPr>
              <a:t>Risk factors</a:t>
            </a:r>
            <a:endParaRPr lang="en-GB" b="0" i="0" dirty="0">
              <a:solidFill>
                <a:srgbClr val="202124"/>
              </a:solidFill>
              <a:effectLst/>
              <a:latin typeface="Google Sans"/>
            </a:endParaRPr>
          </a:p>
          <a:p>
            <a:pPr algn="l">
              <a:buFont typeface="Arial" panose="020B0604020202020204" pitchFamily="34" charset="0"/>
              <a:buChar char="•"/>
            </a:pPr>
            <a:r>
              <a:rPr lang="en-GB" b="0" i="0" dirty="0">
                <a:solidFill>
                  <a:srgbClr val="202124"/>
                </a:solidFill>
                <a:effectLst/>
                <a:latin typeface="Google Sans"/>
              </a:rPr>
              <a:t>A family history of atherosclerosis, peripheral artery disease or claudication.</a:t>
            </a:r>
          </a:p>
          <a:p>
            <a:pPr algn="l">
              <a:buFont typeface="Arial" panose="020B0604020202020204" pitchFamily="34" charset="0"/>
              <a:buChar char="•"/>
            </a:pPr>
            <a:r>
              <a:rPr lang="en-GB" b="0" i="0" dirty="0">
                <a:solidFill>
                  <a:srgbClr val="202124"/>
                </a:solidFill>
                <a:effectLst/>
                <a:latin typeface="Google Sans"/>
              </a:rPr>
              <a:t>Age older than 50 years if you also smoke or have diabetes.</a:t>
            </a:r>
          </a:p>
          <a:p>
            <a:pPr algn="l">
              <a:buFont typeface="Arial" panose="020B0604020202020204" pitchFamily="34" charset="0"/>
              <a:buChar char="•"/>
            </a:pPr>
            <a:r>
              <a:rPr lang="en-GB" b="0" i="0" dirty="0">
                <a:solidFill>
                  <a:srgbClr val="202124"/>
                </a:solidFill>
                <a:effectLst/>
                <a:latin typeface="Google Sans"/>
              </a:rPr>
              <a:t>Age older than 70 years.</a:t>
            </a:r>
          </a:p>
          <a:p>
            <a:pPr algn="l">
              <a:buFont typeface="Arial" panose="020B0604020202020204" pitchFamily="34" charset="0"/>
              <a:buChar char="•"/>
            </a:pPr>
            <a:r>
              <a:rPr lang="en-GB" b="0" i="0" dirty="0">
                <a:solidFill>
                  <a:srgbClr val="202124"/>
                </a:solidFill>
                <a:effectLst/>
                <a:latin typeface="Google Sans"/>
              </a:rPr>
              <a:t>Chronic kidney disease.</a:t>
            </a:r>
          </a:p>
          <a:p>
            <a:pPr algn="l">
              <a:buFont typeface="Arial" panose="020B0604020202020204" pitchFamily="34" charset="0"/>
              <a:buChar char="•"/>
            </a:pPr>
            <a:r>
              <a:rPr lang="en-GB" b="0" i="0" dirty="0">
                <a:solidFill>
                  <a:srgbClr val="202124"/>
                </a:solidFill>
                <a:effectLst/>
                <a:latin typeface="Google Sans"/>
              </a:rPr>
              <a:t>Diabetes.</a:t>
            </a:r>
          </a:p>
          <a:p>
            <a:pPr algn="l">
              <a:buFont typeface="Arial" panose="020B0604020202020204" pitchFamily="34" charset="0"/>
              <a:buChar char="•"/>
            </a:pPr>
            <a:r>
              <a:rPr lang="en-GB" b="0" i="0" dirty="0">
                <a:solidFill>
                  <a:srgbClr val="202124"/>
                </a:solidFill>
                <a:effectLst/>
                <a:latin typeface="Google Sans"/>
              </a:rPr>
              <a:t>High blood pressure.</a:t>
            </a:r>
          </a:p>
          <a:p>
            <a:pPr algn="l">
              <a:buFont typeface="Arial" panose="020B0604020202020204" pitchFamily="34" charset="0"/>
              <a:buChar char="•"/>
            </a:pPr>
            <a:r>
              <a:rPr lang="en-GB" b="0" i="0" dirty="0">
                <a:solidFill>
                  <a:srgbClr val="202124"/>
                </a:solidFill>
                <a:effectLst/>
                <a:latin typeface="Google Sans"/>
              </a:rPr>
              <a:t>High cholesterol.</a:t>
            </a:r>
          </a:p>
          <a:p>
            <a:pPr algn="l">
              <a:buFont typeface="Arial" panose="020B0604020202020204" pitchFamily="34" charset="0"/>
              <a:buChar char="•"/>
            </a:pPr>
            <a:r>
              <a:rPr lang="en-GB" b="0" i="0" dirty="0">
                <a:solidFill>
                  <a:srgbClr val="202124"/>
                </a:solidFill>
                <a:effectLst/>
                <a:latin typeface="Google Sans"/>
              </a:rPr>
              <a:t>Obesity (a body mass index, or body mass index (BMI), over 30)</a:t>
            </a:r>
          </a:p>
          <a:p>
            <a:r>
              <a:rPr lang="fr-FR" dirty="0">
                <a:hlinkClick r:id="rId10"/>
              </a:rPr>
              <a:t>Claudication - </a:t>
            </a:r>
            <a:r>
              <a:rPr lang="fr-FR" dirty="0" err="1">
                <a:hlinkClick r:id="rId10"/>
              </a:rPr>
              <a:t>Symptoms</a:t>
            </a:r>
            <a:r>
              <a:rPr lang="fr-FR" dirty="0">
                <a:hlinkClick r:id="rId10"/>
              </a:rPr>
              <a:t> &amp; causes - Mayo Clinic</a:t>
            </a:r>
            <a:endParaRPr lang="en-GB" b="0" i="0" dirty="0">
              <a:solidFill>
                <a:srgbClr val="212121"/>
              </a:solidFill>
              <a:effectLst/>
              <a:latin typeface="Cambria" panose="02040503050406030204" pitchFamily="18" charset="0"/>
            </a:endParaRPr>
          </a:p>
          <a:p>
            <a:endParaRPr lang="en-GB" dirty="0"/>
          </a:p>
        </p:txBody>
      </p:sp>
      <p:sp>
        <p:nvSpPr>
          <p:cNvPr id="4" name="Slide Number Placeholder 3"/>
          <p:cNvSpPr>
            <a:spLocks noGrp="1"/>
          </p:cNvSpPr>
          <p:nvPr>
            <p:ph type="sldNum" sz="quarter" idx="5"/>
          </p:nvPr>
        </p:nvSpPr>
        <p:spPr/>
        <p:txBody>
          <a:bodyPr/>
          <a:lstStyle/>
          <a:p>
            <a:fld id="{08DE1AF1-5436-44B2-A274-E92EC4EF909E}" type="slidenum">
              <a:rPr lang="en-GB" smtClean="0"/>
              <a:t>27</a:t>
            </a:fld>
            <a:endParaRPr lang="en-GB"/>
          </a:p>
        </p:txBody>
      </p:sp>
    </p:spTree>
    <p:extLst>
      <p:ext uri="{BB962C8B-B14F-4D97-AF65-F5344CB8AC3E}">
        <p14:creationId xmlns:p14="http://schemas.microsoft.com/office/powerpoint/2010/main" val="2295297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currently refer to New Hall – Sailsbury, UHS via VSC and currently have a new link with practice plus for possible NRBs- injection service meetings. </a:t>
            </a:r>
          </a:p>
        </p:txBody>
      </p:sp>
      <p:sp>
        <p:nvSpPr>
          <p:cNvPr id="4" name="Slide Number Placeholder 3"/>
          <p:cNvSpPr>
            <a:spLocks noGrp="1"/>
          </p:cNvSpPr>
          <p:nvPr>
            <p:ph type="sldNum" sz="quarter" idx="5"/>
          </p:nvPr>
        </p:nvSpPr>
        <p:spPr/>
        <p:txBody>
          <a:bodyPr/>
          <a:lstStyle/>
          <a:p>
            <a:fld id="{B22C8B11-16B8-47AF-9ADB-FD877BB65379}" type="slidenum">
              <a:rPr lang="en-GB" smtClean="0"/>
              <a:t>3</a:t>
            </a:fld>
            <a:endParaRPr lang="en-GB"/>
          </a:p>
        </p:txBody>
      </p:sp>
    </p:spTree>
    <p:extLst>
      <p:ext uri="{BB962C8B-B14F-4D97-AF65-F5344CB8AC3E}">
        <p14:creationId xmlns:p14="http://schemas.microsoft.com/office/powerpoint/2010/main" val="1949177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b="0" i="0" dirty="0">
                <a:solidFill>
                  <a:srgbClr val="7F7E7E"/>
                </a:solidFill>
                <a:effectLst/>
                <a:latin typeface="Arial" panose="020B0604020202020204" pitchFamily="34" charset="0"/>
              </a:rPr>
              <a:t>Congenital Central Spinal Canal Stenosis.</a:t>
            </a:r>
          </a:p>
          <a:p>
            <a:pPr algn="just" fontAlgn="base"/>
            <a:r>
              <a:rPr lang="en-GB" b="0" i="0" dirty="0">
                <a:solidFill>
                  <a:srgbClr val="7F7E7E"/>
                </a:solidFill>
                <a:effectLst/>
                <a:latin typeface="Arial" panose="020B0604020202020204" pitchFamily="34" charset="0"/>
              </a:rPr>
              <a:t>Sagittal T1 image </a:t>
            </a:r>
            <a:r>
              <a:rPr lang="en-GB" b="1" i="0" dirty="0">
                <a:solidFill>
                  <a:srgbClr val="7F7E7E"/>
                </a:solidFill>
                <a:effectLst/>
                <a:latin typeface="Arial" panose="020B0604020202020204" pitchFamily="34" charset="0"/>
              </a:rPr>
              <a:t>A </a:t>
            </a:r>
            <a:r>
              <a:rPr lang="en-GB" b="0" i="0" dirty="0">
                <a:solidFill>
                  <a:srgbClr val="7F7E7E"/>
                </a:solidFill>
                <a:effectLst/>
                <a:latin typeface="Arial" panose="020B0604020202020204" pitchFamily="34" charset="0"/>
              </a:rPr>
              <a:t>and sagittal T2 image </a:t>
            </a:r>
            <a:r>
              <a:rPr lang="en-GB" b="1" i="0" dirty="0">
                <a:solidFill>
                  <a:srgbClr val="7F7E7E"/>
                </a:solidFill>
                <a:effectLst/>
                <a:latin typeface="Arial" panose="020B0604020202020204" pitchFamily="34" charset="0"/>
              </a:rPr>
              <a:t>B </a:t>
            </a:r>
            <a:r>
              <a:rPr lang="en-GB" b="0" i="0" dirty="0">
                <a:solidFill>
                  <a:srgbClr val="7F7E7E"/>
                </a:solidFill>
                <a:effectLst/>
                <a:latin typeface="Arial" panose="020B0604020202020204" pitchFamily="34" charset="0"/>
              </a:rPr>
              <a:t>in a patient with diffuse spinal stenosis most pronounced at the L3 and L4 levels ( </a:t>
            </a:r>
            <a:r>
              <a:rPr lang="en-GB" b="0" i="1" dirty="0">
                <a:solidFill>
                  <a:srgbClr val="7F7E7E"/>
                </a:solidFill>
                <a:effectLst/>
                <a:latin typeface="Arial" panose="020B0604020202020204" pitchFamily="34" charset="0"/>
              </a:rPr>
              <a:t>between large arrows </a:t>
            </a:r>
            <a:r>
              <a:rPr lang="en-GB" b="0" i="0" dirty="0">
                <a:solidFill>
                  <a:srgbClr val="7F7E7E"/>
                </a:solidFill>
                <a:effectLst/>
                <a:latin typeface="Arial" panose="020B0604020202020204" pitchFamily="34" charset="0"/>
              </a:rPr>
              <a:t>). There is no evidence of discogenic degeneration ( </a:t>
            </a:r>
            <a:r>
              <a:rPr lang="en-GB" b="0" i="1" dirty="0">
                <a:solidFill>
                  <a:srgbClr val="7F7E7E"/>
                </a:solidFill>
                <a:effectLst/>
                <a:latin typeface="Arial" panose="020B0604020202020204" pitchFamily="34" charset="0"/>
              </a:rPr>
              <a:t>short arrows </a:t>
            </a:r>
            <a:r>
              <a:rPr lang="en-GB" b="0" i="0" dirty="0">
                <a:solidFill>
                  <a:srgbClr val="7F7E7E"/>
                </a:solidFill>
                <a:effectLst/>
                <a:latin typeface="Arial" panose="020B0604020202020204" pitchFamily="34" charset="0"/>
              </a:rPr>
              <a:t>) as the cause of the narrowing. This patient’s narrowing is secondary to congenital short pedicles.</a:t>
            </a:r>
          </a:p>
          <a:p>
            <a:endParaRPr lang="en-GB" dirty="0"/>
          </a:p>
          <a:p>
            <a:pPr algn="just" fontAlgn="base"/>
            <a:r>
              <a:rPr lang="en-GB" b="1" i="0" dirty="0">
                <a:solidFill>
                  <a:srgbClr val="3D3D3D"/>
                </a:solidFill>
                <a:effectLst/>
                <a:latin typeface="Droid Sans"/>
              </a:rPr>
              <a:t>Clinical Presentation</a:t>
            </a:r>
          </a:p>
          <a:p>
            <a:pPr algn="just" fontAlgn="base"/>
            <a:r>
              <a:rPr lang="en-GB" b="0" i="0" dirty="0">
                <a:solidFill>
                  <a:srgbClr val="7F7E7E"/>
                </a:solidFill>
                <a:effectLst/>
                <a:latin typeface="Arial" panose="020B0604020202020204" pitchFamily="34" charset="0"/>
              </a:rPr>
              <a:t>The patient is a 77-year-old man who presented with chronic low back pain. The patient has had progressive low back pain with radiation into both hips and buttocks over the last 5 years. The pain is made worse with movements and transitions from sitting to standing. He cannot walk more than 50 yards before he begins to feel deep low back aching. He states that he has to lean forward on a shopping cart to support himself while he does his grocery shopping. He also states that this forward flexed position tends to diminish his pain. The patient denies any bowel or bladder symptoms. On examination, straight leg raising </a:t>
            </a:r>
            <a:r>
              <a:rPr lang="en-GB" b="0" i="0" dirty="0" err="1">
                <a:solidFill>
                  <a:srgbClr val="7F7E7E"/>
                </a:solidFill>
                <a:effectLst/>
                <a:latin typeface="Arial" panose="020B0604020202020204" pitchFamily="34" charset="0"/>
              </a:rPr>
              <a:t>maneuvers</a:t>
            </a:r>
            <a:r>
              <a:rPr lang="en-GB" b="0" i="0" dirty="0">
                <a:solidFill>
                  <a:srgbClr val="7F7E7E"/>
                </a:solidFill>
                <a:effectLst/>
                <a:latin typeface="Arial" panose="020B0604020202020204" pitchFamily="34" charset="0"/>
              </a:rPr>
              <a:t> were negative. The patient was able to flex at the waist 90 degrees but extend only 10 degrees.</a:t>
            </a:r>
          </a:p>
          <a:p>
            <a:pPr algn="just" fontAlgn="base"/>
            <a:r>
              <a:rPr lang="en-GB" b="1" i="0" dirty="0">
                <a:solidFill>
                  <a:srgbClr val="3D3D3D"/>
                </a:solidFill>
                <a:effectLst/>
                <a:latin typeface="Droid Sans"/>
              </a:rPr>
              <a:t>Imaging Presentation</a:t>
            </a:r>
          </a:p>
          <a:p>
            <a:pPr algn="just" fontAlgn="base"/>
            <a:r>
              <a:rPr lang="en-GB" b="0" i="0" dirty="0">
                <a:solidFill>
                  <a:srgbClr val="7F7E7E"/>
                </a:solidFill>
                <a:effectLst/>
                <a:latin typeface="Arial" panose="020B0604020202020204" pitchFamily="34" charset="0"/>
              </a:rPr>
              <a:t>Sagittal T1-weighted and T2-weighted magnetic resonance (MR) images demonstrate a long segment of narrowing of the central spinal canal without evidence of disc herniation, discogenic degenerative changes, or prominence of the epidural fat. The patient’s underlying abnormality is congenital narrowing of the lumbar spinal canal secondary to short pedicles. This patient is at a disadvantage because his small disc bulges at L2-3, L3-4, and L4-5 has converted him from asymptomatic to severely symptomatic </a:t>
            </a:r>
          </a:p>
          <a:p>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28</a:t>
            </a:fld>
            <a:endParaRPr lang="en-GB"/>
          </a:p>
        </p:txBody>
      </p:sp>
    </p:spTree>
    <p:extLst>
      <p:ext uri="{BB962C8B-B14F-4D97-AF65-F5344CB8AC3E}">
        <p14:creationId xmlns:p14="http://schemas.microsoft.com/office/powerpoint/2010/main" val="1030152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REMEMBER: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rPr>
              <a:t>Lumbar stenosis is seen in up to 20% of those under the age of 40.</a:t>
            </a:r>
            <a:r>
              <a:rPr lang="en-GB" sz="1200" b="0" i="0" u="none" strike="noStrike" baseline="0" dirty="0">
                <a:solidFill>
                  <a:srgbClr val="0000FF"/>
                </a:solidFill>
              </a:rPr>
              <a:t> </a:t>
            </a:r>
            <a:r>
              <a:rPr lang="en-GB" sz="1200" b="0" i="0" u="none" strike="noStrike" baseline="0" dirty="0">
                <a:solidFill>
                  <a:srgbClr val="000000"/>
                </a:solidFill>
              </a:rPr>
              <a:t>Moderate or severe spinal stenosis is seen in up to 64% of those in their 50s and 93% in those in their 80s. The majority are asymptomatic, as only 17.5% of those with severe central stenosis may have symptoms.</a:t>
            </a:r>
            <a:endParaRPr lang="en-GB" sz="1200" b="0" i="0" u="none" strike="noStrike" baseline="0" dirty="0">
              <a:solidFill>
                <a:srgbClr val="0000FF"/>
              </a:solidFill>
            </a:endParaRPr>
          </a:p>
          <a:p>
            <a:endParaRPr lang="en-GB" dirty="0"/>
          </a:p>
          <a:p>
            <a:r>
              <a:rPr lang="en-GB" dirty="0"/>
              <a:t>NICE Guidelines for Low Back Pain and Sciatica in Under 16s:</a:t>
            </a:r>
          </a:p>
          <a:p>
            <a:pPr marL="171450" indent="-171450">
              <a:buFont typeface="Arial" panose="020B0604020202020204" pitchFamily="34" charset="0"/>
              <a:buChar char="•"/>
            </a:pPr>
            <a:r>
              <a:rPr lang="en-GB" dirty="0"/>
              <a:t>Do not offer </a:t>
            </a:r>
            <a:r>
              <a:rPr lang="en-GB" dirty="0" err="1"/>
              <a:t>gabapentinoids</a:t>
            </a:r>
            <a:r>
              <a:rPr lang="en-GB" dirty="0"/>
              <a:t>, other antiepileptics, oral corticosteroids or benzodiazepines for managing sciatica as there is no overall evidence of benefit and there is evidence of harm.  </a:t>
            </a:r>
          </a:p>
          <a:p>
            <a:pPr marL="171450" indent="-171450">
              <a:buFont typeface="Arial" panose="020B0604020202020204" pitchFamily="34" charset="0"/>
              <a:buChar char="•"/>
            </a:pPr>
            <a:r>
              <a:rPr lang="en-GB" dirty="0"/>
              <a:t>Do not offer opioids for managing chronic sciatica.</a:t>
            </a:r>
          </a:p>
          <a:p>
            <a:pPr marL="171450" indent="-171450">
              <a:buFont typeface="Arial" panose="020B0604020202020204" pitchFamily="34" charset="0"/>
              <a:buChar char="•"/>
            </a:pPr>
            <a:r>
              <a:rPr lang="en-GB" dirty="0"/>
              <a:t>Consider oral NSAIDs for managing low back pain, taking into account potential differences in gastrointestinal, liver and cardio-renal toxicity, and the person's risk factors, including age.</a:t>
            </a:r>
          </a:p>
          <a:p>
            <a:pPr marL="171450" indent="-171450">
              <a:buFont typeface="Arial" panose="020B0604020202020204" pitchFamily="34" charset="0"/>
              <a:buChar char="•"/>
            </a:pPr>
            <a:r>
              <a:rPr lang="en-GB" dirty="0"/>
              <a:t>If prescribing NSAIDs for sciatica: </a:t>
            </a:r>
          </a:p>
          <a:p>
            <a:pPr marL="628650" lvl="1" indent="-171450">
              <a:buFont typeface="Arial" panose="020B0604020202020204" pitchFamily="34" charset="0"/>
              <a:buChar char="•"/>
            </a:pPr>
            <a:r>
              <a:rPr lang="en-GB" dirty="0"/>
              <a:t>take into account potential differences in gastrointestinal, liver and cardio-renal toxicity, and the person's risk factors, including age </a:t>
            </a:r>
          </a:p>
          <a:p>
            <a:pPr marL="628650" lvl="1" indent="-171450">
              <a:buFont typeface="Arial" panose="020B0604020202020204" pitchFamily="34" charset="0"/>
              <a:buChar char="•"/>
            </a:pPr>
            <a:r>
              <a:rPr lang="en-GB" dirty="0"/>
              <a:t>think about appropriate clinical assessment, ongoing monitoring of risk factors, and the use of gastroprotective treatment </a:t>
            </a:r>
          </a:p>
          <a:p>
            <a:pPr marL="628650" lvl="1" indent="-171450">
              <a:buFont typeface="Arial" panose="020B0604020202020204" pitchFamily="34" charset="0"/>
              <a:buChar char="•"/>
            </a:pPr>
            <a:r>
              <a:rPr lang="en-GB" dirty="0"/>
              <a:t>use the lowest effective dose for the shortest possible period of time.</a:t>
            </a:r>
          </a:p>
          <a:p>
            <a:pPr marL="171450" indent="-171450">
              <a:buFont typeface="Arial" panose="020B0604020202020204" pitchFamily="34" charset="0"/>
              <a:buChar char="•"/>
            </a:pPr>
            <a:r>
              <a:rPr lang="en-GB" dirty="0"/>
              <a:t>Consider epidural injections of local anaesthetic and steroid in people with acute and severe sciatica. </a:t>
            </a:r>
          </a:p>
          <a:p>
            <a:pPr marL="171450" indent="-171450">
              <a:buFont typeface="Arial" panose="020B0604020202020204" pitchFamily="34" charset="0"/>
              <a:buChar char="•"/>
            </a:pPr>
            <a:r>
              <a:rPr lang="en-GB" dirty="0"/>
              <a:t>Do not use epidural injections for neurogenic claudication in people who have central spinal canal stenosis. </a:t>
            </a:r>
          </a:p>
          <a:p>
            <a:endParaRPr lang="en-GB" dirty="0"/>
          </a:p>
          <a:p>
            <a:r>
              <a:rPr lang="en-GB" dirty="0"/>
              <a:t>NICE Guidelines for </a:t>
            </a:r>
            <a:r>
              <a:rPr lang="en-GB" dirty="0" err="1"/>
              <a:t>Neuropatic</a:t>
            </a:r>
            <a:r>
              <a:rPr lang="en-GB" dirty="0"/>
              <a:t> Pain: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Offer a choice of amitriptyline, duloxetine, gabapentin or pregabalin as initial treatment for neuropathic pain (except trigeminal neuralgia). </a:t>
            </a:r>
          </a:p>
          <a:p>
            <a:endParaRPr lang="en-GB" dirty="0"/>
          </a:p>
        </p:txBody>
      </p:sp>
      <p:sp>
        <p:nvSpPr>
          <p:cNvPr id="4" name="Slide Number Placeholder 3"/>
          <p:cNvSpPr>
            <a:spLocks noGrp="1"/>
          </p:cNvSpPr>
          <p:nvPr>
            <p:ph type="sldNum" sz="quarter" idx="5"/>
          </p:nvPr>
        </p:nvSpPr>
        <p:spPr/>
        <p:txBody>
          <a:bodyPr/>
          <a:lstStyle/>
          <a:p>
            <a:fld id="{08DE1AF1-5436-44B2-A274-E92EC4EF909E}" type="slidenum">
              <a:rPr lang="en-GB" smtClean="0"/>
              <a:t>29</a:t>
            </a:fld>
            <a:endParaRPr lang="en-GB"/>
          </a:p>
        </p:txBody>
      </p:sp>
    </p:spTree>
    <p:extLst>
      <p:ext uri="{BB962C8B-B14F-4D97-AF65-F5344CB8AC3E}">
        <p14:creationId xmlns:p14="http://schemas.microsoft.com/office/powerpoint/2010/main" val="1556630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02124"/>
                </a:solidFill>
                <a:effectLst/>
                <a:latin typeface="Google Sans"/>
              </a:rPr>
              <a:t>SAFETY NET!  SAFETY NET!  SAFETY 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202124"/>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02124"/>
                </a:solidFill>
                <a:effectLst/>
                <a:latin typeface="Google Sans"/>
              </a:rPr>
              <a:t>MACP Cauda Equina Advice cards available as free downloads in </a:t>
            </a:r>
            <a:r>
              <a:rPr lang="en-GB" b="0" i="0">
                <a:solidFill>
                  <a:srgbClr val="202124"/>
                </a:solidFill>
                <a:effectLst/>
                <a:latin typeface="Google Sans"/>
              </a:rPr>
              <a:t>multiple languages at </a:t>
            </a:r>
            <a:r>
              <a:rPr lang="en-GB">
                <a:hlinkClick r:id="rId3"/>
              </a:rPr>
              <a:t>Cauda Equina Information Cards | MACP (macpweb.org)</a:t>
            </a:r>
            <a:r>
              <a:rPr lang="en-GB"/>
              <a:t> https://www.macpweb.org/learning-resources/cauda-equina-information-cards.aspx </a:t>
            </a:r>
            <a:endParaRPr lang="en-GB" b="0" i="0" dirty="0">
              <a:solidFill>
                <a:srgbClr val="202124"/>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202124"/>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02124"/>
                </a:solidFill>
                <a:effectLst/>
                <a:latin typeface="Google Sans"/>
              </a:rPr>
              <a:t>CES occurred in 0.08% of those with low-back pain presenting to primary care in 1 study, and a combined estimate of 0.27% was calculated for 4 studies of those with low-back pain presenting to secondary care.</a:t>
            </a:r>
            <a:r>
              <a:rPr lang="en-GB" b="0" i="0" dirty="0">
                <a:solidFill>
                  <a:srgbClr val="000000"/>
                </a:solidFill>
                <a:effectLst/>
                <a:latin typeface="Times New Roman" panose="02020603050405020304" pitchFamily="18" charset="0"/>
              </a:rPr>
              <a:t> (</a:t>
            </a:r>
            <a:r>
              <a:rPr lang="en-GB" b="0" i="0" dirty="0" err="1">
                <a:solidFill>
                  <a:srgbClr val="000000"/>
                </a:solidFill>
                <a:effectLst/>
                <a:latin typeface="Times New Roman" panose="02020603050405020304" pitchFamily="18" charset="0"/>
              </a:rPr>
              <a:t>Hoeritzauer</a:t>
            </a:r>
            <a:r>
              <a:rPr lang="en-GB" b="0" i="0" dirty="0">
                <a:solidFill>
                  <a:srgbClr val="000000"/>
                </a:solidFill>
                <a:effectLst/>
                <a:latin typeface="Times New Roman" panose="02020603050405020304" pitchFamily="18" charset="0"/>
              </a:rPr>
              <a:t> et al, 2020).</a:t>
            </a:r>
          </a:p>
          <a:p>
            <a:endParaRPr lang="en-GB" dirty="0"/>
          </a:p>
        </p:txBody>
      </p:sp>
      <p:sp>
        <p:nvSpPr>
          <p:cNvPr id="4" name="Slide Number Placeholder 3"/>
          <p:cNvSpPr>
            <a:spLocks noGrp="1"/>
          </p:cNvSpPr>
          <p:nvPr>
            <p:ph type="sldNum" sz="quarter" idx="5"/>
          </p:nvPr>
        </p:nvSpPr>
        <p:spPr/>
        <p:txBody>
          <a:bodyPr/>
          <a:lstStyle/>
          <a:p>
            <a:fld id="{08DE1AF1-5436-44B2-A274-E92EC4EF909E}" type="slidenum">
              <a:rPr lang="en-GB" smtClean="0"/>
              <a:t>31</a:t>
            </a:fld>
            <a:endParaRPr lang="en-GB"/>
          </a:p>
        </p:txBody>
      </p:sp>
    </p:spTree>
    <p:extLst>
      <p:ext uri="{BB962C8B-B14F-4D97-AF65-F5344CB8AC3E}">
        <p14:creationId xmlns:p14="http://schemas.microsoft.com/office/powerpoint/2010/main" val="615572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3D3D3D"/>
                </a:solidFill>
                <a:effectLst/>
                <a:latin typeface="Open Sans" panose="020B0606030504020204" pitchFamily="34" charset="0"/>
              </a:rPr>
              <a:t>MRI of the lumbar spine demonstrates a very large focal central disc extrusion almost entirely fills the canal at L4/5, compressing the cauda equina posteriorly and slightly to the left. </a:t>
            </a:r>
          </a:p>
          <a:p>
            <a:pPr algn="l"/>
            <a:r>
              <a:rPr lang="en-GB" b="0" i="0" dirty="0">
                <a:solidFill>
                  <a:srgbClr val="3D3D3D"/>
                </a:solidFill>
                <a:effectLst/>
                <a:latin typeface="Open Sans" panose="020B0606030504020204" pitchFamily="34" charset="0"/>
              </a:rPr>
              <a:t>The L5/S1 level demonstrates desiccated disc with some degenerative change of the facet joints contributing to moderate right sided and severe left sided neural exit foraminal stenosis. The canal is capacious.</a:t>
            </a:r>
          </a:p>
          <a:p>
            <a:pPr algn="l"/>
            <a:r>
              <a:rPr lang="en-GB" b="0" i="0" dirty="0">
                <a:solidFill>
                  <a:srgbClr val="3D3D3D"/>
                </a:solidFill>
                <a:effectLst/>
                <a:latin typeface="Open Sans" panose="020B0606030504020204" pitchFamily="34" charset="0"/>
              </a:rPr>
              <a:t>The remainder of the lumbar spine is unremarkable. Incidental note is made of haemangioma in the vertebral body of L3.</a:t>
            </a:r>
          </a:p>
          <a:p>
            <a:endParaRPr lang="en-GB" dirty="0"/>
          </a:p>
          <a:p>
            <a:r>
              <a:rPr lang="en-GB" b="0" i="0" dirty="0">
                <a:solidFill>
                  <a:srgbClr val="3D3D3D"/>
                </a:solidFill>
                <a:effectLst/>
                <a:latin typeface="Open Sans" panose="020B0606030504020204" pitchFamily="34" charset="0"/>
              </a:rPr>
              <a:t>This case illustrates the typical appearances of a large disc extrusion compressing the cauda equina. This is in many instances a surgical emergency requiring decompression. This is especially the case if there is bowel or bladder function impairment or lower limb weakness. </a:t>
            </a:r>
          </a:p>
          <a:p>
            <a:endParaRPr lang="en-GB" b="0" i="0" dirty="0">
              <a:solidFill>
                <a:srgbClr val="3D3D3D"/>
              </a:solidFill>
              <a:effectLst/>
              <a:latin typeface="Open Sans" panose="020B0606030504020204" pitchFamily="34" charset="0"/>
            </a:endParaRPr>
          </a:p>
          <a:p>
            <a:r>
              <a:rPr lang="en-GB" b="0" i="0" dirty="0">
                <a:solidFill>
                  <a:srgbClr val="3D3D3D"/>
                </a:solidFill>
                <a:effectLst/>
                <a:latin typeface="Open Sans" panose="020B0606030504020204" pitchFamily="34" charset="0"/>
              </a:rPr>
              <a:t>Conus medullaris – most distal bulbous part of the cord – tapering end is filum </a:t>
            </a:r>
            <a:r>
              <a:rPr lang="en-GB" b="0" i="0" dirty="0" err="1">
                <a:solidFill>
                  <a:srgbClr val="3D3D3D"/>
                </a:solidFill>
                <a:effectLst/>
                <a:latin typeface="Open Sans" panose="020B0606030504020204" pitchFamily="34" charset="0"/>
              </a:rPr>
              <a:t>terminale</a:t>
            </a:r>
            <a:r>
              <a:rPr lang="en-GB" b="0" i="0" dirty="0">
                <a:solidFill>
                  <a:srgbClr val="3D3D3D"/>
                </a:solidFill>
                <a:effectLst/>
                <a:latin typeface="Open Sans" panose="020B0606030504020204" pitchFamily="34" charset="0"/>
              </a:rPr>
              <a:t>.  Usually around L1-2 level.</a:t>
            </a:r>
          </a:p>
          <a:p>
            <a:r>
              <a:rPr lang="en-GB" b="0" i="0" dirty="0">
                <a:solidFill>
                  <a:srgbClr val="3D3D3D"/>
                </a:solidFill>
                <a:effectLst/>
                <a:latin typeface="Open Sans" panose="020B0606030504020204" pitchFamily="34" charset="0"/>
              </a:rPr>
              <a:t>Distal to this is the Cauda Equina – L2-5, S1-5 and coccygeal nerve.</a:t>
            </a:r>
          </a:p>
          <a:p>
            <a:endParaRPr lang="en-GB" b="0" i="0" dirty="0">
              <a:solidFill>
                <a:srgbClr val="3D3D3D"/>
              </a:solidFill>
              <a:effectLst/>
              <a:latin typeface="Open Sans" panose="020B0606030504020204" pitchFamily="34" charset="0"/>
            </a:endParaRPr>
          </a:p>
          <a:p>
            <a:r>
              <a:rPr lang="en-GB" b="0" i="0" dirty="0">
                <a:solidFill>
                  <a:srgbClr val="000000"/>
                </a:solidFill>
                <a:effectLst/>
                <a:latin typeface="Times New Roman" panose="02020603050405020304" pitchFamily="18" charset="0"/>
              </a:rPr>
              <a:t>Spinal </a:t>
            </a:r>
            <a:r>
              <a:rPr lang="en-GB" b="0" i="0" dirty="0" err="1">
                <a:solidFill>
                  <a:srgbClr val="000000"/>
                </a:solidFill>
                <a:effectLst/>
                <a:latin typeface="Times New Roman" panose="02020603050405020304" pitchFamily="18" charset="0"/>
              </a:rPr>
              <a:t>hemangiomas</a:t>
            </a:r>
            <a:r>
              <a:rPr lang="en-GB" b="0" i="0" dirty="0">
                <a:solidFill>
                  <a:srgbClr val="000000"/>
                </a:solidFill>
                <a:effectLst/>
                <a:latin typeface="Times New Roman" panose="02020603050405020304" pitchFamily="18" charset="0"/>
              </a:rPr>
              <a:t> are the most common primary </a:t>
            </a:r>
            <a:r>
              <a:rPr lang="en-GB" b="0" i="0" dirty="0" err="1">
                <a:solidFill>
                  <a:srgbClr val="000000"/>
                </a:solidFill>
                <a:effectLst/>
                <a:latin typeface="Times New Roman" panose="02020603050405020304" pitchFamily="18" charset="0"/>
              </a:rPr>
              <a:t>tumor</a:t>
            </a:r>
            <a:r>
              <a:rPr lang="en-GB" b="0" i="0" dirty="0">
                <a:solidFill>
                  <a:srgbClr val="000000"/>
                </a:solidFill>
                <a:effectLst/>
                <a:latin typeface="Times New Roman" panose="02020603050405020304" pitchFamily="18" charset="0"/>
              </a:rPr>
              <a:t> of the spine. These lesions are of vascular origin and usually involve a proliferation of normal capillary and venous structures. These are usually an incidental finding found on radiological imaging of the body and spine. A minority of these lesions can be associated with symptoms, primarily involving back pain and neurologic complaints with some estimates of 0.9% to 1.2% becoming symptomatic.</a:t>
            </a:r>
            <a:endParaRPr lang="en-GB" dirty="0"/>
          </a:p>
        </p:txBody>
      </p:sp>
      <p:sp>
        <p:nvSpPr>
          <p:cNvPr id="4" name="Slide Number Placeholder 3"/>
          <p:cNvSpPr>
            <a:spLocks noGrp="1"/>
          </p:cNvSpPr>
          <p:nvPr>
            <p:ph type="sldNum" sz="quarter" idx="5"/>
          </p:nvPr>
        </p:nvSpPr>
        <p:spPr/>
        <p:txBody>
          <a:bodyPr/>
          <a:lstStyle/>
          <a:p>
            <a:fld id="{F50AF032-F077-46B1-9E36-C601A928483A}" type="slidenum">
              <a:rPr lang="en-GB" smtClean="0"/>
              <a:t>32</a:t>
            </a:fld>
            <a:endParaRPr lang="en-GB"/>
          </a:p>
        </p:txBody>
      </p:sp>
    </p:spTree>
    <p:extLst>
      <p:ext uri="{BB962C8B-B14F-4D97-AF65-F5344CB8AC3E}">
        <p14:creationId xmlns:p14="http://schemas.microsoft.com/office/powerpoint/2010/main" val="2835036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dirty="0">
                <a:solidFill>
                  <a:srgbClr val="FF0000"/>
                </a:solidFill>
              </a:rPr>
              <a:t>Indication of urgent serious spinal pathology – e.g. acute Cauda Equina Syndrome, discitis, rapidly deteriorating neurology – urgent immediate referral to acute hospital (UHS) via on call spinal registrar.</a:t>
            </a:r>
          </a:p>
          <a:p>
            <a:r>
              <a:rPr lang="en-GB" sz="1200" i="1" dirty="0">
                <a:solidFill>
                  <a:srgbClr val="FF0000"/>
                </a:solidFill>
              </a:rPr>
              <a:t>Suspected serious non-mechanical spinal pathology (e.g. cancer/ inflammatory disorder) – referral to appropriate specialist (e.g. oncology/rheumatology/ neurology – consider if 2ww pathway appropriate).</a:t>
            </a:r>
          </a:p>
          <a:p>
            <a:endParaRPr lang="en-GB" dirty="0"/>
          </a:p>
          <a:p>
            <a:r>
              <a:rPr lang="en-GB" dirty="0"/>
              <a:t>Radicular is the knee</a:t>
            </a:r>
          </a:p>
          <a:p>
            <a:r>
              <a:rPr lang="en-GB" dirty="0"/>
              <a:t>Not dull ache referring to the buttock </a:t>
            </a:r>
          </a:p>
        </p:txBody>
      </p:sp>
      <p:sp>
        <p:nvSpPr>
          <p:cNvPr id="4" name="Slide Number Placeholder 3"/>
          <p:cNvSpPr>
            <a:spLocks noGrp="1"/>
          </p:cNvSpPr>
          <p:nvPr>
            <p:ph type="sldNum" sz="quarter" idx="5"/>
          </p:nvPr>
        </p:nvSpPr>
        <p:spPr/>
        <p:txBody>
          <a:bodyPr/>
          <a:lstStyle/>
          <a:p>
            <a:fld id="{B22C8B11-16B8-47AF-9ADB-FD877BB65379}" type="slidenum">
              <a:rPr lang="en-GB" smtClean="0"/>
              <a:t>35</a:t>
            </a:fld>
            <a:endParaRPr lang="en-GB"/>
          </a:p>
        </p:txBody>
      </p:sp>
    </p:spTree>
    <p:extLst>
      <p:ext uri="{BB962C8B-B14F-4D97-AF65-F5344CB8AC3E}">
        <p14:creationId xmlns:p14="http://schemas.microsoft.com/office/powerpoint/2010/main" val="4204188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b="0" i="0" dirty="0">
                <a:solidFill>
                  <a:srgbClr val="1F1F1F"/>
                </a:solidFill>
                <a:effectLst/>
                <a:latin typeface="ElsevierGulliver"/>
              </a:rPr>
              <a:t>The ideal candidate for surgery will have the following preoperative characteristics: Schizas grade D, no signs of peripheral </a:t>
            </a:r>
            <a:r>
              <a:rPr lang="en-GB" b="0" i="0" dirty="0">
                <a:solidFill>
                  <a:srgbClr val="1F1F1F"/>
                </a:solidFill>
                <a:effectLst/>
                <a:latin typeface="ElsevierGulliver"/>
                <a:hlinkClick r:id="rId3" tooltip="Learn more about polyneuropathy from ScienceDirect's AI-generated Topic Pages"/>
              </a:rPr>
              <a:t>polyneuropathy</a:t>
            </a:r>
            <a:r>
              <a:rPr lang="en-GB" b="0" i="0" dirty="0">
                <a:solidFill>
                  <a:srgbClr val="1F1F1F"/>
                </a:solidFill>
                <a:effectLst/>
                <a:latin typeface="ElsevierGulliver"/>
              </a:rPr>
              <a:t>, </a:t>
            </a:r>
            <a:r>
              <a:rPr lang="en-GB" b="0" i="0" dirty="0">
                <a:solidFill>
                  <a:srgbClr val="1F1F1F"/>
                </a:solidFill>
                <a:effectLst/>
                <a:latin typeface="ElsevierGulliver"/>
                <a:hlinkClick r:id="rId4" tooltip="Learn more about body mass index from ScienceDirect's AI-generated Topic Pages"/>
              </a:rPr>
              <a:t>body mass index</a:t>
            </a:r>
            <a:r>
              <a:rPr lang="en-GB" b="0" i="0" dirty="0">
                <a:solidFill>
                  <a:srgbClr val="1F1F1F"/>
                </a:solidFill>
                <a:effectLst/>
                <a:latin typeface="ElsevierGulliver"/>
              </a:rPr>
              <a:t> &lt;30 kg/m</a:t>
            </a:r>
            <a:r>
              <a:rPr lang="en-GB" b="0" i="0" baseline="30000" dirty="0">
                <a:solidFill>
                  <a:srgbClr val="1F1F1F"/>
                </a:solidFill>
                <a:effectLst/>
                <a:latin typeface="ElsevierGulliver"/>
              </a:rPr>
              <a:t>2</a:t>
            </a:r>
            <a:r>
              <a:rPr lang="en-GB" b="0" i="0" dirty="0">
                <a:solidFill>
                  <a:srgbClr val="1F1F1F"/>
                </a:solidFill>
                <a:effectLst/>
                <a:latin typeface="ElsevierGulliver"/>
              </a:rPr>
              <a:t>, symptom duration of &lt;2 years, gait autonomy &lt;100 m, no radicular deficits, 1 level of stenosis, and an American Society of </a:t>
            </a:r>
            <a:r>
              <a:rPr lang="en-GB" b="0" i="0" dirty="0" err="1">
                <a:solidFill>
                  <a:srgbClr val="1F1F1F"/>
                </a:solidFill>
                <a:effectLst/>
                <a:latin typeface="ElsevierGulliver"/>
              </a:rPr>
              <a:t>Anesthesiologists</a:t>
            </a:r>
            <a:r>
              <a:rPr lang="en-GB" b="0" i="0" dirty="0">
                <a:solidFill>
                  <a:srgbClr val="1F1F1F"/>
                </a:solidFill>
                <a:effectLst/>
                <a:latin typeface="ElsevierGulliver"/>
              </a:rPr>
              <a:t> score of 1, 2, or 3.  </a:t>
            </a:r>
            <a:r>
              <a:rPr lang="en-GB" b="0" i="0" dirty="0" err="1">
                <a:solidFill>
                  <a:srgbClr val="1F1F1F"/>
                </a:solidFill>
                <a:effectLst/>
                <a:latin typeface="ElsevierGulliver"/>
              </a:rPr>
              <a:t>Aimar</a:t>
            </a:r>
            <a:r>
              <a:rPr lang="en-GB" b="0" i="0" dirty="0">
                <a:solidFill>
                  <a:srgbClr val="1F1F1F"/>
                </a:solidFill>
                <a:effectLst/>
                <a:latin typeface="ElsevierGulliver"/>
              </a:rPr>
              <a:t> et al, 2021.</a:t>
            </a:r>
          </a:p>
          <a:p>
            <a:endParaRPr lang="en-GB" b="0" i="0" dirty="0">
              <a:solidFill>
                <a:srgbClr val="1F1F1F"/>
              </a:solidFill>
              <a:effectLst/>
              <a:latin typeface="ElsevierGulliver"/>
            </a:endParaRPr>
          </a:p>
          <a:p>
            <a:r>
              <a:rPr lang="en-GB" b="0" i="0" dirty="0">
                <a:solidFill>
                  <a:srgbClr val="1F1F1F"/>
                </a:solidFill>
                <a:effectLst/>
                <a:latin typeface="ElsevierGulliver"/>
              </a:rPr>
              <a:t>Schizas Grade D:  </a:t>
            </a:r>
            <a:r>
              <a:rPr lang="en-GB" b="0" i="0" dirty="0">
                <a:solidFill>
                  <a:srgbClr val="4D5156"/>
                </a:solidFill>
                <a:effectLst/>
                <a:latin typeface="Google Sans"/>
              </a:rPr>
              <a:t>Grade D, extreme stenosis, refers to </a:t>
            </a:r>
            <a:r>
              <a:rPr lang="en-GB" b="0" i="0" dirty="0">
                <a:solidFill>
                  <a:srgbClr val="040C28"/>
                </a:solidFill>
                <a:effectLst/>
                <a:latin typeface="Google Sans"/>
              </a:rPr>
              <a:t>no rootlets being recognizable and no epidural fat posteriorly.</a:t>
            </a:r>
          </a:p>
          <a:p>
            <a:pPr algn="l"/>
            <a:r>
              <a:rPr lang="en-GB" b="0" i="0" dirty="0">
                <a:solidFill>
                  <a:srgbClr val="040C28"/>
                </a:solidFill>
                <a:effectLst/>
                <a:latin typeface="Google Sans"/>
              </a:rPr>
              <a:t>ASA 1,2 or 3: </a:t>
            </a:r>
          </a:p>
          <a:p>
            <a:pPr algn="l"/>
            <a:r>
              <a:rPr lang="en-GB" b="0" i="0" dirty="0">
                <a:solidFill>
                  <a:srgbClr val="000000"/>
                </a:solidFill>
                <a:effectLst/>
                <a:latin typeface="Times New Roman" panose="02020603050405020304" pitchFamily="18" charset="0"/>
              </a:rPr>
              <a:t>ASA 1: A normal healthy patient.</a:t>
            </a:r>
          </a:p>
          <a:p>
            <a:pPr algn="l"/>
            <a:r>
              <a:rPr lang="en-GB" b="0" i="0" dirty="0">
                <a:solidFill>
                  <a:srgbClr val="000000"/>
                </a:solidFill>
                <a:effectLst/>
                <a:latin typeface="Times New Roman" panose="02020603050405020304" pitchFamily="18" charset="0"/>
              </a:rPr>
              <a:t>Example: Fit, nonobese (BMI under 30), a </a:t>
            </a:r>
            <a:r>
              <a:rPr lang="en-GB" b="0" i="0" dirty="0" err="1">
                <a:solidFill>
                  <a:srgbClr val="000000"/>
                </a:solidFill>
                <a:effectLst/>
                <a:latin typeface="Times New Roman" panose="02020603050405020304" pitchFamily="18" charset="0"/>
              </a:rPr>
              <a:t>nonsmoking</a:t>
            </a:r>
            <a:r>
              <a:rPr lang="en-GB" b="0" i="0" dirty="0">
                <a:solidFill>
                  <a:srgbClr val="000000"/>
                </a:solidFill>
                <a:effectLst/>
                <a:latin typeface="Times New Roman" panose="02020603050405020304" pitchFamily="18" charset="0"/>
              </a:rPr>
              <a:t> patient with good exercise tolerance.</a:t>
            </a:r>
          </a:p>
          <a:p>
            <a:pPr algn="l"/>
            <a:r>
              <a:rPr lang="en-GB" b="0" i="0" dirty="0">
                <a:solidFill>
                  <a:srgbClr val="000000"/>
                </a:solidFill>
                <a:effectLst/>
                <a:latin typeface="Times New Roman" panose="02020603050405020304" pitchFamily="18" charset="0"/>
              </a:rPr>
              <a:t>ASA 2: A patient with mild systemic disease.</a:t>
            </a:r>
          </a:p>
          <a:p>
            <a:pPr algn="l"/>
            <a:r>
              <a:rPr lang="en-GB" b="0" i="0" dirty="0">
                <a:solidFill>
                  <a:srgbClr val="000000"/>
                </a:solidFill>
                <a:effectLst/>
                <a:latin typeface="Times New Roman" panose="02020603050405020304" pitchFamily="18" charset="0"/>
              </a:rPr>
              <a:t>Example: Patient with no functional limitations and a well-controlled disease (e.g., treated hypertension, obesity with BMI under 35, frequent social drinker, or cigarette smoker).</a:t>
            </a:r>
          </a:p>
          <a:p>
            <a:pPr algn="l"/>
            <a:r>
              <a:rPr lang="en-GB" b="0" i="0" dirty="0">
                <a:solidFill>
                  <a:srgbClr val="000000"/>
                </a:solidFill>
                <a:effectLst/>
                <a:latin typeface="Times New Roman" panose="02020603050405020304" pitchFamily="18" charset="0"/>
              </a:rPr>
              <a:t>ASA 3: A patient with a severe systemic disease that is not life-threatening. Example: Patient with some functional limitation due to disease (e.g., poorly treated hypertension or diabetes, morbid obesity, chronic renal failure, a bronchospastic disease with intermittent exacerbation, stable angina, implanted pacemaker).</a:t>
            </a:r>
          </a:p>
          <a:p>
            <a:endParaRPr lang="en-GB" dirty="0"/>
          </a:p>
        </p:txBody>
      </p:sp>
      <p:sp>
        <p:nvSpPr>
          <p:cNvPr id="4" name="Slide Number Placeholder 3"/>
          <p:cNvSpPr>
            <a:spLocks noGrp="1"/>
          </p:cNvSpPr>
          <p:nvPr>
            <p:ph type="sldNum" sz="quarter" idx="5"/>
          </p:nvPr>
        </p:nvSpPr>
        <p:spPr/>
        <p:txBody>
          <a:bodyPr/>
          <a:lstStyle/>
          <a:p>
            <a:fld id="{08DE1AF1-5436-44B2-A274-E92EC4EF909E}" type="slidenum">
              <a:rPr lang="en-GB" smtClean="0"/>
              <a:t>39</a:t>
            </a:fld>
            <a:endParaRPr lang="en-GB"/>
          </a:p>
        </p:txBody>
      </p:sp>
    </p:spTree>
    <p:extLst>
      <p:ext uri="{BB962C8B-B14F-4D97-AF65-F5344CB8AC3E}">
        <p14:creationId xmlns:p14="http://schemas.microsoft.com/office/powerpoint/2010/main" val="2371772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Radicular pain_ Most get better </a:t>
            </a:r>
            <a:r>
              <a:rPr lang="en-GB" dirty="0">
                <a:sym typeface="Wingdings" panose="05000000000000000000" pitchFamily="2" charset="2"/>
              </a:rPr>
              <a:t></a:t>
            </a:r>
          </a:p>
          <a:p>
            <a:r>
              <a:rPr lang="en-GB" dirty="0"/>
              <a:t>Natural resolution</a:t>
            </a:r>
          </a:p>
          <a:p>
            <a:r>
              <a:rPr lang="en-GB" dirty="0"/>
              <a:t>Pain control+</a:t>
            </a:r>
          </a:p>
          <a:p>
            <a:r>
              <a:rPr lang="en-GB" dirty="0"/>
              <a:t>Check re motor loss</a:t>
            </a:r>
          </a:p>
          <a:p>
            <a:r>
              <a:rPr lang="en-GB" dirty="0"/>
              <a:t>If doesn’t improve within natural time and is truly radicular refer to Physiotherapy / OC</a:t>
            </a:r>
          </a:p>
          <a:p>
            <a:endParaRPr lang="en-GB" dirty="0"/>
          </a:p>
        </p:txBody>
      </p:sp>
      <p:sp>
        <p:nvSpPr>
          <p:cNvPr id="4" name="Slide Number Placeholder 3"/>
          <p:cNvSpPr>
            <a:spLocks noGrp="1"/>
          </p:cNvSpPr>
          <p:nvPr>
            <p:ph type="sldNum" sz="quarter" idx="5"/>
          </p:nvPr>
        </p:nvSpPr>
        <p:spPr/>
        <p:txBody>
          <a:bodyPr/>
          <a:lstStyle/>
          <a:p>
            <a:fld id="{B22C8B11-16B8-47AF-9ADB-FD877BB65379}" type="slidenum">
              <a:rPr lang="en-GB" smtClean="0"/>
              <a:t>5</a:t>
            </a:fld>
            <a:endParaRPr lang="en-GB"/>
          </a:p>
        </p:txBody>
      </p:sp>
    </p:spTree>
    <p:extLst>
      <p:ext uri="{BB962C8B-B14F-4D97-AF65-F5344CB8AC3E}">
        <p14:creationId xmlns:p14="http://schemas.microsoft.com/office/powerpoint/2010/main" val="3590871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Appreciate that Sciatica (lumbar radiculopathy) on CSK NICE states do not use </a:t>
            </a:r>
            <a:r>
              <a:rPr lang="en-GB" dirty="0" err="1"/>
              <a:t>gabapentiniod</a:t>
            </a:r>
            <a:endParaRPr lang="en-GB" dirty="0"/>
          </a:p>
        </p:txBody>
      </p:sp>
      <p:sp>
        <p:nvSpPr>
          <p:cNvPr id="4" name="Slide Number Placeholder 3"/>
          <p:cNvSpPr>
            <a:spLocks noGrp="1"/>
          </p:cNvSpPr>
          <p:nvPr>
            <p:ph type="sldNum" sz="quarter" idx="5"/>
          </p:nvPr>
        </p:nvSpPr>
        <p:spPr/>
        <p:txBody>
          <a:bodyPr/>
          <a:lstStyle/>
          <a:p>
            <a:fld id="{08DE1AF1-5436-44B2-A274-E92EC4EF909E}" type="slidenum">
              <a:rPr lang="en-GB" smtClean="0"/>
              <a:t>6</a:t>
            </a:fld>
            <a:endParaRPr lang="en-GB"/>
          </a:p>
        </p:txBody>
      </p:sp>
    </p:spTree>
    <p:extLst>
      <p:ext uri="{BB962C8B-B14F-4D97-AF65-F5344CB8AC3E}">
        <p14:creationId xmlns:p14="http://schemas.microsoft.com/office/powerpoint/2010/main" val="2331864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1C5181-8548-4746-952E-F43BFC211AC3}" type="slidenum">
              <a:rPr lang="en-GB" smtClean="0"/>
              <a:t>7</a:t>
            </a:fld>
            <a:endParaRPr lang="en-GB"/>
          </a:p>
        </p:txBody>
      </p:sp>
    </p:spTree>
    <p:extLst>
      <p:ext uri="{BB962C8B-B14F-4D97-AF65-F5344CB8AC3E}">
        <p14:creationId xmlns:p14="http://schemas.microsoft.com/office/powerpoint/2010/main" val="2927870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Ø"/>
            </a:pPr>
            <a:r>
              <a:rPr lang="en-US" sz="1200" i="0" u="none" strike="noStrike" baseline="0" dirty="0">
                <a:latin typeface="+mn-lt"/>
                <a:cs typeface="Arial" panose="020B0604020202020204" pitchFamily="34" charset="0"/>
              </a:rPr>
              <a:t>Neck pain +/- stiffness</a:t>
            </a:r>
          </a:p>
          <a:p>
            <a:pPr>
              <a:buFont typeface="Wingdings" panose="05000000000000000000" pitchFamily="2" charset="2"/>
              <a:buChar char="Ø"/>
            </a:pPr>
            <a:r>
              <a:rPr lang="en-US" sz="1200" i="0" u="none" strike="noStrike" baseline="0" dirty="0">
                <a:latin typeface="+mn-lt"/>
                <a:cs typeface="Arial" panose="020B0604020202020204" pitchFamily="34" charset="0"/>
              </a:rPr>
              <a:t>Bilateral radicular pain arms +/- legs</a:t>
            </a:r>
          </a:p>
          <a:p>
            <a:pPr>
              <a:buFont typeface="Wingdings" panose="05000000000000000000" pitchFamily="2" charset="2"/>
              <a:buChar char="Ø"/>
            </a:pPr>
            <a:r>
              <a:rPr lang="en-US" sz="1200" i="0" u="none" strike="noStrike" baseline="0" dirty="0">
                <a:latin typeface="+mn-lt"/>
                <a:cs typeface="Arial" panose="020B0604020202020204" pitchFamily="34" charset="0"/>
              </a:rPr>
              <a:t>Upper limb weakness, numbness, or loss of dexterity</a:t>
            </a:r>
          </a:p>
          <a:p>
            <a:pPr>
              <a:buFont typeface="Wingdings" panose="05000000000000000000" pitchFamily="2" charset="2"/>
              <a:buChar char="Ø"/>
            </a:pPr>
            <a:r>
              <a:rPr lang="en-US" sz="1200" i="0" u="none" strike="noStrike" baseline="0" dirty="0">
                <a:latin typeface="+mn-lt"/>
                <a:cs typeface="Arial" panose="020B0604020202020204" pitchFamily="34" charset="0"/>
              </a:rPr>
              <a:t>Lower limb stiffness, weakness, or sensory loss</a:t>
            </a:r>
          </a:p>
          <a:p>
            <a:pPr>
              <a:buFont typeface="Wingdings" panose="05000000000000000000" pitchFamily="2" charset="2"/>
              <a:buChar char="Ø"/>
            </a:pPr>
            <a:r>
              <a:rPr lang="en-US" sz="1200" i="0" u="none" strike="noStrike" baseline="0" dirty="0">
                <a:latin typeface="+mn-lt"/>
                <a:cs typeface="Arial" panose="020B0604020202020204" pitchFamily="34" charset="0"/>
              </a:rPr>
              <a:t>Bilateral paresthesia hands (glove) </a:t>
            </a:r>
            <a:r>
              <a:rPr lang="en-GB" sz="1200" spc="22" dirty="0">
                <a:latin typeface="+mn-lt"/>
                <a:cs typeface="Arial" panose="020B0604020202020204" pitchFamily="34" charset="0"/>
                <a:sym typeface="Wingdings" panose="05000000000000000000" pitchFamily="2" charset="2"/>
              </a:rPr>
              <a:t></a:t>
            </a:r>
            <a:r>
              <a:rPr lang="en-US" sz="1200" i="0" u="none" strike="noStrike" baseline="0" dirty="0">
                <a:latin typeface="+mn-lt"/>
                <a:cs typeface="Arial" panose="020B0604020202020204" pitchFamily="34" charset="0"/>
              </a:rPr>
              <a:t> feet (sock)</a:t>
            </a:r>
          </a:p>
          <a:p>
            <a:pPr>
              <a:buFont typeface="Wingdings" panose="05000000000000000000" pitchFamily="2" charset="2"/>
              <a:buChar char="Ø"/>
            </a:pPr>
            <a:r>
              <a:rPr lang="en-US" sz="1200" i="0" u="none" strike="noStrike" baseline="0" dirty="0">
                <a:latin typeface="+mn-lt"/>
                <a:cs typeface="Arial" panose="020B0604020202020204" pitchFamily="34" charset="0"/>
              </a:rPr>
              <a:t>Autonomic symptoms such as bowel or bladder incontinence, erectile  dysfunction, or difficulty passing urine</a:t>
            </a:r>
          </a:p>
          <a:p>
            <a:pPr>
              <a:buFont typeface="Wingdings" panose="05000000000000000000" pitchFamily="2" charset="2"/>
              <a:buChar char="Ø"/>
            </a:pPr>
            <a:r>
              <a:rPr lang="en-US" sz="1200" i="0" u="none" strike="noStrike" baseline="0" dirty="0">
                <a:latin typeface="+mn-lt"/>
                <a:cs typeface="Arial" panose="020B0604020202020204" pitchFamily="34" charset="0"/>
              </a:rPr>
              <a:t>Imbalance/unsteadiness</a:t>
            </a:r>
          </a:p>
          <a:p>
            <a:pPr>
              <a:buFont typeface="Wingdings" panose="05000000000000000000" pitchFamily="2" charset="2"/>
              <a:buChar char="Ø"/>
            </a:pPr>
            <a:r>
              <a:rPr lang="en-US" sz="1200" i="0" u="none" strike="noStrike" baseline="0" dirty="0">
                <a:latin typeface="+mn-lt"/>
                <a:cs typeface="Arial" panose="020B0604020202020204" pitchFamily="34" charset="0"/>
              </a:rPr>
              <a:t>Falls</a:t>
            </a:r>
          </a:p>
          <a:p>
            <a:pPr>
              <a:buFont typeface="Wingdings" panose="05000000000000000000" pitchFamily="2" charset="2"/>
              <a:buChar char="Ø"/>
            </a:pPr>
            <a:r>
              <a:rPr lang="en-GB" sz="1200" spc="22" dirty="0">
                <a:latin typeface="+mn-lt"/>
                <a:cs typeface="Arial" panose="020B0604020202020204" pitchFamily="34" charset="0"/>
              </a:rPr>
              <a:t>Reducing mobility (e.g. previously supermarket, now housebound)</a:t>
            </a:r>
          </a:p>
          <a:p>
            <a:pPr>
              <a:buFont typeface="Wingdings" panose="05000000000000000000" pitchFamily="2" charset="2"/>
              <a:buChar char="Ø"/>
            </a:pPr>
            <a:r>
              <a:rPr lang="en-GB" sz="1200" spc="22" dirty="0">
                <a:latin typeface="+mn-lt"/>
                <a:cs typeface="Arial" panose="020B0604020202020204" pitchFamily="34" charset="0"/>
              </a:rPr>
              <a:t>Paralysis</a:t>
            </a:r>
            <a:endParaRPr lang="en-US" sz="1200" spc="22" dirty="0">
              <a:latin typeface="+mn-lt"/>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8DE1AF1-5436-44B2-A274-E92EC4EF909E}" type="slidenum">
              <a:rPr lang="en-GB" smtClean="0"/>
              <a:t>9</a:t>
            </a:fld>
            <a:endParaRPr lang="en-GB"/>
          </a:p>
        </p:txBody>
      </p:sp>
    </p:spTree>
    <p:extLst>
      <p:ext uri="{BB962C8B-B14F-4D97-AF65-F5344CB8AC3E}">
        <p14:creationId xmlns:p14="http://schemas.microsoft.com/office/powerpoint/2010/main" val="3656937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HANDOUT – STUART </a:t>
            </a:r>
          </a:p>
          <a:p>
            <a:endParaRPr lang="en-GB" sz="1200" dirty="0"/>
          </a:p>
          <a:p>
            <a:r>
              <a:rPr lang="en-GB" sz="1200" dirty="0"/>
              <a:t>23% of the healthy population have spinal cord compression on MRI </a:t>
            </a:r>
            <a:r>
              <a:rPr lang="en-GB" sz="1000" i="1" dirty="0"/>
              <a:t>(Smith et al 2020, Global Spine J).</a:t>
            </a:r>
          </a:p>
          <a:p>
            <a:pPr marL="0" indent="0">
              <a:buNone/>
            </a:pPr>
            <a:endParaRPr lang="en-GB" sz="1000" i="1" dirty="0"/>
          </a:p>
          <a:p>
            <a:r>
              <a:rPr lang="en-GB" dirty="0"/>
              <a:t>10% of these will progress to DCM i.e. it affects 2.3% of the adult population</a:t>
            </a:r>
          </a:p>
          <a:p>
            <a:endParaRPr lang="en-GB" dirty="0"/>
          </a:p>
          <a:p>
            <a:r>
              <a:rPr lang="en-GB" sz="1200" dirty="0"/>
              <a:t>Prevalence: European / American 39.7% and Asian subgroup 7.1%</a:t>
            </a:r>
          </a:p>
          <a:p>
            <a:pPr marL="0" indent="0">
              <a:buNone/>
            </a:pPr>
            <a:endParaRPr lang="en-GB" dirty="0"/>
          </a:p>
          <a:p>
            <a:r>
              <a:rPr lang="en-GB" dirty="0"/>
              <a:t> </a:t>
            </a:r>
            <a:r>
              <a:rPr lang="en-GB" sz="1200" dirty="0"/>
              <a:t>Annual estimated cost in the UK £681,600,000 - a combination of disability payments, lost days work and disability costs</a:t>
            </a:r>
          </a:p>
          <a:p>
            <a:r>
              <a:rPr lang="en-GB" sz="1200" dirty="0"/>
              <a:t> One of the worst quality of life scores of chronic disease </a:t>
            </a:r>
            <a:r>
              <a:rPr lang="en-GB" sz="1000" i="1" dirty="0"/>
              <a:t>(Taemin et al, 2017)</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https://myelopathy.org/</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algn="l"/>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a:t>
            </a:r>
            <a:r>
              <a:rPr lang="en-GB" sz="1800" b="1" i="0" u="none" strike="noStrike" baseline="0" dirty="0">
                <a:solidFill>
                  <a:srgbClr val="000000"/>
                </a:solidFill>
                <a:latin typeface="Arial" panose="020B0604020202020204" pitchFamily="34" charset="0"/>
              </a:rPr>
              <a:t>Subjective Cord Signs </a:t>
            </a:r>
            <a:endParaRPr lang="en-GB"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Unsteadiness/ gait deviation/ broad based gait </a:t>
            </a:r>
          </a:p>
          <a:p>
            <a:r>
              <a:rPr lang="en-GB" sz="1800" b="0" i="0" u="none" strike="noStrike" baseline="0" dirty="0">
                <a:solidFill>
                  <a:srgbClr val="000000"/>
                </a:solidFill>
                <a:latin typeface="Arial" panose="020B0604020202020204" pitchFamily="34" charset="0"/>
              </a:rPr>
              <a:t>• Loss off dexterity or coordination </a:t>
            </a:r>
          </a:p>
          <a:p>
            <a:r>
              <a:rPr lang="en-GB" sz="1800" b="0" i="0" u="none" strike="noStrike" baseline="0" dirty="0">
                <a:solidFill>
                  <a:srgbClr val="000000"/>
                </a:solidFill>
                <a:latin typeface="Arial" panose="020B0604020202020204" pitchFamily="34" charset="0"/>
              </a:rPr>
              <a:t>• Upper limb or lower limb weakness </a:t>
            </a:r>
          </a:p>
          <a:p>
            <a:r>
              <a:rPr lang="en-GB" sz="1800" b="0" i="0" u="none" strike="noStrike" baseline="0" dirty="0">
                <a:solidFill>
                  <a:srgbClr val="000000"/>
                </a:solidFill>
                <a:latin typeface="Arial" panose="020B0604020202020204" pitchFamily="34" charset="0"/>
              </a:rPr>
              <a:t>• Electric shock pain in the legs </a:t>
            </a:r>
          </a:p>
          <a:p>
            <a:r>
              <a:rPr lang="en-GB" sz="1800" b="0" i="0" u="none" strike="noStrike" baseline="0" dirty="0">
                <a:solidFill>
                  <a:srgbClr val="000000"/>
                </a:solidFill>
                <a:latin typeface="Arial" panose="020B0604020202020204" pitchFamily="34" charset="0"/>
              </a:rPr>
              <a:t>• Neck stiffness/ shoulder pain/ paraesthesia </a:t>
            </a:r>
          </a:p>
          <a:p>
            <a:r>
              <a:rPr lang="en-GB" sz="1800" b="0" i="0" u="none" strike="noStrike" baseline="0" dirty="0">
                <a:solidFill>
                  <a:srgbClr val="000000"/>
                </a:solidFill>
                <a:latin typeface="Arial" panose="020B0604020202020204" pitchFamily="34" charset="0"/>
              </a:rPr>
              <a:t>• Alteration in bladder/ bowel/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B22C8B11-16B8-47AF-9ADB-FD877BB65379}" type="slidenum">
              <a:rPr lang="en-GB" smtClean="0"/>
              <a:t>10</a:t>
            </a:fld>
            <a:endParaRPr lang="en-GB"/>
          </a:p>
        </p:txBody>
      </p:sp>
    </p:spTree>
    <p:extLst>
      <p:ext uri="{BB962C8B-B14F-4D97-AF65-F5344CB8AC3E}">
        <p14:creationId xmlns:p14="http://schemas.microsoft.com/office/powerpoint/2010/main" val="195344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&lt;3-</a:t>
            </a:r>
            <a:r>
              <a:rPr lang="en-US" baseline="0" dirty="0"/>
              <a:t> </a:t>
            </a:r>
            <a:r>
              <a:rPr lang="en-US" baseline="0" dirty="0" err="1"/>
              <a:t>myotome</a:t>
            </a:r>
            <a:r>
              <a:rPr lang="en-US" baseline="0" dirty="0"/>
              <a:t> weakness NOT PAIN Inhibition then it is for </a:t>
            </a:r>
            <a:r>
              <a:rPr lang="en-US" baseline="0" dirty="0" err="1"/>
              <a:t>toc</a:t>
            </a:r>
            <a:r>
              <a:rPr lang="en-US" baseline="0" dirty="0"/>
              <a:t>.. </a:t>
            </a:r>
            <a:endParaRPr lang="en-US" dirty="0"/>
          </a:p>
        </p:txBody>
      </p:sp>
      <p:sp>
        <p:nvSpPr>
          <p:cNvPr id="4" name="Slide Number Placeholder 3"/>
          <p:cNvSpPr>
            <a:spLocks noGrp="1"/>
          </p:cNvSpPr>
          <p:nvPr>
            <p:ph type="sldNum" sz="quarter" idx="10"/>
          </p:nvPr>
        </p:nvSpPr>
        <p:spPr/>
        <p:txBody>
          <a:bodyPr/>
          <a:lstStyle/>
          <a:p>
            <a:fld id="{8EFFD1C5-DA64-2F4D-ABF5-353DCB03C365}" type="slidenum">
              <a:rPr lang="en-US" smtClean="0"/>
              <a:t>12</a:t>
            </a:fld>
            <a:endParaRPr lang="en-US"/>
          </a:p>
        </p:txBody>
      </p:sp>
    </p:spTree>
    <p:extLst>
      <p:ext uri="{BB962C8B-B14F-4D97-AF65-F5344CB8AC3E}">
        <p14:creationId xmlns:p14="http://schemas.microsoft.com/office/powerpoint/2010/main" val="4207541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BA3CBF-3455-4CEF-97B6-1190A7081F88}" type="slidenum">
              <a:rPr lang="en-GB" smtClean="0"/>
              <a:t>13</a:t>
            </a:fld>
            <a:endParaRPr lang="en-GB"/>
          </a:p>
        </p:txBody>
      </p:sp>
    </p:spTree>
    <p:extLst>
      <p:ext uri="{BB962C8B-B14F-4D97-AF65-F5344CB8AC3E}">
        <p14:creationId xmlns:p14="http://schemas.microsoft.com/office/powerpoint/2010/main" val="1324746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238462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624D5-F87F-4459-A8C9-5E5EB15F42A2}" type="datetimeFigureOut">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752989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2836575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96754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1665967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4104288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3564924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1768185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145490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209640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429433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624D5-F87F-4459-A8C9-5E5EB15F42A2}" type="datetimeFigureOut">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3064372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624D5-F87F-4459-A8C9-5E5EB15F42A2}" type="datetimeFigureOut">
              <a:rPr lang="en-GB" smtClean="0"/>
              <a:t>23/06/2026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55206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125699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3949643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1D8624D5-F87F-4459-A8C9-5E5EB15F42A2}" type="datetimeFigureOut">
              <a:rPr lang="en-GB" smtClean="0"/>
              <a:t>23/06/2026</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371762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624D5-F87F-4459-A8C9-5E5EB15F42A2}" type="datetimeFigureOut">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5C21B7-07E2-4A48-98AE-7DC3DFF4798F}" type="slidenum">
              <a:rPr lang="en-GB" smtClean="0"/>
              <a:t>‹#›</a:t>
            </a:fld>
            <a:endParaRPr lang="en-GB"/>
          </a:p>
        </p:txBody>
      </p:sp>
    </p:spTree>
    <p:extLst>
      <p:ext uri="{BB962C8B-B14F-4D97-AF65-F5344CB8AC3E}">
        <p14:creationId xmlns:p14="http://schemas.microsoft.com/office/powerpoint/2010/main" val="80584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D8624D5-F87F-4459-A8C9-5E5EB15F42A2}" type="datetimeFigureOut">
              <a:rPr lang="en-GB" smtClean="0"/>
              <a:t>23/06/2026</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15C21B7-07E2-4A48-98AE-7DC3DFF4798F}" type="slidenum">
              <a:rPr lang="en-GB" smtClean="0"/>
              <a:t>‹#›</a:t>
            </a:fld>
            <a:endParaRPr lang="en-GB"/>
          </a:p>
        </p:txBody>
      </p:sp>
    </p:spTree>
    <p:extLst>
      <p:ext uri="{BB962C8B-B14F-4D97-AF65-F5344CB8AC3E}">
        <p14:creationId xmlns:p14="http://schemas.microsoft.com/office/powerpoint/2010/main" val="422450441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andrewb380.sg-host.com/spinal-suspected-cauda-equina-syndrome-2a/"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37.xml.rels><?xml version="1.0" encoding="UTF-8" standalone="yes"?>
<Relationships xmlns="http://schemas.openxmlformats.org/package/2006/relationships"><Relationship Id="rId2" Type="http://schemas.openxmlformats.org/officeDocument/2006/relationships/hyperlink" Target="https://cks.nice.org.uk/topics/sciatica-lumbar-radiculopathy/diagnosis/red-flag-symptoms-signs/"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gbr01.safelinks.protection.outlook.com/?url=https%3A%2F%2Fhiowhealthcare.nhs.uk%2Fmsk&amp;data=05%7C02%7Cnicky.hodgkinson1%40nhs.net%7C488006f70c7641d05d5e08ded11955e6%7C37c354b285b047f5b22207b48d774ee3%7C0%7C0%7C639178103979225867%7CUnknown%7CTWFpbGZsb3d8eyJFbXB0eU1hcGkiOnRydWUsIlYiOiIwLjAuMDAwMCIsIlAiOiJXaW4zMiIsIkFOIjoiTWFpbCIsIldUIjoyfQ%3D%3D%7C0%7C%7C%7C&amp;sdata=PX77PoLtYuUcR2ug3p20%2FVjB380Ncn7GNDOEeX2NNVw%3D&amp;reserved=0"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3171/2019.12.SPINE19839"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radiologymasterclass.co.uk/gallery/imaging-galleries/mri-gallery/mri-spine-sciatica#top_1st_img"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8"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BF7DCE9-E022-689B-6B5D-F1851D15B969}"/>
              </a:ext>
            </a:extLst>
          </p:cNvPr>
          <p:cNvSpPr>
            <a:spLocks noGrp="1"/>
          </p:cNvSpPr>
          <p:nvPr>
            <p:ph type="ctrTitle"/>
          </p:nvPr>
        </p:nvSpPr>
        <p:spPr>
          <a:xfrm>
            <a:off x="965505" y="623571"/>
            <a:ext cx="10260990" cy="3523885"/>
          </a:xfrm>
        </p:spPr>
        <p:txBody>
          <a:bodyPr>
            <a:normAutofit fontScale="90000"/>
          </a:bodyPr>
          <a:lstStyle/>
          <a:p>
            <a:pPr algn="ctr">
              <a:lnSpc>
                <a:spcPct val="90000"/>
              </a:lnSpc>
            </a:pPr>
            <a:r>
              <a:rPr lang="en-GB" sz="8000" b="1" dirty="0"/>
              <a:t>Orthopaedic Choice  </a:t>
            </a:r>
            <a:br>
              <a:rPr lang="en-GB" sz="8000" b="1" dirty="0"/>
            </a:br>
            <a:r>
              <a:rPr lang="en-GB" sz="8000" b="1" i="1" dirty="0"/>
              <a:t>The Cervical and Lumbar Spine </a:t>
            </a:r>
          </a:p>
        </p:txBody>
      </p:sp>
      <p:sp>
        <p:nvSpPr>
          <p:cNvPr id="3" name="Subtitle 2">
            <a:extLst>
              <a:ext uri="{FF2B5EF4-FFF2-40B4-BE49-F238E27FC236}">
                <a16:creationId xmlns:a16="http://schemas.microsoft.com/office/drawing/2014/main" id="{650149E3-319D-15C6-2A33-2DE021F2BFAA}"/>
              </a:ext>
            </a:extLst>
          </p:cNvPr>
          <p:cNvSpPr>
            <a:spLocks noGrp="1"/>
          </p:cNvSpPr>
          <p:nvPr>
            <p:ph type="subTitle" idx="1"/>
          </p:nvPr>
        </p:nvSpPr>
        <p:spPr>
          <a:xfrm>
            <a:off x="965505" y="4777380"/>
            <a:ext cx="10260990" cy="1209763"/>
          </a:xfrm>
        </p:spPr>
        <p:txBody>
          <a:bodyPr>
            <a:normAutofit/>
          </a:bodyPr>
          <a:lstStyle/>
          <a:p>
            <a:pPr algn="ctr"/>
            <a:r>
              <a:rPr lang="en-GB" sz="2400" b="1" dirty="0">
                <a:solidFill>
                  <a:schemeClr val="bg2"/>
                </a:solidFill>
              </a:rPr>
              <a:t>Nicky Hodgkinson- Clinical sp</a:t>
            </a:r>
            <a:r>
              <a:rPr lang="en-GB" sz="2400" b="1">
                <a:solidFill>
                  <a:schemeClr val="bg2"/>
                </a:solidFill>
              </a:rPr>
              <a:t>ecialist in spines</a:t>
            </a:r>
            <a:endParaRPr lang="en-US">
              <a:solidFill>
                <a:schemeClr val="bg2"/>
              </a:solidFill>
            </a:endParaRPr>
          </a:p>
          <a:p>
            <a:pPr algn="ctr"/>
            <a:r>
              <a:rPr lang="en-GB" sz="2400" b="1" dirty="0">
                <a:solidFill>
                  <a:schemeClr val="bg2"/>
                </a:solidFill>
              </a:rPr>
              <a:t>Komal </a:t>
            </a:r>
            <a:r>
              <a:rPr lang="en-GB" sz="2400" b="1" dirty="0" err="1">
                <a:solidFill>
                  <a:schemeClr val="bg2"/>
                </a:solidFill>
              </a:rPr>
              <a:t>Bhuchhada</a:t>
            </a:r>
            <a:r>
              <a:rPr lang="en-GB" sz="2400" b="1" dirty="0">
                <a:solidFill>
                  <a:schemeClr val="bg2"/>
                </a:solidFill>
              </a:rPr>
              <a:t> - spinal lead</a:t>
            </a:r>
            <a:endParaRPr lang="en-GB" dirty="0">
              <a:solidFill>
                <a:schemeClr val="bg2"/>
              </a:solidFill>
            </a:endParaRPr>
          </a:p>
        </p:txBody>
      </p:sp>
      <p:pic>
        <p:nvPicPr>
          <p:cNvPr id="4" name="Picture 3" descr="A black and blue logo&#10;&#10;Description automatically generated with low confidence">
            <a:extLst>
              <a:ext uri="{FF2B5EF4-FFF2-40B4-BE49-F238E27FC236}">
                <a16:creationId xmlns:a16="http://schemas.microsoft.com/office/drawing/2014/main" id="{5E6FEAF6-2417-2D25-D9D7-76D6870553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8399" y="274753"/>
            <a:ext cx="1856891" cy="813477"/>
          </a:xfrm>
          <a:prstGeom prst="rect">
            <a:avLst/>
          </a:prstGeom>
        </p:spPr>
      </p:pic>
    </p:spTree>
    <p:extLst>
      <p:ext uri="{BB962C8B-B14F-4D97-AF65-F5344CB8AC3E}">
        <p14:creationId xmlns:p14="http://schemas.microsoft.com/office/powerpoint/2010/main" val="273358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
                                  </p:stCondLst>
                                  <p:iterate type="wd">
                                    <p:tmPct val="15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grpId="0" nodeType="withEffect">
                                  <p:stCondLst>
                                    <p:cond delay="500"/>
                                  </p:stCondLst>
                                  <p:iterate type="wd">
                                    <p:tmPct val="15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4EBD-460F-B66C-13F5-6AEAF0EE46F6}"/>
              </a:ext>
            </a:extLst>
          </p:cNvPr>
          <p:cNvSpPr>
            <a:spLocks noGrp="1"/>
          </p:cNvSpPr>
          <p:nvPr>
            <p:ph type="title"/>
          </p:nvPr>
        </p:nvSpPr>
        <p:spPr>
          <a:xfrm>
            <a:off x="648930" y="629267"/>
            <a:ext cx="9252154" cy="1016654"/>
          </a:xfrm>
        </p:spPr>
        <p:txBody>
          <a:bodyPr>
            <a:normAutofit/>
          </a:bodyPr>
          <a:lstStyle/>
          <a:p>
            <a:pPr>
              <a:lnSpc>
                <a:spcPct val="90000"/>
              </a:lnSpc>
            </a:pPr>
            <a:r>
              <a:rPr lang="en-GB" sz="3300" b="1"/>
              <a:t>Degenerative Cervical Myelopathy Expert Consensus 2023 using a 2 stage survey</a:t>
            </a:r>
          </a:p>
        </p:txBody>
      </p:sp>
      <p:pic>
        <p:nvPicPr>
          <p:cNvPr id="4" name="Content Placeholder 3">
            <a:extLst>
              <a:ext uri="{FF2B5EF4-FFF2-40B4-BE49-F238E27FC236}">
                <a16:creationId xmlns:a16="http://schemas.microsoft.com/office/drawing/2014/main" id="{0C6524D7-191C-3972-6D96-25C119C0D57D}"/>
              </a:ext>
            </a:extLst>
          </p:cNvPr>
          <p:cNvPicPr>
            <a:picLocks noChangeAspect="1"/>
          </p:cNvPicPr>
          <p:nvPr/>
        </p:nvPicPr>
        <p:blipFill>
          <a:blip r:embed="rId4"/>
          <a:stretch>
            <a:fillRect/>
          </a:stretch>
        </p:blipFill>
        <p:spPr>
          <a:xfrm>
            <a:off x="2719270" y="2402308"/>
            <a:ext cx="6753156" cy="4263164"/>
          </a:xfrm>
          <a:prstGeom prst="rect">
            <a:avLst/>
          </a:prstGeom>
          <a:effectLst/>
        </p:spPr>
      </p:pic>
    </p:spTree>
    <p:extLst>
      <p:ext uri="{BB962C8B-B14F-4D97-AF65-F5344CB8AC3E}">
        <p14:creationId xmlns:p14="http://schemas.microsoft.com/office/powerpoint/2010/main" val="3028552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057-5842-B378-261C-AE8DAFD2E158}"/>
              </a:ext>
            </a:extLst>
          </p:cNvPr>
          <p:cNvSpPr>
            <a:spLocks noGrp="1"/>
          </p:cNvSpPr>
          <p:nvPr>
            <p:ph type="title"/>
          </p:nvPr>
        </p:nvSpPr>
        <p:spPr>
          <a:xfrm>
            <a:off x="648930" y="629267"/>
            <a:ext cx="9252154" cy="1016654"/>
          </a:xfrm>
        </p:spPr>
        <p:txBody>
          <a:bodyPr>
            <a:normAutofit/>
          </a:bodyPr>
          <a:lstStyle/>
          <a:p>
            <a:r>
              <a:rPr lang="en-GB" b="1">
                <a:solidFill>
                  <a:srgbClr val="EBEBEB"/>
                </a:solidFill>
              </a:rPr>
              <a:t>Physical Examination </a:t>
            </a:r>
          </a:p>
        </p:txBody>
      </p:sp>
      <p:graphicFrame>
        <p:nvGraphicFramePr>
          <p:cNvPr id="39" name="Content Placeholder 2">
            <a:extLst>
              <a:ext uri="{FF2B5EF4-FFF2-40B4-BE49-F238E27FC236}">
                <a16:creationId xmlns:a16="http://schemas.microsoft.com/office/drawing/2014/main" id="{9B41B233-BF63-3EA5-0BFC-2C9848C40775}"/>
              </a:ext>
            </a:extLst>
          </p:cNvPr>
          <p:cNvGraphicFramePr>
            <a:graphicFrameLocks noGrp="1"/>
          </p:cNvGraphicFramePr>
          <p:nvPr>
            <p:ph idx="1"/>
            <p:extLst>
              <p:ext uri="{D42A27DB-BD31-4B8C-83A1-F6EECF244321}">
                <p14:modId xmlns:p14="http://schemas.microsoft.com/office/powerpoint/2010/main" val="698071511"/>
              </p:ext>
            </p:extLst>
          </p:nvPr>
        </p:nvGraphicFramePr>
        <p:xfrm>
          <a:off x="648930" y="2286162"/>
          <a:ext cx="10895370" cy="3928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409736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0496fbc-d4ba-4608-9959-b4a1f888a796-original.jpe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19006" y="643467"/>
            <a:ext cx="7553987" cy="5571066"/>
          </a:xfrm>
          <a:prstGeom prst="rect">
            <a:avLst/>
          </a:prstGeom>
        </p:spPr>
      </p:pic>
    </p:spTree>
    <p:extLst>
      <p:ext uri="{BB962C8B-B14F-4D97-AF65-F5344CB8AC3E}">
        <p14:creationId xmlns:p14="http://schemas.microsoft.com/office/powerpoint/2010/main" val="340821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7"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69E592C9-93B3-44CA-B4AE-0C59AAA20C97}"/>
              </a:ext>
            </a:extLst>
          </p:cNvPr>
          <p:cNvSpPr>
            <a:spLocks noGrp="1"/>
          </p:cNvSpPr>
          <p:nvPr>
            <p:ph type="title"/>
          </p:nvPr>
        </p:nvSpPr>
        <p:spPr>
          <a:xfrm>
            <a:off x="648930" y="629267"/>
            <a:ext cx="9252154" cy="1016654"/>
          </a:xfrm>
        </p:spPr>
        <p:txBody>
          <a:bodyPr>
            <a:normAutofit/>
          </a:bodyPr>
          <a:lstStyle/>
          <a:p>
            <a:r>
              <a:rPr lang="en-GB" b="1">
                <a:solidFill>
                  <a:srgbClr val="EBEBEB"/>
                </a:solidFill>
              </a:rPr>
              <a:t>Practical - video clips</a:t>
            </a:r>
          </a:p>
        </p:txBody>
      </p:sp>
      <p:sp>
        <p:nvSpPr>
          <p:cNvPr id="19" name="Rectangle 18">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Freeform: Shape 19">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7" name="Content Placeholder 2">
            <a:extLst>
              <a:ext uri="{FF2B5EF4-FFF2-40B4-BE49-F238E27FC236}">
                <a16:creationId xmlns:a16="http://schemas.microsoft.com/office/drawing/2014/main" id="{72091FCD-0C57-FA10-9A68-36D220CBB7B8}"/>
              </a:ext>
            </a:extLst>
          </p:cNvPr>
          <p:cNvGraphicFramePr>
            <a:graphicFrameLocks noGrp="1"/>
          </p:cNvGraphicFramePr>
          <p:nvPr>
            <p:ph idx="1"/>
            <p:extLst>
              <p:ext uri="{D42A27DB-BD31-4B8C-83A1-F6EECF244321}">
                <p14:modId xmlns:p14="http://schemas.microsoft.com/office/powerpoint/2010/main" val="2078525033"/>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785809"/>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7"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EF60289-41FE-6BC9-7DCB-2667D794875E}"/>
              </a:ext>
            </a:extLst>
          </p:cNvPr>
          <p:cNvSpPr>
            <a:spLocks noGrp="1"/>
          </p:cNvSpPr>
          <p:nvPr>
            <p:ph type="title"/>
          </p:nvPr>
        </p:nvSpPr>
        <p:spPr>
          <a:xfrm>
            <a:off x="648930" y="629267"/>
            <a:ext cx="9252154" cy="1016654"/>
          </a:xfrm>
        </p:spPr>
        <p:txBody>
          <a:bodyPr>
            <a:normAutofit/>
          </a:bodyPr>
          <a:lstStyle/>
          <a:p>
            <a:r>
              <a:rPr lang="en-GB" b="1" dirty="0">
                <a:solidFill>
                  <a:srgbClr val="EBEBEB"/>
                </a:solidFill>
              </a:rPr>
              <a:t>Common Differential Diagnosis </a:t>
            </a:r>
            <a:endParaRPr lang="en-GB" b="1">
              <a:solidFill>
                <a:srgbClr val="EBEBEB"/>
              </a:solidFill>
            </a:endParaRPr>
          </a:p>
        </p:txBody>
      </p:sp>
      <p:sp>
        <p:nvSpPr>
          <p:cNvPr id="79" name="Rectangle 78">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1" name="Freeform: Shape 80">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70" name="Content Placeholder 2">
            <a:extLst>
              <a:ext uri="{FF2B5EF4-FFF2-40B4-BE49-F238E27FC236}">
                <a16:creationId xmlns:a16="http://schemas.microsoft.com/office/drawing/2014/main" id="{3E3848A9-F879-B019-1CB4-65634CB392C9}"/>
              </a:ext>
            </a:extLst>
          </p:cNvPr>
          <p:cNvGraphicFramePr>
            <a:graphicFrameLocks noGrp="1"/>
          </p:cNvGraphicFramePr>
          <p:nvPr>
            <p:ph idx="1"/>
            <p:extLst>
              <p:ext uri="{D42A27DB-BD31-4B8C-83A1-F6EECF244321}">
                <p14:modId xmlns:p14="http://schemas.microsoft.com/office/powerpoint/2010/main" val="684184920"/>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34344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1B6AB-F5A1-4A25-967D-BCA2EE854380}"/>
              </a:ext>
            </a:extLst>
          </p:cNvPr>
          <p:cNvSpPr>
            <a:spLocks noGrp="1"/>
          </p:cNvSpPr>
          <p:nvPr>
            <p:ph type="title"/>
          </p:nvPr>
        </p:nvSpPr>
        <p:spPr>
          <a:xfrm>
            <a:off x="646111" y="452718"/>
            <a:ext cx="9404723" cy="1400530"/>
          </a:xfrm>
        </p:spPr>
        <p:txBody>
          <a:bodyPr>
            <a:normAutofit/>
          </a:bodyPr>
          <a:lstStyle/>
          <a:p>
            <a:r>
              <a:rPr lang="en-GB" b="1">
                <a:effectLst/>
                <a:ea typeface="Calibri" panose="020F0502020204030204" pitchFamily="34" charset="0"/>
                <a:cs typeface="Times New Roman" panose="02020603050405020304" pitchFamily="18" charset="0"/>
              </a:rPr>
              <a:t>Role of the GP</a:t>
            </a:r>
            <a:br>
              <a:rPr lang="en-GB">
                <a:effectLst/>
                <a:ea typeface="Calibri" panose="020F0502020204030204" pitchFamily="34" charset="0"/>
                <a:cs typeface="Times New Roman" panose="02020603050405020304" pitchFamily="18" charset="0"/>
              </a:rPr>
            </a:br>
            <a:endParaRPr lang="en-GB"/>
          </a:p>
        </p:txBody>
      </p:sp>
      <p:graphicFrame>
        <p:nvGraphicFramePr>
          <p:cNvPr id="19" name="Content Placeholder 2">
            <a:extLst>
              <a:ext uri="{FF2B5EF4-FFF2-40B4-BE49-F238E27FC236}">
                <a16:creationId xmlns:a16="http://schemas.microsoft.com/office/drawing/2014/main" id="{DB259D59-1020-3762-80B6-7E74DACFAE16}"/>
              </a:ext>
            </a:extLst>
          </p:cNvPr>
          <p:cNvGraphicFramePr>
            <a:graphicFrameLocks noGrp="1"/>
          </p:cNvGraphicFramePr>
          <p:nvPr>
            <p:ph idx="1"/>
            <p:extLst>
              <p:ext uri="{D42A27DB-BD31-4B8C-83A1-F6EECF244321}">
                <p14:modId xmlns:p14="http://schemas.microsoft.com/office/powerpoint/2010/main" val="4111878005"/>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9117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9508"/>
            <a:ext cx="3043687" cy="810794"/>
          </a:xfrm>
        </p:spPr>
        <p:txBody>
          <a:bodyPr>
            <a:normAutofit fontScale="90000"/>
          </a:bodyPr>
          <a:lstStyle/>
          <a:p>
            <a:br>
              <a:rPr lang="en-GB" sz="2800" dirty="0"/>
            </a:br>
            <a:endParaRPr lang="en-GB" dirty="0">
              <a:solidFill>
                <a:srgbClr val="FF0000"/>
              </a:solidFill>
            </a:endParaRPr>
          </a:p>
        </p:txBody>
      </p:sp>
      <p:sp>
        <p:nvSpPr>
          <p:cNvPr id="3" name="Content Placeholder 2"/>
          <p:cNvSpPr>
            <a:spLocks noGrp="1"/>
          </p:cNvSpPr>
          <p:nvPr>
            <p:ph idx="1"/>
          </p:nvPr>
        </p:nvSpPr>
        <p:spPr>
          <a:xfrm>
            <a:off x="379563" y="1335839"/>
            <a:ext cx="11318794" cy="5373073"/>
          </a:xfrm>
        </p:spPr>
        <p:txBody>
          <a:bodyPr>
            <a:normAutofit lnSpcReduction="10000"/>
          </a:bodyPr>
          <a:lstStyle/>
          <a:p>
            <a:pPr marL="342900" indent="-342900">
              <a:buFont typeface="Arial" panose="020B0604020202020204" pitchFamily="34" charset="0"/>
              <a:buChar char="•"/>
            </a:pPr>
            <a:r>
              <a:rPr lang="en-GB" sz="2400" dirty="0">
                <a:solidFill>
                  <a:srgbClr val="FFFF00"/>
                </a:solidFill>
              </a:rPr>
              <a:t>64-year old </a:t>
            </a:r>
            <a:r>
              <a:rPr lang="en-GB" sz="2400" dirty="0"/>
              <a:t>man with 8 months of tingling in both hands, initially diagnosed as </a:t>
            </a:r>
            <a:r>
              <a:rPr lang="en-GB" sz="2400" dirty="0">
                <a:solidFill>
                  <a:srgbClr val="FFFF00"/>
                </a:solidFill>
              </a:rPr>
              <a:t>bilateral carpal tunnel syndrome</a:t>
            </a:r>
          </a:p>
          <a:p>
            <a:pPr marL="342900" indent="-342900">
              <a:buFont typeface="Arial" panose="020B0604020202020204" pitchFamily="34" charset="0"/>
              <a:buChar char="•"/>
            </a:pPr>
            <a:r>
              <a:rPr lang="en-GB" sz="2400" dirty="0">
                <a:solidFill>
                  <a:srgbClr val="FFFF00"/>
                </a:solidFill>
              </a:rPr>
              <a:t>Night splints </a:t>
            </a:r>
            <a:r>
              <a:rPr lang="en-GB" sz="2400" dirty="0"/>
              <a:t>did not help and in the last 4 months he has felt </a:t>
            </a:r>
            <a:r>
              <a:rPr lang="en-GB" sz="2400" dirty="0">
                <a:solidFill>
                  <a:srgbClr val="FFFF00"/>
                </a:solidFill>
              </a:rPr>
              <a:t>unsteady</a:t>
            </a:r>
          </a:p>
          <a:p>
            <a:pPr marL="342900" indent="-342900">
              <a:buFont typeface="Arial" panose="020B0604020202020204" pitchFamily="34" charset="0"/>
              <a:buChar char="•"/>
            </a:pPr>
            <a:r>
              <a:rPr lang="en-GB" sz="2400" dirty="0">
                <a:solidFill>
                  <a:srgbClr val="FFFF00"/>
                </a:solidFill>
              </a:rPr>
              <a:t>Walking has reduced </a:t>
            </a:r>
            <a:r>
              <a:rPr lang="en-GB" sz="2400" dirty="0"/>
              <a:t>distance in the last 4/12 </a:t>
            </a:r>
          </a:p>
          <a:p>
            <a:pPr marL="342900" indent="-342900">
              <a:buFont typeface="Arial" panose="020B0604020202020204" pitchFamily="34" charset="0"/>
              <a:buChar char="•"/>
            </a:pPr>
            <a:r>
              <a:rPr lang="en-GB" sz="2400" dirty="0"/>
              <a:t>Mentioned some problems with </a:t>
            </a:r>
            <a:r>
              <a:rPr lang="en-GB" sz="2400" dirty="0">
                <a:solidFill>
                  <a:srgbClr val="FFFF00"/>
                </a:solidFill>
              </a:rPr>
              <a:t>handwriting</a:t>
            </a:r>
          </a:p>
          <a:p>
            <a:pPr marL="342900" indent="-342900">
              <a:buFont typeface="Arial" panose="020B0604020202020204" pitchFamily="34" charset="0"/>
              <a:buChar char="•"/>
            </a:pPr>
            <a:r>
              <a:rPr lang="en-GB" sz="2400" dirty="0"/>
              <a:t>History of successful C5/6 decompression for </a:t>
            </a:r>
            <a:r>
              <a:rPr lang="en-GB" sz="2400" dirty="0">
                <a:solidFill>
                  <a:srgbClr val="FFFF00"/>
                </a:solidFill>
              </a:rPr>
              <a:t>radiculopathy</a:t>
            </a:r>
            <a:r>
              <a:rPr lang="en-GB" sz="2400" dirty="0"/>
              <a:t> 5 years ago, but does not have any neck or arm pain currently</a:t>
            </a:r>
          </a:p>
          <a:p>
            <a:pPr marL="342900" indent="-342900">
              <a:buFont typeface="Arial" panose="020B0604020202020204" pitchFamily="34" charset="0"/>
              <a:buChar char="•"/>
            </a:pPr>
            <a:r>
              <a:rPr lang="en-GB" sz="2400" dirty="0"/>
              <a:t>Has Diabetes, </a:t>
            </a:r>
            <a:r>
              <a:rPr lang="en-GB" sz="2400" dirty="0" err="1"/>
              <a:t>Raynauds</a:t>
            </a:r>
            <a:r>
              <a:rPr lang="en-GB" sz="2400" dirty="0"/>
              <a:t> and is a smoker of 20 per day x 30 years. </a:t>
            </a:r>
          </a:p>
          <a:p>
            <a:pPr marL="342900" indent="-342900">
              <a:buFont typeface="Arial" panose="020B0604020202020204" pitchFamily="34" charset="0"/>
              <a:buChar char="•"/>
            </a:pPr>
            <a:r>
              <a:rPr lang="en-GB" sz="2400" dirty="0"/>
              <a:t>Gait ok for a short distance, some </a:t>
            </a:r>
            <a:r>
              <a:rPr lang="en-GB" sz="2400" dirty="0">
                <a:solidFill>
                  <a:srgbClr val="FFFF00"/>
                </a:solidFill>
              </a:rPr>
              <a:t>hyper-</a:t>
            </a:r>
            <a:r>
              <a:rPr lang="en-GB" sz="2400" dirty="0" err="1">
                <a:solidFill>
                  <a:srgbClr val="FFFF00"/>
                </a:solidFill>
              </a:rPr>
              <a:t>reflexia</a:t>
            </a:r>
            <a:r>
              <a:rPr lang="en-GB" sz="2400" dirty="0">
                <a:solidFill>
                  <a:srgbClr val="FFFF00"/>
                </a:solidFill>
              </a:rPr>
              <a:t>.</a:t>
            </a:r>
          </a:p>
          <a:p>
            <a:endParaRPr lang="en-GB" sz="2400" dirty="0"/>
          </a:p>
          <a:p>
            <a:pPr marL="342900" indent="-342900">
              <a:buFont typeface="Arial" panose="020B0604020202020204" pitchFamily="34" charset="0"/>
              <a:buChar char="•"/>
            </a:pPr>
            <a:r>
              <a:rPr lang="en-GB" sz="2400" dirty="0">
                <a:solidFill>
                  <a:srgbClr val="FFFF00"/>
                </a:solidFill>
              </a:rPr>
              <a:t>Could this patient have DCM?</a:t>
            </a:r>
          </a:p>
          <a:p>
            <a:pPr marL="342900" indent="-342900"/>
            <a:r>
              <a:rPr lang="en-GB" sz="2400" dirty="0">
                <a:solidFill>
                  <a:srgbClr val="FFFF00"/>
                </a:solidFill>
              </a:rPr>
              <a:t>Plan: ED, urgent MSK (OC), routine MSK (OC), physio or watch and wait?</a:t>
            </a:r>
          </a:p>
          <a:p>
            <a:endParaRPr lang="en-GB" dirty="0"/>
          </a:p>
        </p:txBody>
      </p:sp>
      <p:sp>
        <p:nvSpPr>
          <p:cNvPr id="4" name="TextBox 3">
            <a:extLst>
              <a:ext uri="{FF2B5EF4-FFF2-40B4-BE49-F238E27FC236}">
                <a16:creationId xmlns:a16="http://schemas.microsoft.com/office/drawing/2014/main" id="{937359C4-C6BC-1A99-EF36-C4615D5D152D}"/>
              </a:ext>
            </a:extLst>
          </p:cNvPr>
          <p:cNvSpPr txBox="1"/>
          <p:nvPr/>
        </p:nvSpPr>
        <p:spPr>
          <a:xfrm>
            <a:off x="668481" y="271150"/>
            <a:ext cx="9427234" cy="646331"/>
          </a:xfrm>
          <a:prstGeom prst="rect">
            <a:avLst/>
          </a:prstGeom>
          <a:noFill/>
        </p:spPr>
        <p:txBody>
          <a:bodyPr wrap="square" rtlCol="0">
            <a:spAutoFit/>
          </a:bodyPr>
          <a:lstStyle/>
          <a:p>
            <a:r>
              <a:rPr lang="en-GB" sz="3600" b="1" dirty="0"/>
              <a:t>Case study TOM</a:t>
            </a:r>
          </a:p>
        </p:txBody>
      </p:sp>
    </p:spTree>
    <p:extLst>
      <p:ext uri="{BB962C8B-B14F-4D97-AF65-F5344CB8AC3E}">
        <p14:creationId xmlns:p14="http://schemas.microsoft.com/office/powerpoint/2010/main" val="1549141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vert="horz" lIns="91440" tIns="45720" rIns="91440" bIns="45720" rtlCol="0" anchor="t">
            <a:normAutofit/>
          </a:bodyPr>
          <a:lstStyle/>
          <a:p>
            <a:r>
              <a:rPr lang="en-US" b="1" dirty="0"/>
              <a:t>Tom scan </a:t>
            </a:r>
          </a:p>
        </p:txBody>
      </p:sp>
      <p:sp>
        <p:nvSpPr>
          <p:cNvPr id="5" name="TextBox 4">
            <a:extLst>
              <a:ext uri="{FF2B5EF4-FFF2-40B4-BE49-F238E27FC236}">
                <a16:creationId xmlns:a16="http://schemas.microsoft.com/office/drawing/2014/main" id="{11D57694-4DE1-4EAC-8FB2-3590E117EA4D}"/>
              </a:ext>
            </a:extLst>
          </p:cNvPr>
          <p:cNvSpPr txBox="1"/>
          <p:nvPr/>
        </p:nvSpPr>
        <p:spPr>
          <a:xfrm>
            <a:off x="648931" y="2438400"/>
            <a:ext cx="3505494" cy="3785419"/>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dirty="0">
                <a:latin typeface="+mj-lt"/>
                <a:ea typeface="+mj-ea"/>
                <a:cs typeface="+mj-cs"/>
              </a:rPr>
              <a:t>Tom was referred for an urgent specialist MSK assessment </a:t>
            </a:r>
          </a:p>
          <a:p>
            <a:pPr>
              <a:spcBef>
                <a:spcPts val="1000"/>
              </a:spcBef>
              <a:buClr>
                <a:schemeClr val="accent1"/>
              </a:buClr>
              <a:buSzPct val="80000"/>
              <a:buFont typeface="Wingdings 3" charset="2"/>
              <a:buChar char=""/>
            </a:pPr>
            <a:endParaRPr lang="en-US" dirty="0">
              <a:latin typeface="+mj-lt"/>
              <a:ea typeface="+mj-ea"/>
              <a:cs typeface="+mj-cs"/>
            </a:endParaRPr>
          </a:p>
          <a:p>
            <a:pPr>
              <a:spcBef>
                <a:spcPts val="1000"/>
              </a:spcBef>
              <a:buClr>
                <a:schemeClr val="accent1"/>
              </a:buClr>
              <a:buSzPct val="80000"/>
              <a:buFont typeface="Wingdings 3" charset="2"/>
              <a:buChar char=""/>
            </a:pPr>
            <a:r>
              <a:rPr lang="en-US" dirty="0">
                <a:latin typeface="+mj-lt"/>
                <a:ea typeface="+mj-ea"/>
                <a:cs typeface="+mj-cs"/>
              </a:rPr>
              <a:t>He had an urgent cervical MRI scan which showed myelopathy at C3/4/5</a:t>
            </a:r>
          </a:p>
          <a:p>
            <a:pPr>
              <a:spcBef>
                <a:spcPts val="1000"/>
              </a:spcBef>
              <a:buClr>
                <a:schemeClr val="accent1"/>
              </a:buClr>
              <a:buSzPct val="80000"/>
              <a:buFont typeface="Wingdings 3" charset="2"/>
              <a:buChar char=""/>
            </a:pPr>
            <a:endParaRPr lang="en-US" dirty="0">
              <a:latin typeface="+mj-lt"/>
              <a:ea typeface="+mj-ea"/>
              <a:cs typeface="+mj-cs"/>
            </a:endParaRPr>
          </a:p>
          <a:p>
            <a:pPr>
              <a:spcBef>
                <a:spcPts val="1000"/>
              </a:spcBef>
              <a:buClr>
                <a:schemeClr val="accent1"/>
              </a:buClr>
              <a:buSzPct val="80000"/>
              <a:buFont typeface="Wingdings 3" charset="2"/>
              <a:buChar char=""/>
            </a:pPr>
            <a:r>
              <a:rPr lang="en-US" dirty="0">
                <a:latin typeface="+mj-lt"/>
                <a:ea typeface="+mj-ea"/>
                <a:cs typeface="+mj-cs"/>
              </a:rPr>
              <a:t>He had a successful decompression</a:t>
            </a:r>
          </a:p>
        </p:txBody>
      </p:sp>
      <p:sp>
        <p:nvSpPr>
          <p:cNvPr id="2052" name="Rectangle 2051">
            <a:extLst>
              <a:ext uri="{FF2B5EF4-FFF2-40B4-BE49-F238E27FC236}">
                <a16:creationId xmlns:a16="http://schemas.microsoft.com/office/drawing/2014/main" id="{E76BDDC1-3B8A-4ED1-9384-28046DA7DF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3" name="Rounded Rectangle 9">
            <a:extLst>
              <a:ext uri="{FF2B5EF4-FFF2-40B4-BE49-F238E27FC236}">
                <a16:creationId xmlns:a16="http://schemas.microsoft.com/office/drawing/2014/main" id="{A4C54E1D-046B-434B-8B3E-C179D991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solidFill>
            <a:schemeClr val="tx1"/>
          </a:solidFill>
          <a:ln w="12700">
            <a:solidFill>
              <a:schemeClr val="tx2">
                <a:lumMod val="75000"/>
              </a:schemeClr>
            </a:solidFill>
          </a:ln>
          <a:effectLst>
            <a:outerShdw blurRad="50800" dist="50800" dir="5400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ervical myelopathy: Discoveries paving the way to better care - Mayo Clinic">
            <a:extLst>
              <a:ext uri="{FF2B5EF4-FFF2-40B4-BE49-F238E27FC236}">
                <a16:creationId xmlns:a16="http://schemas.microsoft.com/office/drawing/2014/main" id="{AA218531-227A-4E8A-819E-9F6EAE8B400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5615976" y="965595"/>
            <a:ext cx="5599520" cy="4773591"/>
          </a:xfrm>
          <a:prstGeom prst="rect">
            <a:avLst/>
          </a:prstGeom>
          <a:noFill/>
          <a:effectLst/>
          <a:extLst>
            <a:ext uri="{909E8E84-426E-40DD-AFC4-6F175D3DCCD1}">
              <a14:hiddenFill xmlns:a14="http://schemas.microsoft.com/office/drawing/2010/main">
                <a:solidFill>
                  <a:srgbClr val="FFFFFF"/>
                </a:solidFill>
              </a14:hiddenFill>
            </a:ext>
          </a:extLst>
        </p:spPr>
      </p:pic>
      <p:sp>
        <p:nvSpPr>
          <p:cNvPr id="2054" name="Rectangle 2053">
            <a:extLst>
              <a:ext uri="{FF2B5EF4-FFF2-40B4-BE49-F238E27FC236}">
                <a16:creationId xmlns:a16="http://schemas.microsoft.com/office/drawing/2014/main" id="{CD62FCDA-81D0-4D28-B17F-CC6E32068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45308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5DCD0C7-9FB2-A1FF-AD4C-268F39E3C27A}"/>
              </a:ext>
            </a:extLst>
          </p:cNvPr>
          <p:cNvSpPr>
            <a:spLocks noGrp="1"/>
          </p:cNvSpPr>
          <p:nvPr>
            <p:ph type="title"/>
          </p:nvPr>
        </p:nvSpPr>
        <p:spPr>
          <a:xfrm>
            <a:off x="648930" y="629267"/>
            <a:ext cx="9252154" cy="1016654"/>
          </a:xfrm>
        </p:spPr>
        <p:txBody>
          <a:bodyPr>
            <a:normAutofit/>
          </a:bodyPr>
          <a:lstStyle/>
          <a:p>
            <a:r>
              <a:rPr lang="en-GB" b="1">
                <a:solidFill>
                  <a:srgbClr val="EBEBEB"/>
                </a:solidFill>
              </a:rPr>
              <a:t>Pathways</a:t>
            </a:r>
            <a:r>
              <a:rPr lang="en-GB">
                <a:solidFill>
                  <a:srgbClr val="EBEBEB"/>
                </a:solidFill>
              </a:rPr>
              <a:t> </a:t>
            </a:r>
          </a:p>
        </p:txBody>
      </p:sp>
      <p:sp>
        <p:nvSpPr>
          <p:cNvPr id="14" name="Rectangle 1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Shape 1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5" name="Content Placeholder 2">
            <a:extLst>
              <a:ext uri="{FF2B5EF4-FFF2-40B4-BE49-F238E27FC236}">
                <a16:creationId xmlns:a16="http://schemas.microsoft.com/office/drawing/2014/main" id="{1DD13C2C-CF3E-A181-FB5D-04B66E84B8E2}"/>
              </a:ext>
            </a:extLst>
          </p:cNvPr>
          <p:cNvGraphicFramePr>
            <a:graphicFrameLocks noGrp="1"/>
          </p:cNvGraphicFramePr>
          <p:nvPr>
            <p:ph idx="1"/>
            <p:extLst>
              <p:ext uri="{D42A27DB-BD31-4B8C-83A1-F6EECF244321}">
                <p14:modId xmlns:p14="http://schemas.microsoft.com/office/powerpoint/2010/main" val="3039974034"/>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5159504"/>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FED62-D188-FD8D-43A9-806ACDB2484B}"/>
              </a:ext>
            </a:extLst>
          </p:cNvPr>
          <p:cNvSpPr>
            <a:spLocks noGrp="1"/>
          </p:cNvSpPr>
          <p:nvPr>
            <p:ph type="title"/>
          </p:nvPr>
        </p:nvSpPr>
        <p:spPr>
          <a:xfrm>
            <a:off x="648931" y="629266"/>
            <a:ext cx="4166510" cy="1622321"/>
          </a:xfrm>
        </p:spPr>
        <p:txBody>
          <a:bodyPr>
            <a:normAutofit/>
          </a:bodyPr>
          <a:lstStyle/>
          <a:p>
            <a:r>
              <a:rPr lang="en-GB" b="1"/>
              <a:t>Thank you</a:t>
            </a:r>
            <a:br>
              <a:rPr lang="en-GB" b="1"/>
            </a:br>
            <a:r>
              <a:rPr lang="en-GB" b="1"/>
              <a:t>Any questions? </a:t>
            </a:r>
          </a:p>
        </p:txBody>
      </p:sp>
      <p:sp>
        <p:nvSpPr>
          <p:cNvPr id="3" name="Content Placeholder 2">
            <a:extLst>
              <a:ext uri="{FF2B5EF4-FFF2-40B4-BE49-F238E27FC236}">
                <a16:creationId xmlns:a16="http://schemas.microsoft.com/office/drawing/2014/main" id="{FACF2F34-C2CB-AB14-28A1-A53F0F32E9CD}"/>
              </a:ext>
            </a:extLst>
          </p:cNvPr>
          <p:cNvSpPr>
            <a:spLocks noGrp="1"/>
          </p:cNvSpPr>
          <p:nvPr>
            <p:ph idx="1"/>
          </p:nvPr>
        </p:nvSpPr>
        <p:spPr>
          <a:xfrm>
            <a:off x="648931" y="2438400"/>
            <a:ext cx="4166509" cy="3785419"/>
          </a:xfrm>
        </p:spPr>
        <p:txBody>
          <a:bodyPr>
            <a:normAutofit/>
          </a:bodyPr>
          <a:lstStyle/>
          <a:p>
            <a:endParaRPr lang="en-GB"/>
          </a:p>
          <a:p>
            <a:endParaRPr lang="en-GB"/>
          </a:p>
          <a:p>
            <a:endParaRPr lang="en-GB"/>
          </a:p>
        </p:txBody>
      </p:sp>
      <p:sp>
        <p:nvSpPr>
          <p:cNvPr id="12" name="Freeform 31">
            <a:extLst>
              <a:ext uri="{FF2B5EF4-FFF2-40B4-BE49-F238E27FC236}">
                <a16:creationId xmlns:a16="http://schemas.microsoft.com/office/drawing/2014/main" id="{D6CEF2A9-EF08-4FB3-AFFB-C5F77AB6E0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4" name="Rectangle 13">
            <a:extLst>
              <a:ext uri="{FF2B5EF4-FFF2-40B4-BE49-F238E27FC236}">
                <a16:creationId xmlns:a16="http://schemas.microsoft.com/office/drawing/2014/main" id="{4109C3C2-C0A8-4559-8462-8007573DF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3992" y="0"/>
            <a:ext cx="609842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
            <a:extLst>
              <a:ext uri="{FF2B5EF4-FFF2-40B4-BE49-F238E27FC236}">
                <a16:creationId xmlns:a16="http://schemas.microsoft.com/office/drawing/2014/main" id="{4C535542-B72A-4DE0-BE5A-5EA00508C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45057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pic>
        <p:nvPicPr>
          <p:cNvPr id="7" name="Graphic 6" descr="Help">
            <a:extLst>
              <a:ext uri="{FF2B5EF4-FFF2-40B4-BE49-F238E27FC236}">
                <a16:creationId xmlns:a16="http://schemas.microsoft.com/office/drawing/2014/main" id="{B9549B4F-8595-754C-C079-61023D0B7D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3992" y="704054"/>
            <a:ext cx="5449889" cy="5449889"/>
          </a:xfrm>
          <a:prstGeom prst="rect">
            <a:avLst/>
          </a:prstGeom>
          <a:effectLst/>
        </p:spPr>
      </p:pic>
      <p:sp>
        <p:nvSpPr>
          <p:cNvPr id="10" name="Rectangle 9">
            <a:extLst>
              <a:ext uri="{FF2B5EF4-FFF2-40B4-BE49-F238E27FC236}">
                <a16:creationId xmlns:a16="http://schemas.microsoft.com/office/drawing/2014/main" id="{11DF0705-615B-4CF3-A16F-8C14680D8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353626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734865CB-6593-5E54-D4C4-53343BB406BE}"/>
              </a:ext>
            </a:extLst>
          </p:cNvPr>
          <p:cNvSpPr>
            <a:spLocks noGrp="1"/>
          </p:cNvSpPr>
          <p:nvPr>
            <p:ph type="title"/>
          </p:nvPr>
        </p:nvSpPr>
        <p:spPr>
          <a:xfrm>
            <a:off x="1103312" y="452718"/>
            <a:ext cx="8947522" cy="1400530"/>
          </a:xfrm>
        </p:spPr>
        <p:txBody>
          <a:bodyPr anchor="ctr">
            <a:normAutofit/>
          </a:bodyPr>
          <a:lstStyle/>
          <a:p>
            <a:pPr algn="ctr"/>
            <a:r>
              <a:rPr lang="en-GB" b="1" dirty="0">
                <a:solidFill>
                  <a:srgbClr val="FFFFFF"/>
                </a:solidFill>
              </a:rPr>
              <a:t>Contents </a:t>
            </a:r>
          </a:p>
        </p:txBody>
      </p:sp>
      <p:sp>
        <p:nvSpPr>
          <p:cNvPr id="3" name="Content Placeholder 2">
            <a:extLst>
              <a:ext uri="{FF2B5EF4-FFF2-40B4-BE49-F238E27FC236}">
                <a16:creationId xmlns:a16="http://schemas.microsoft.com/office/drawing/2014/main" id="{4C0D909E-3051-B411-2194-72A2DDA4D727}"/>
              </a:ext>
            </a:extLst>
          </p:cNvPr>
          <p:cNvSpPr>
            <a:spLocks noGrp="1"/>
          </p:cNvSpPr>
          <p:nvPr>
            <p:ph idx="1"/>
          </p:nvPr>
        </p:nvSpPr>
        <p:spPr>
          <a:xfrm>
            <a:off x="1103312" y="2763520"/>
            <a:ext cx="8946541" cy="3484879"/>
          </a:xfrm>
        </p:spPr>
        <p:txBody>
          <a:bodyPr>
            <a:normAutofit/>
          </a:bodyPr>
          <a:lstStyle/>
          <a:p>
            <a:r>
              <a:rPr lang="en-GB" dirty="0"/>
              <a:t>Who we are and what we provide</a:t>
            </a:r>
          </a:p>
          <a:p>
            <a:r>
              <a:rPr lang="en-GB" dirty="0"/>
              <a:t>Pain</a:t>
            </a:r>
          </a:p>
          <a:p>
            <a:r>
              <a:rPr lang="en-GB" dirty="0"/>
              <a:t>Degenerative  Cervical Myelopathy</a:t>
            </a:r>
          </a:p>
          <a:p>
            <a:r>
              <a:rPr lang="en-GB" dirty="0"/>
              <a:t>Lumbar Imaging</a:t>
            </a:r>
          </a:p>
          <a:p>
            <a:r>
              <a:rPr lang="en-GB" dirty="0"/>
              <a:t>Lumbar Stenosis </a:t>
            </a:r>
          </a:p>
          <a:p>
            <a:r>
              <a:rPr lang="en-GB" dirty="0"/>
              <a:t>Cauda Equina Syndrome</a:t>
            </a:r>
          </a:p>
          <a:p>
            <a:r>
              <a:rPr lang="en-GB" dirty="0"/>
              <a:t>Questions</a:t>
            </a:r>
          </a:p>
        </p:txBody>
      </p:sp>
    </p:spTree>
    <p:extLst>
      <p:ext uri="{BB962C8B-B14F-4D97-AF65-F5344CB8AC3E}">
        <p14:creationId xmlns:p14="http://schemas.microsoft.com/office/powerpoint/2010/main" val="525558429"/>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8"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BF7DCE9-E022-689B-6B5D-F1851D15B969}"/>
              </a:ext>
            </a:extLst>
          </p:cNvPr>
          <p:cNvSpPr>
            <a:spLocks noGrp="1"/>
          </p:cNvSpPr>
          <p:nvPr>
            <p:ph type="ctrTitle"/>
          </p:nvPr>
        </p:nvSpPr>
        <p:spPr>
          <a:xfrm>
            <a:off x="965505" y="623571"/>
            <a:ext cx="10260990" cy="3523885"/>
          </a:xfrm>
        </p:spPr>
        <p:txBody>
          <a:bodyPr>
            <a:normAutofit/>
          </a:bodyPr>
          <a:lstStyle/>
          <a:p>
            <a:pPr algn="ctr">
              <a:lnSpc>
                <a:spcPct val="90000"/>
              </a:lnSpc>
            </a:pPr>
            <a:br>
              <a:rPr lang="en-GB" sz="8000" b="1" i="1" dirty="0"/>
            </a:br>
            <a:r>
              <a:rPr lang="en-GB" sz="8000" b="1" i="1" dirty="0"/>
              <a:t>The Lumbar Spine </a:t>
            </a:r>
          </a:p>
        </p:txBody>
      </p:sp>
      <p:pic>
        <p:nvPicPr>
          <p:cNvPr id="4" name="Picture 3" descr="A black and blue logo&#10;&#10;Description automatically generated with low confidence">
            <a:extLst>
              <a:ext uri="{FF2B5EF4-FFF2-40B4-BE49-F238E27FC236}">
                <a16:creationId xmlns:a16="http://schemas.microsoft.com/office/drawing/2014/main" id="{5E6FEAF6-2417-2D25-D9D7-76D6870553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8399" y="274753"/>
            <a:ext cx="1856891" cy="813477"/>
          </a:xfrm>
          <a:prstGeom prst="rect">
            <a:avLst/>
          </a:prstGeom>
        </p:spPr>
      </p:pic>
      <p:sp>
        <p:nvSpPr>
          <p:cNvPr id="3" name="Subtitle 2">
            <a:extLst>
              <a:ext uri="{FF2B5EF4-FFF2-40B4-BE49-F238E27FC236}">
                <a16:creationId xmlns:a16="http://schemas.microsoft.com/office/drawing/2014/main" id="{870B1295-D354-CEC9-7318-C9C1810076A2}"/>
              </a:ext>
            </a:extLst>
          </p:cNvPr>
          <p:cNvSpPr>
            <a:spLocks noGrp="1"/>
          </p:cNvSpPr>
          <p:nvPr>
            <p:ph type="subTitle" idx="1"/>
          </p:nvPr>
        </p:nvSpPr>
        <p:spPr>
          <a:xfrm>
            <a:off x="1155700" y="4776788"/>
            <a:ext cx="8824913" cy="862012"/>
          </a:xfrm>
        </p:spPr>
        <p:txBody>
          <a:bodyPr>
            <a:normAutofit/>
          </a:bodyPr>
          <a:lstStyle/>
          <a:p>
            <a:pPr algn="ctr"/>
            <a:r>
              <a:rPr lang="en-GB" sz="2400" b="1" dirty="0">
                <a:solidFill>
                  <a:schemeClr val="bg2"/>
                </a:solidFill>
              </a:rPr>
              <a:t>	    </a:t>
            </a:r>
            <a:endParaRPr lang="en-GB" dirty="0">
              <a:solidFill>
                <a:schemeClr val="bg2"/>
              </a:solidFill>
            </a:endParaRPr>
          </a:p>
        </p:txBody>
      </p:sp>
    </p:spTree>
    <p:extLst>
      <p:ext uri="{BB962C8B-B14F-4D97-AF65-F5344CB8AC3E}">
        <p14:creationId xmlns:p14="http://schemas.microsoft.com/office/powerpoint/2010/main" val="5355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4100" name="Picture 4099">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101" name="Picture 4100">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102" name="Oval 4101">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104" name="Picture 4103">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106" name="Picture 4105">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4108" name="Rectangle 4107">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59B6B66A-967F-BD39-715F-2D4217A4BCB9}"/>
              </a:ext>
            </a:extLst>
          </p:cNvPr>
          <p:cNvSpPr>
            <a:spLocks noGrp="1"/>
          </p:cNvSpPr>
          <p:nvPr>
            <p:ph type="title"/>
          </p:nvPr>
        </p:nvSpPr>
        <p:spPr>
          <a:xfrm>
            <a:off x="8200279" y="1325880"/>
            <a:ext cx="3344020" cy="3066507"/>
          </a:xfrm>
        </p:spPr>
        <p:txBody>
          <a:bodyPr vert="horz" lIns="91440" tIns="45720" rIns="91440" bIns="45720" rtlCol="0" anchor="b">
            <a:normAutofit/>
          </a:bodyPr>
          <a:lstStyle/>
          <a:p>
            <a:r>
              <a:rPr lang="en-US" sz="5400" b="1" dirty="0"/>
              <a:t>Lumbar Spinal Anatomy</a:t>
            </a:r>
          </a:p>
        </p:txBody>
      </p:sp>
      <p:sp>
        <p:nvSpPr>
          <p:cNvPr id="4110" name="Rectangle 4109">
            <a:extLst>
              <a:ext uri="{FF2B5EF4-FFF2-40B4-BE49-F238E27FC236}">
                <a16:creationId xmlns:a16="http://schemas.microsoft.com/office/drawing/2014/main" id="{CCC86F1E-8E2D-4B0B-BB05-41E8E936C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914" y="639905"/>
            <a:ext cx="6915664" cy="5578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EB2FD0A2-AB1E-1D23-E8A3-7D44A3B7F597}"/>
              </a:ext>
            </a:extLst>
          </p:cNvPr>
          <p:cNvPicPr>
            <a:picLocks noGrp="1" noChangeAspect="1" noChangeArrowheads="1"/>
          </p:cNvPicPr>
          <p:nvPr>
            <p:ph idx="1"/>
          </p:nvPr>
        </p:nvPicPr>
        <p:blipFill>
          <a:blip r:embed="rId8">
            <a:extLst>
              <a:ext uri="{28A0092B-C50C-407E-A947-70E740481C1C}">
                <a14:useLocalDpi xmlns:a14="http://schemas.microsoft.com/office/drawing/2010/main" val="0"/>
              </a:ext>
            </a:extLst>
          </a:blip>
          <a:stretch>
            <a:fillRect/>
          </a:stretch>
        </p:blipFill>
        <p:spPr bwMode="auto">
          <a:xfrm>
            <a:off x="1010115" y="965141"/>
            <a:ext cx="6166138" cy="493291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961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C1F82-885B-FEFA-F7B5-989BA6FEF479}"/>
              </a:ext>
            </a:extLst>
          </p:cNvPr>
          <p:cNvSpPr>
            <a:spLocks noGrp="1"/>
          </p:cNvSpPr>
          <p:nvPr>
            <p:ph type="title"/>
          </p:nvPr>
        </p:nvSpPr>
        <p:spPr>
          <a:xfrm>
            <a:off x="648930" y="629267"/>
            <a:ext cx="9252154" cy="1016654"/>
          </a:xfrm>
        </p:spPr>
        <p:txBody>
          <a:bodyPr>
            <a:normAutofit/>
          </a:bodyPr>
          <a:lstStyle/>
          <a:p>
            <a:r>
              <a:rPr lang="en-GB" b="1" dirty="0">
                <a:solidFill>
                  <a:srgbClr val="EBEBEB"/>
                </a:solidFill>
              </a:rPr>
              <a:t>Imaging Guidelines </a:t>
            </a:r>
          </a:p>
        </p:txBody>
      </p:sp>
      <p:graphicFrame>
        <p:nvGraphicFramePr>
          <p:cNvPr id="5" name="Content Placeholder 2">
            <a:extLst>
              <a:ext uri="{FF2B5EF4-FFF2-40B4-BE49-F238E27FC236}">
                <a16:creationId xmlns:a16="http://schemas.microsoft.com/office/drawing/2014/main" id="{65390EFB-C2F5-4C8F-FEF5-BB7DCBBC26C3}"/>
              </a:ext>
            </a:extLst>
          </p:cNvPr>
          <p:cNvGraphicFramePr>
            <a:graphicFrameLocks noGrp="1"/>
          </p:cNvGraphicFramePr>
          <p:nvPr>
            <p:ph idx="1"/>
          </p:nvPr>
        </p:nvGraphicFramePr>
        <p:xfrm>
          <a:off x="648930" y="2476884"/>
          <a:ext cx="10977013" cy="3737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7213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Rectangle 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9" name="Freeform: Shape 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648F1A22-BA66-3350-D9EE-B0146F0C1200}"/>
              </a:ext>
            </a:extLst>
          </p:cNvPr>
          <p:cNvSpPr>
            <a:spLocks noGrp="1"/>
          </p:cNvSpPr>
          <p:nvPr>
            <p:ph type="title"/>
          </p:nvPr>
        </p:nvSpPr>
        <p:spPr>
          <a:xfrm>
            <a:off x="1103312" y="452718"/>
            <a:ext cx="8947522" cy="1400530"/>
          </a:xfrm>
        </p:spPr>
        <p:txBody>
          <a:bodyPr anchor="ctr">
            <a:normAutofit/>
          </a:bodyPr>
          <a:lstStyle/>
          <a:p>
            <a:r>
              <a:rPr lang="en-GB" b="1" dirty="0">
                <a:solidFill>
                  <a:srgbClr val="FFFFFF"/>
                </a:solidFill>
              </a:rPr>
              <a:t>Normal MRI findings</a:t>
            </a:r>
          </a:p>
        </p:txBody>
      </p:sp>
      <p:sp>
        <p:nvSpPr>
          <p:cNvPr id="3" name="Content Placeholder 2">
            <a:extLst>
              <a:ext uri="{FF2B5EF4-FFF2-40B4-BE49-F238E27FC236}">
                <a16:creationId xmlns:a16="http://schemas.microsoft.com/office/drawing/2014/main" id="{DB9F6013-6EBE-5553-A55B-32377E5BDD74}"/>
              </a:ext>
            </a:extLst>
          </p:cNvPr>
          <p:cNvSpPr>
            <a:spLocks noGrp="1"/>
          </p:cNvSpPr>
          <p:nvPr>
            <p:ph idx="1"/>
          </p:nvPr>
        </p:nvSpPr>
        <p:spPr>
          <a:xfrm>
            <a:off x="1103312" y="2763520"/>
            <a:ext cx="9072654" cy="3924663"/>
          </a:xfrm>
        </p:spPr>
        <p:txBody>
          <a:bodyPr>
            <a:normAutofit/>
          </a:bodyPr>
          <a:lstStyle/>
          <a:p>
            <a:pPr>
              <a:lnSpc>
                <a:spcPct val="90000"/>
              </a:lnSpc>
            </a:pPr>
            <a:r>
              <a:rPr lang="en-GB" sz="1100" b="0" i="0" u="none" strike="noStrike" baseline="0" dirty="0"/>
              <a:t>At age 60:</a:t>
            </a:r>
          </a:p>
          <a:p>
            <a:pPr lvl="1">
              <a:lnSpc>
                <a:spcPct val="90000"/>
              </a:lnSpc>
            </a:pPr>
            <a:r>
              <a:rPr lang="en-GB" sz="1100" b="0" i="0" u="none" strike="noStrike" baseline="0" dirty="0"/>
              <a:t>88% of asymptomatic adults will have </a:t>
            </a:r>
            <a:r>
              <a:rPr lang="en-GB" sz="1100" b="1" i="0" u="none" strike="noStrike" baseline="0" dirty="0"/>
              <a:t>disc degeneration</a:t>
            </a:r>
          </a:p>
          <a:p>
            <a:pPr lvl="1">
              <a:lnSpc>
                <a:spcPct val="90000"/>
              </a:lnSpc>
            </a:pPr>
            <a:r>
              <a:rPr lang="en-GB" sz="1100" b="0" i="0" u="none" strike="noStrike" baseline="0" dirty="0"/>
              <a:t>70% will show </a:t>
            </a:r>
            <a:r>
              <a:rPr lang="en-GB" sz="1100" b="1" i="0" u="none" strike="noStrike" baseline="0" dirty="0"/>
              <a:t>disc bulges</a:t>
            </a:r>
            <a:endParaRPr lang="en-GB" sz="1100" b="1" dirty="0"/>
          </a:p>
          <a:p>
            <a:pPr lvl="1">
              <a:lnSpc>
                <a:spcPct val="90000"/>
              </a:lnSpc>
            </a:pPr>
            <a:r>
              <a:rPr lang="en-GB" sz="1100" b="0" i="0" u="none" strike="noStrike" baseline="0" dirty="0"/>
              <a:t>50% will show </a:t>
            </a:r>
            <a:r>
              <a:rPr lang="en-GB" sz="1100" b="1" i="0" u="none" strike="noStrike" baseline="0" dirty="0"/>
              <a:t>facet degeneration </a:t>
            </a:r>
          </a:p>
          <a:p>
            <a:pPr lvl="1">
              <a:lnSpc>
                <a:spcPct val="90000"/>
              </a:lnSpc>
            </a:pPr>
            <a:r>
              <a:rPr lang="en-GB" sz="1100" b="0" i="0" u="none" strike="noStrike" baseline="0" dirty="0"/>
              <a:t>23% </a:t>
            </a:r>
            <a:r>
              <a:rPr lang="en-GB" sz="1100" b="1" i="0" u="none" strike="noStrike" baseline="0" dirty="0"/>
              <a:t>spondylolisthesis.</a:t>
            </a:r>
          </a:p>
          <a:p>
            <a:pPr>
              <a:lnSpc>
                <a:spcPct val="90000"/>
              </a:lnSpc>
            </a:pPr>
            <a:r>
              <a:rPr lang="en-GB" sz="1100" b="0" i="0" u="none" strike="noStrike" baseline="0" dirty="0"/>
              <a:t>Lumbar stenosis is seen in up to 20% of those under the age of 40. </a:t>
            </a:r>
          </a:p>
          <a:p>
            <a:pPr>
              <a:lnSpc>
                <a:spcPct val="90000"/>
              </a:lnSpc>
            </a:pPr>
            <a:r>
              <a:rPr lang="en-GB" sz="1100" b="0" i="0" u="none" strike="noStrike" baseline="0" dirty="0"/>
              <a:t>Moderate or severe spinal stenosis is seen in up to 64% of those in their 50s and 93% in those in their 80s. </a:t>
            </a:r>
          </a:p>
          <a:p>
            <a:pPr>
              <a:lnSpc>
                <a:spcPct val="90000"/>
              </a:lnSpc>
            </a:pPr>
            <a:r>
              <a:rPr lang="en-GB" sz="1100" b="1" i="0" u="none" strike="noStrike" baseline="0" dirty="0"/>
              <a:t>The majority are asymptomatic, as only 17.5% of those with severe central stenosis may have symptoms.</a:t>
            </a:r>
          </a:p>
          <a:p>
            <a:pPr>
              <a:lnSpc>
                <a:spcPct val="90000"/>
              </a:lnSpc>
            </a:pPr>
            <a:r>
              <a:rPr lang="en-GB" sz="1100" b="0" i="0" u="none" strike="noStrike" baseline="0" dirty="0"/>
              <a:t>In younger, asymptomatic adolescent sports players, up to 85% may show MRI changes including disc bulges, facet arthropathy as well as pars lesions.</a:t>
            </a:r>
            <a:r>
              <a:rPr lang="en-GB" sz="1100" dirty="0"/>
              <a:t>  </a:t>
            </a:r>
          </a:p>
          <a:p>
            <a:pPr>
              <a:lnSpc>
                <a:spcPct val="90000"/>
              </a:lnSpc>
            </a:pPr>
            <a:r>
              <a:rPr lang="en-GB" sz="1100" b="0" i="0" u="none" strike="noStrike" baseline="0" dirty="0"/>
              <a:t>22% of asymptomatic children can show disc degeneration on MRI. </a:t>
            </a:r>
            <a:r>
              <a:rPr lang="en-GB" sz="1100" dirty="0"/>
              <a:t>(Sajid et al, 2021)</a:t>
            </a:r>
          </a:p>
          <a:p>
            <a:pPr marL="0" indent="0">
              <a:lnSpc>
                <a:spcPct val="90000"/>
              </a:lnSpc>
              <a:buNone/>
            </a:pPr>
            <a:endParaRPr lang="en-GB" sz="1100" dirty="0"/>
          </a:p>
        </p:txBody>
      </p:sp>
    </p:spTree>
    <p:extLst>
      <p:ext uri="{BB962C8B-B14F-4D97-AF65-F5344CB8AC3E}">
        <p14:creationId xmlns:p14="http://schemas.microsoft.com/office/powerpoint/2010/main" val="389372764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13C9C0A-47AD-49A5-838A-A43281BD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 name="Freeform 7">
            <a:extLst>
              <a:ext uri="{FF2B5EF4-FFF2-40B4-BE49-F238E27FC236}">
                <a16:creationId xmlns:a16="http://schemas.microsoft.com/office/drawing/2014/main" id="{79507746-2C84-4EB6-B021-47E528910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221E5F7-FADB-1467-319F-DF9B0FCBB2E6}"/>
              </a:ext>
            </a:extLst>
          </p:cNvPr>
          <p:cNvSpPr>
            <a:spLocks noGrp="1"/>
          </p:cNvSpPr>
          <p:nvPr>
            <p:ph type="title"/>
          </p:nvPr>
        </p:nvSpPr>
        <p:spPr>
          <a:xfrm>
            <a:off x="648930" y="629267"/>
            <a:ext cx="9252154" cy="1016654"/>
          </a:xfrm>
        </p:spPr>
        <p:txBody>
          <a:bodyPr>
            <a:normAutofit/>
          </a:bodyPr>
          <a:lstStyle/>
          <a:p>
            <a:r>
              <a:rPr lang="en-GB" b="1">
                <a:solidFill>
                  <a:srgbClr val="EBEBEB"/>
                </a:solidFill>
              </a:rPr>
              <a:t>Harmful impact of MRI</a:t>
            </a:r>
          </a:p>
        </p:txBody>
      </p:sp>
      <p:sp>
        <p:nvSpPr>
          <p:cNvPr id="19" name="Rectangle 18">
            <a:extLst>
              <a:ext uri="{FF2B5EF4-FFF2-40B4-BE49-F238E27FC236}">
                <a16:creationId xmlns:a16="http://schemas.microsoft.com/office/drawing/2014/main" id="{7B0D28F5-B926-4D9B-9413-91E73A4C6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Freeform: Shape 19">
            <a:extLst>
              <a:ext uri="{FF2B5EF4-FFF2-40B4-BE49-F238E27FC236}">
                <a16:creationId xmlns:a16="http://schemas.microsoft.com/office/drawing/2014/main" id="{2B3D24C5-CE61-47C8-A0D0-C767528D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21" name="Content Placeholder 2">
            <a:extLst>
              <a:ext uri="{FF2B5EF4-FFF2-40B4-BE49-F238E27FC236}">
                <a16:creationId xmlns:a16="http://schemas.microsoft.com/office/drawing/2014/main" id="{CDC9EB71-4C5C-78CF-B314-785E1ABE4F3A}"/>
              </a:ext>
            </a:extLst>
          </p:cNvPr>
          <p:cNvGraphicFramePr>
            <a:graphicFrameLocks noGrp="1"/>
          </p:cNvGraphicFramePr>
          <p:nvPr>
            <p:ph idx="1"/>
            <p:extLst>
              <p:ext uri="{D42A27DB-BD31-4B8C-83A1-F6EECF244321}">
                <p14:modId xmlns:p14="http://schemas.microsoft.com/office/powerpoint/2010/main" val="1718371188"/>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8400283"/>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420C28A4-125B-CE3B-FAAC-EF0C3F456125}"/>
              </a:ext>
            </a:extLst>
          </p:cNvPr>
          <p:cNvSpPr>
            <a:spLocks noGrp="1"/>
          </p:cNvSpPr>
          <p:nvPr>
            <p:ph type="title"/>
          </p:nvPr>
        </p:nvSpPr>
        <p:spPr>
          <a:xfrm>
            <a:off x="1103312" y="452718"/>
            <a:ext cx="8947522" cy="1400530"/>
          </a:xfrm>
        </p:spPr>
        <p:txBody>
          <a:bodyPr anchor="ctr">
            <a:normAutofit/>
          </a:bodyPr>
          <a:lstStyle/>
          <a:p>
            <a:r>
              <a:rPr lang="en-GB" b="1">
                <a:solidFill>
                  <a:srgbClr val="FFFFFF"/>
                </a:solidFill>
              </a:rPr>
              <a:t>Lumbar X-Ray Indications</a:t>
            </a:r>
          </a:p>
        </p:txBody>
      </p:sp>
      <p:sp>
        <p:nvSpPr>
          <p:cNvPr id="3" name="Content Placeholder 2">
            <a:extLst>
              <a:ext uri="{FF2B5EF4-FFF2-40B4-BE49-F238E27FC236}">
                <a16:creationId xmlns:a16="http://schemas.microsoft.com/office/drawing/2014/main" id="{267A60C1-EDC0-C86E-F0DE-048CBB35E5A6}"/>
              </a:ext>
            </a:extLst>
          </p:cNvPr>
          <p:cNvSpPr>
            <a:spLocks noGrp="1"/>
          </p:cNvSpPr>
          <p:nvPr>
            <p:ph idx="1"/>
          </p:nvPr>
        </p:nvSpPr>
        <p:spPr>
          <a:xfrm>
            <a:off x="1103312" y="2763520"/>
            <a:ext cx="8946541" cy="3484879"/>
          </a:xfrm>
        </p:spPr>
        <p:txBody>
          <a:bodyPr>
            <a:normAutofit/>
          </a:bodyPr>
          <a:lstStyle/>
          <a:p>
            <a:pPr>
              <a:lnSpc>
                <a:spcPct val="90000"/>
              </a:lnSpc>
            </a:pPr>
            <a:r>
              <a:rPr lang="en-GB" sz="1700"/>
              <a:t>? Fracture</a:t>
            </a:r>
          </a:p>
          <a:p>
            <a:pPr>
              <a:lnSpc>
                <a:spcPct val="90000"/>
              </a:lnSpc>
            </a:pPr>
            <a:r>
              <a:rPr lang="en-GB" sz="1700"/>
              <a:t>? Ankylosing Spondylitis</a:t>
            </a:r>
          </a:p>
          <a:p>
            <a:pPr>
              <a:lnSpc>
                <a:spcPct val="90000"/>
              </a:lnSpc>
            </a:pPr>
            <a:r>
              <a:rPr lang="en-GB" sz="1700"/>
              <a:t>Instability – Flexion and Extension Views- Consultant request</a:t>
            </a:r>
          </a:p>
          <a:p>
            <a:pPr>
              <a:lnSpc>
                <a:spcPct val="90000"/>
              </a:lnSpc>
            </a:pPr>
            <a:r>
              <a:rPr lang="en-GB" sz="1700"/>
              <a:t>Previous surgery – instrumentation check e.g. screws from previous lx fusion </a:t>
            </a:r>
          </a:p>
          <a:p>
            <a:pPr>
              <a:lnSpc>
                <a:spcPct val="90000"/>
              </a:lnSpc>
            </a:pPr>
            <a:r>
              <a:rPr lang="en-GB" sz="1700"/>
              <a:t>Pre-operative if required by surgeon</a:t>
            </a:r>
          </a:p>
          <a:p>
            <a:pPr>
              <a:lnSpc>
                <a:spcPct val="90000"/>
              </a:lnSpc>
            </a:pPr>
            <a:r>
              <a:rPr lang="en-GB" sz="1700"/>
              <a:t>Non-MRI compatible pacemakers (or CT scan)</a:t>
            </a:r>
          </a:p>
          <a:p>
            <a:pPr>
              <a:lnSpc>
                <a:spcPct val="90000"/>
              </a:lnSpc>
            </a:pPr>
            <a:endParaRPr lang="en-GB" sz="1700"/>
          </a:p>
          <a:p>
            <a:pPr>
              <a:lnSpc>
                <a:spcPct val="90000"/>
              </a:lnSpc>
              <a:spcAft>
                <a:spcPts val="1000"/>
              </a:spcAft>
            </a:pPr>
            <a:r>
              <a:rPr lang="en-GB" sz="1700" b="1"/>
              <a:t>Note: </a:t>
            </a:r>
            <a:r>
              <a:rPr lang="en-GB" sz="1700" b="1">
                <a:effectLst/>
                <a:latin typeface="Calibri" panose="020F0502020204030204" pitchFamily="34" charset="0"/>
                <a:ea typeface="Calibri" panose="020F0502020204030204" pitchFamily="34" charset="0"/>
                <a:cs typeface="Times New Roman" panose="02020603050405020304" pitchFamily="18" charset="0"/>
              </a:rPr>
              <a:t>Typical Effective Dose for a Plain Film Lumbar Spine series is equivalent to the radiation dose from 50 chest x-rays or 5 months background radiation.</a:t>
            </a:r>
          </a:p>
          <a:p>
            <a:pPr>
              <a:lnSpc>
                <a:spcPct val="90000"/>
              </a:lnSpc>
            </a:pPr>
            <a:endParaRPr lang="en-GB" sz="1700"/>
          </a:p>
        </p:txBody>
      </p:sp>
    </p:spTree>
    <p:extLst>
      <p:ext uri="{BB962C8B-B14F-4D97-AF65-F5344CB8AC3E}">
        <p14:creationId xmlns:p14="http://schemas.microsoft.com/office/powerpoint/2010/main" val="310038189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Rectangle 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9" name="Freeform: Shape 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D90CC042-0E02-C628-5968-4EFAA2F03CB1}"/>
              </a:ext>
            </a:extLst>
          </p:cNvPr>
          <p:cNvSpPr>
            <a:spLocks noGrp="1"/>
          </p:cNvSpPr>
          <p:nvPr>
            <p:ph type="title"/>
          </p:nvPr>
        </p:nvSpPr>
        <p:spPr>
          <a:xfrm>
            <a:off x="1103312" y="452718"/>
            <a:ext cx="8947522" cy="1400530"/>
          </a:xfrm>
        </p:spPr>
        <p:txBody>
          <a:bodyPr anchor="ctr">
            <a:normAutofit/>
          </a:bodyPr>
          <a:lstStyle/>
          <a:p>
            <a:r>
              <a:rPr lang="en-GB" b="1">
                <a:solidFill>
                  <a:srgbClr val="FFFFFF"/>
                </a:solidFill>
              </a:rPr>
              <a:t>Lumbar MRI Indications</a:t>
            </a:r>
          </a:p>
        </p:txBody>
      </p:sp>
      <p:sp>
        <p:nvSpPr>
          <p:cNvPr id="3" name="Content Placeholder 2">
            <a:extLst>
              <a:ext uri="{FF2B5EF4-FFF2-40B4-BE49-F238E27FC236}">
                <a16:creationId xmlns:a16="http://schemas.microsoft.com/office/drawing/2014/main" id="{D64C8FB1-A4B2-88E9-9158-E486A35340FE}"/>
              </a:ext>
            </a:extLst>
          </p:cNvPr>
          <p:cNvSpPr>
            <a:spLocks noGrp="1"/>
          </p:cNvSpPr>
          <p:nvPr>
            <p:ph idx="1"/>
          </p:nvPr>
        </p:nvSpPr>
        <p:spPr>
          <a:xfrm>
            <a:off x="1103312" y="2763520"/>
            <a:ext cx="8946541" cy="3484879"/>
          </a:xfrm>
        </p:spPr>
        <p:txBody>
          <a:bodyPr>
            <a:normAutofit/>
          </a:bodyPr>
          <a:lstStyle/>
          <a:p>
            <a:pPr marL="0" indent="0">
              <a:lnSpc>
                <a:spcPct val="90000"/>
              </a:lnSpc>
              <a:buNone/>
            </a:pPr>
            <a:r>
              <a:rPr lang="en-GB" sz="1400" b="1"/>
              <a:t>Urgent MRI (2 weeks):</a:t>
            </a:r>
          </a:p>
          <a:p>
            <a:pPr>
              <a:lnSpc>
                <a:spcPct val="90000"/>
              </a:lnSpc>
            </a:pPr>
            <a:r>
              <a:rPr lang="en-GB" sz="1400"/>
              <a:t>Possible Cauda Equina compromise &gt; 2 weeks as per GIRTH (where not for immediate emergency admission).</a:t>
            </a:r>
          </a:p>
          <a:p>
            <a:pPr>
              <a:lnSpc>
                <a:spcPct val="90000"/>
              </a:lnSpc>
            </a:pPr>
            <a:r>
              <a:rPr lang="en-GB" sz="1400"/>
              <a:t>Cord signs/ ? Myelopathy (consider MRI </a:t>
            </a:r>
            <a:r>
              <a:rPr lang="en-GB" sz="1400" err="1"/>
              <a:t>Cx</a:t>
            </a:r>
            <a:r>
              <a:rPr lang="en-GB" sz="1400"/>
              <a:t>/Tx/ whole spine sagittal).</a:t>
            </a:r>
          </a:p>
          <a:p>
            <a:pPr>
              <a:lnSpc>
                <a:spcPct val="90000"/>
              </a:lnSpc>
            </a:pPr>
            <a:r>
              <a:rPr lang="en-GB" sz="1400"/>
              <a:t>Foot drop/ deteriorating neurological weakness (3/5 or less).</a:t>
            </a:r>
          </a:p>
          <a:p>
            <a:pPr>
              <a:lnSpc>
                <a:spcPct val="90000"/>
              </a:lnSpc>
            </a:pPr>
            <a:r>
              <a:rPr lang="en-GB" sz="1400"/>
              <a:t>Rapid deterioration of scoliosis (Likely if advised from VSC whole spine + bloods).</a:t>
            </a:r>
          </a:p>
          <a:p>
            <a:pPr marL="0" indent="0">
              <a:lnSpc>
                <a:spcPct val="90000"/>
              </a:lnSpc>
              <a:buNone/>
            </a:pPr>
            <a:endParaRPr lang="en-GB" sz="1400"/>
          </a:p>
          <a:p>
            <a:pPr marL="0" indent="0">
              <a:lnSpc>
                <a:spcPct val="90000"/>
              </a:lnSpc>
              <a:buNone/>
            </a:pPr>
            <a:r>
              <a:rPr lang="en-GB" sz="1400" b="1"/>
              <a:t>Routine MRI:</a:t>
            </a:r>
          </a:p>
          <a:p>
            <a:pPr>
              <a:lnSpc>
                <a:spcPct val="90000"/>
              </a:lnSpc>
            </a:pPr>
            <a:r>
              <a:rPr lang="en-GB" sz="1400"/>
              <a:t>Radicular pain not improving within 12 weeks.</a:t>
            </a:r>
          </a:p>
          <a:p>
            <a:pPr>
              <a:lnSpc>
                <a:spcPct val="90000"/>
              </a:lnSpc>
            </a:pPr>
            <a:r>
              <a:rPr lang="en-GB" sz="1400"/>
              <a:t>Non-improving neurological weakness (&gt;3/5).</a:t>
            </a:r>
          </a:p>
          <a:p>
            <a:pPr>
              <a:lnSpc>
                <a:spcPct val="90000"/>
              </a:lnSpc>
            </a:pPr>
            <a:r>
              <a:rPr lang="en-GB" sz="1400"/>
              <a:t>Non-resolving stenotic leg pain.</a:t>
            </a:r>
          </a:p>
          <a:p>
            <a:pPr>
              <a:lnSpc>
                <a:spcPct val="90000"/>
              </a:lnSpc>
            </a:pPr>
            <a:endParaRPr lang="en-GB" sz="1400" dirty="0"/>
          </a:p>
          <a:p>
            <a:pPr>
              <a:lnSpc>
                <a:spcPct val="90000"/>
              </a:lnSpc>
            </a:pPr>
            <a:endParaRPr lang="en-GB" sz="1400" dirty="0"/>
          </a:p>
        </p:txBody>
      </p:sp>
    </p:spTree>
    <p:extLst>
      <p:ext uri="{BB962C8B-B14F-4D97-AF65-F5344CB8AC3E}">
        <p14:creationId xmlns:p14="http://schemas.microsoft.com/office/powerpoint/2010/main" val="234848198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0"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GB"/>
          </a:p>
        </p:txBody>
      </p:sp>
      <p:sp>
        <p:nvSpPr>
          <p:cNvPr id="2" name="Title 1">
            <a:extLst>
              <a:ext uri="{FF2B5EF4-FFF2-40B4-BE49-F238E27FC236}">
                <a16:creationId xmlns:a16="http://schemas.microsoft.com/office/drawing/2014/main" id="{C60ECB4A-23A2-FC74-744D-37D3C02235B3}"/>
              </a:ext>
            </a:extLst>
          </p:cNvPr>
          <p:cNvSpPr>
            <a:spLocks noGrp="1"/>
          </p:cNvSpPr>
          <p:nvPr>
            <p:ph type="title"/>
          </p:nvPr>
        </p:nvSpPr>
        <p:spPr>
          <a:xfrm>
            <a:off x="806195" y="804672"/>
            <a:ext cx="3521359" cy="5248656"/>
          </a:xfrm>
        </p:spPr>
        <p:txBody>
          <a:bodyPr anchor="ctr">
            <a:normAutofit/>
          </a:bodyPr>
          <a:lstStyle/>
          <a:p>
            <a:pPr algn="ctr"/>
            <a:r>
              <a:rPr lang="en-GB" b="1"/>
              <a:t>Lumbar Canal Stenosis – Signs and Symptoms</a:t>
            </a:r>
          </a:p>
        </p:txBody>
      </p:sp>
      <p:sp>
        <p:nvSpPr>
          <p:cNvPr id="3" name="Content Placeholder 2">
            <a:extLst>
              <a:ext uri="{FF2B5EF4-FFF2-40B4-BE49-F238E27FC236}">
                <a16:creationId xmlns:a16="http://schemas.microsoft.com/office/drawing/2014/main" id="{D3134EA7-1CF9-AF03-F781-F4EEFB4B8FE8}"/>
              </a:ext>
            </a:extLst>
          </p:cNvPr>
          <p:cNvSpPr>
            <a:spLocks noGrp="1"/>
          </p:cNvSpPr>
          <p:nvPr>
            <p:ph idx="1"/>
          </p:nvPr>
        </p:nvSpPr>
        <p:spPr>
          <a:xfrm>
            <a:off x="4975861" y="804671"/>
            <a:ext cx="6399930" cy="5248657"/>
          </a:xfrm>
        </p:spPr>
        <p:txBody>
          <a:bodyPr anchor="ctr">
            <a:normAutofit/>
          </a:bodyPr>
          <a:lstStyle/>
          <a:p>
            <a:pPr>
              <a:lnSpc>
                <a:spcPct val="90000"/>
              </a:lnSpc>
            </a:pPr>
            <a:r>
              <a:rPr lang="en-GB" sz="1500" dirty="0"/>
              <a:t>Pain – stenotic pattern</a:t>
            </a:r>
          </a:p>
          <a:p>
            <a:pPr lvl="1">
              <a:lnSpc>
                <a:spcPct val="90000"/>
              </a:lnSpc>
            </a:pPr>
            <a:r>
              <a:rPr lang="en-GB" sz="1500" dirty="0"/>
              <a:t>Bilateral &gt; unilateral leg pain</a:t>
            </a:r>
          </a:p>
          <a:p>
            <a:pPr lvl="1">
              <a:lnSpc>
                <a:spcPct val="90000"/>
              </a:lnSpc>
            </a:pPr>
            <a:r>
              <a:rPr lang="en-GB" sz="1500" dirty="0"/>
              <a:t>Improved with flexion</a:t>
            </a:r>
          </a:p>
          <a:p>
            <a:pPr>
              <a:lnSpc>
                <a:spcPct val="90000"/>
              </a:lnSpc>
            </a:pPr>
            <a:r>
              <a:rPr lang="en-GB" sz="1500" dirty="0"/>
              <a:t>May be somatic/ somatic referred or radicular</a:t>
            </a:r>
          </a:p>
          <a:p>
            <a:pPr>
              <a:lnSpc>
                <a:spcPct val="90000"/>
              </a:lnSpc>
            </a:pPr>
            <a:r>
              <a:rPr lang="en-GB" sz="1500" dirty="0"/>
              <a:t>May or may not have neurological deficit</a:t>
            </a:r>
          </a:p>
          <a:p>
            <a:pPr>
              <a:lnSpc>
                <a:spcPct val="90000"/>
              </a:lnSpc>
            </a:pPr>
            <a:r>
              <a:rPr lang="en-GB" sz="1500" dirty="0"/>
              <a:t>Degenerative, acquired or congenital</a:t>
            </a:r>
          </a:p>
          <a:p>
            <a:pPr>
              <a:lnSpc>
                <a:spcPct val="90000"/>
              </a:lnSpc>
            </a:pPr>
            <a:r>
              <a:rPr lang="en-GB" sz="1500" dirty="0"/>
              <a:t>Degenerative stenosis normally insidious onset and symptomatic during or after the seventh decade</a:t>
            </a:r>
          </a:p>
          <a:p>
            <a:pPr marL="0" indent="0">
              <a:lnSpc>
                <a:spcPct val="90000"/>
              </a:lnSpc>
              <a:buNone/>
            </a:pPr>
            <a:endParaRPr lang="en-GB" sz="1500" dirty="0"/>
          </a:p>
          <a:p>
            <a:pPr marL="0" indent="0">
              <a:lnSpc>
                <a:spcPct val="90000"/>
              </a:lnSpc>
              <a:buNone/>
            </a:pPr>
            <a:r>
              <a:rPr lang="en-GB" sz="1500" b="1" dirty="0"/>
              <a:t>Differential Diagnosis:</a:t>
            </a:r>
          </a:p>
          <a:p>
            <a:pPr>
              <a:lnSpc>
                <a:spcPct val="90000"/>
              </a:lnSpc>
            </a:pPr>
            <a:r>
              <a:rPr lang="en-GB" sz="1500" dirty="0"/>
              <a:t>Neurogenic vs Vascular Claudication</a:t>
            </a:r>
          </a:p>
          <a:p>
            <a:pPr>
              <a:lnSpc>
                <a:spcPct val="90000"/>
              </a:lnSpc>
            </a:pPr>
            <a:r>
              <a:rPr lang="en-GB" sz="1500" dirty="0"/>
              <a:t>Canal vs Foraminal Stenosis</a:t>
            </a:r>
          </a:p>
          <a:p>
            <a:pPr>
              <a:lnSpc>
                <a:spcPct val="90000"/>
              </a:lnSpc>
            </a:pPr>
            <a:r>
              <a:rPr lang="en-GB" sz="1500" dirty="0"/>
              <a:t>Stenosis vs Mechanical back pain</a:t>
            </a:r>
          </a:p>
          <a:p>
            <a:pPr>
              <a:lnSpc>
                <a:spcPct val="90000"/>
              </a:lnSpc>
            </a:pPr>
            <a:r>
              <a:rPr lang="en-GB" sz="1500" dirty="0"/>
              <a:t>If bilateral leg pain – consider a proximal cause </a:t>
            </a:r>
          </a:p>
          <a:p>
            <a:pPr>
              <a:lnSpc>
                <a:spcPct val="90000"/>
              </a:lnSpc>
            </a:pPr>
            <a:endParaRPr lang="en-GB" sz="1500" dirty="0"/>
          </a:p>
        </p:txBody>
      </p:sp>
    </p:spTree>
    <p:extLst>
      <p:ext uri="{BB962C8B-B14F-4D97-AF65-F5344CB8AC3E}">
        <p14:creationId xmlns:p14="http://schemas.microsoft.com/office/powerpoint/2010/main" val="3383621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5124" name="Picture 5123">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125" name="Picture 5124">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126" name="Oval 5125">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5128" name="Picture 5127">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130" name="Picture 5129">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5132" name="Rectangle 5131">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E4F7A2C9-2F34-7BF5-CA75-47DFA200F5D5}"/>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5400" b="1"/>
              <a:t>Lumbar Canal Stenosis MRI</a:t>
            </a:r>
            <a:endParaRPr lang="en-US" sz="5400" b="1" dirty="0"/>
          </a:p>
        </p:txBody>
      </p:sp>
      <p:sp>
        <p:nvSpPr>
          <p:cNvPr id="5134" name="Rectangle 5133">
            <a:extLst>
              <a:ext uri="{FF2B5EF4-FFF2-40B4-BE49-F238E27FC236}">
                <a16:creationId xmlns:a16="http://schemas.microsoft.com/office/drawing/2014/main" id="{4C1E981B-F06E-48B4-9275-F4B261AFC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6" name="Freeform 36">
            <a:extLst>
              <a:ext uri="{FF2B5EF4-FFF2-40B4-BE49-F238E27FC236}">
                <a16:creationId xmlns:a16="http://schemas.microsoft.com/office/drawing/2014/main" id="{312E2C24-0CD2-4071-8CE2-B059993A9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5138" name="Freeform 5">
            <a:extLst>
              <a:ext uri="{FF2B5EF4-FFF2-40B4-BE49-F238E27FC236}">
                <a16:creationId xmlns:a16="http://schemas.microsoft.com/office/drawing/2014/main" id="{24F1DC13-C830-4B86-A9C6-927F5C55D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pic>
        <p:nvPicPr>
          <p:cNvPr id="5122" name="Picture 2">
            <a:extLst>
              <a:ext uri="{FF2B5EF4-FFF2-40B4-BE49-F238E27FC236}">
                <a16:creationId xmlns:a16="http://schemas.microsoft.com/office/drawing/2014/main" id="{0A7A6397-CCA3-6921-04D6-3FB396FD0453}"/>
              </a:ext>
            </a:extLst>
          </p:cNvPr>
          <p:cNvPicPr>
            <a:picLocks noGrp="1" noChangeAspect="1" noChangeArrowheads="1"/>
          </p:cNvPicPr>
          <p:nvPr>
            <p:ph idx="1"/>
          </p:nvPr>
        </p:nvPicPr>
        <p:blipFill>
          <a:blip r:embed="rId8">
            <a:extLst>
              <a:ext uri="{28A0092B-C50C-407E-A947-70E740481C1C}">
                <a14:useLocalDpi xmlns:a14="http://schemas.microsoft.com/office/drawing/2010/main" val="0"/>
              </a:ext>
            </a:extLst>
          </a:blip>
          <a:stretch>
            <a:fillRect/>
          </a:stretch>
        </p:blipFill>
        <p:spPr bwMode="auto">
          <a:xfrm>
            <a:off x="643854" y="1061592"/>
            <a:ext cx="6270662" cy="473435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304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Rectangle 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9" name="Freeform: Shape 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F2A4F32D-18A8-E55F-C8BB-DA19C43B3547}"/>
              </a:ext>
            </a:extLst>
          </p:cNvPr>
          <p:cNvSpPr>
            <a:spLocks noGrp="1"/>
          </p:cNvSpPr>
          <p:nvPr>
            <p:ph type="title"/>
          </p:nvPr>
        </p:nvSpPr>
        <p:spPr>
          <a:xfrm>
            <a:off x="1103312" y="452718"/>
            <a:ext cx="8947522" cy="1400530"/>
          </a:xfrm>
        </p:spPr>
        <p:txBody>
          <a:bodyPr anchor="ctr">
            <a:normAutofit/>
          </a:bodyPr>
          <a:lstStyle/>
          <a:p>
            <a:r>
              <a:rPr lang="en-GB" b="1">
                <a:solidFill>
                  <a:srgbClr val="FFFFFF"/>
                </a:solidFill>
              </a:rPr>
              <a:t>Lumbar Stenosis - Management</a:t>
            </a:r>
          </a:p>
        </p:txBody>
      </p:sp>
      <p:sp>
        <p:nvSpPr>
          <p:cNvPr id="3" name="Content Placeholder 2">
            <a:extLst>
              <a:ext uri="{FF2B5EF4-FFF2-40B4-BE49-F238E27FC236}">
                <a16:creationId xmlns:a16="http://schemas.microsoft.com/office/drawing/2014/main" id="{570FE055-58A8-DE9C-0008-4D67F9900328}"/>
              </a:ext>
            </a:extLst>
          </p:cNvPr>
          <p:cNvSpPr>
            <a:spLocks noGrp="1"/>
          </p:cNvSpPr>
          <p:nvPr>
            <p:ph idx="1"/>
          </p:nvPr>
        </p:nvSpPr>
        <p:spPr>
          <a:xfrm>
            <a:off x="979714" y="2603392"/>
            <a:ext cx="9070139" cy="3645007"/>
          </a:xfrm>
        </p:spPr>
        <p:txBody>
          <a:bodyPr>
            <a:normAutofit fontScale="92500" lnSpcReduction="10000"/>
          </a:bodyPr>
          <a:lstStyle/>
          <a:p>
            <a:pPr>
              <a:lnSpc>
                <a:spcPct val="90000"/>
              </a:lnSpc>
            </a:pPr>
            <a:r>
              <a:rPr lang="en-GB" sz="1800" dirty="0"/>
              <a:t>Evidence is contradictory (Kirker et al, 2023).  No clear evidence for surgery/ injection/ rehabilitation in comparison to each other – depends on patient.</a:t>
            </a:r>
          </a:p>
          <a:p>
            <a:pPr>
              <a:lnSpc>
                <a:spcPct val="90000"/>
              </a:lnSpc>
            </a:pPr>
            <a:r>
              <a:rPr lang="en-GB" sz="1800" dirty="0"/>
              <a:t>Cochrane Review 2016:</a:t>
            </a:r>
          </a:p>
          <a:p>
            <a:pPr>
              <a:lnSpc>
                <a:spcPct val="90000"/>
              </a:lnSpc>
            </a:pPr>
            <a:endParaRPr lang="en-GB" sz="1800" dirty="0"/>
          </a:p>
          <a:p>
            <a:pPr lvl="1">
              <a:lnSpc>
                <a:spcPct val="90000"/>
              </a:lnSpc>
            </a:pPr>
            <a:r>
              <a:rPr lang="en-GB" b="0" i="1" dirty="0">
                <a:effectLst/>
                <a:latin typeface="Times New Roman" panose="02020603050405020304" pitchFamily="18" charset="0"/>
              </a:rPr>
              <a:t>We have very little confidence to conclude whether surgical treatment or a conservative approach is better for lumbar spinal stenosis</a:t>
            </a:r>
            <a:endParaRPr lang="en-GB" i="1" dirty="0"/>
          </a:p>
          <a:p>
            <a:pPr>
              <a:lnSpc>
                <a:spcPct val="90000"/>
              </a:lnSpc>
            </a:pPr>
            <a:endParaRPr lang="en-GB" sz="1800" dirty="0"/>
          </a:p>
          <a:p>
            <a:pPr>
              <a:lnSpc>
                <a:spcPct val="90000"/>
              </a:lnSpc>
            </a:pPr>
            <a:r>
              <a:rPr lang="en-GB" sz="1800" dirty="0"/>
              <a:t>Radicular leg pain – NSAIDs/ anti-neuropathic medication.</a:t>
            </a:r>
          </a:p>
          <a:p>
            <a:pPr>
              <a:lnSpc>
                <a:spcPct val="90000"/>
              </a:lnSpc>
            </a:pPr>
            <a:r>
              <a:rPr lang="en-GB" sz="1800" dirty="0"/>
              <a:t>Physiotherapy.</a:t>
            </a:r>
          </a:p>
          <a:p>
            <a:pPr>
              <a:lnSpc>
                <a:spcPct val="90000"/>
              </a:lnSpc>
            </a:pPr>
            <a:r>
              <a:rPr lang="en-GB" sz="1800" dirty="0"/>
              <a:t>Spinal injections.</a:t>
            </a:r>
          </a:p>
          <a:p>
            <a:pPr>
              <a:lnSpc>
                <a:spcPct val="90000"/>
              </a:lnSpc>
            </a:pPr>
            <a:r>
              <a:rPr lang="en-GB" sz="1800" dirty="0"/>
              <a:t>Surgical decompression.</a:t>
            </a:r>
          </a:p>
          <a:p>
            <a:pPr>
              <a:lnSpc>
                <a:spcPct val="90000"/>
              </a:lnSpc>
            </a:pPr>
            <a:endParaRPr lang="en-GB" sz="1400" dirty="0"/>
          </a:p>
        </p:txBody>
      </p:sp>
    </p:spTree>
    <p:extLst>
      <p:ext uri="{BB962C8B-B14F-4D97-AF65-F5344CB8AC3E}">
        <p14:creationId xmlns:p14="http://schemas.microsoft.com/office/powerpoint/2010/main" val="162000793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4"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CCA77E61-4A62-68CE-86FB-B0220797805A}"/>
              </a:ext>
            </a:extLst>
          </p:cNvPr>
          <p:cNvSpPr>
            <a:spLocks noGrp="1"/>
          </p:cNvSpPr>
          <p:nvPr>
            <p:ph type="title"/>
          </p:nvPr>
        </p:nvSpPr>
        <p:spPr>
          <a:xfrm>
            <a:off x="648930" y="629267"/>
            <a:ext cx="9252154" cy="1016654"/>
          </a:xfrm>
        </p:spPr>
        <p:txBody>
          <a:bodyPr>
            <a:normAutofit/>
          </a:bodyPr>
          <a:lstStyle/>
          <a:p>
            <a:r>
              <a:rPr lang="en-GB" b="1">
                <a:solidFill>
                  <a:srgbClr val="EBEBEB"/>
                </a:solidFill>
              </a:rPr>
              <a:t>Who we are and what we provide</a:t>
            </a:r>
          </a:p>
        </p:txBody>
      </p:sp>
      <p:sp>
        <p:nvSpPr>
          <p:cNvPr id="36" name="Rectangle 35">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Freeform: Shape 37">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27" name="Content Placeholder 2">
            <a:extLst>
              <a:ext uri="{FF2B5EF4-FFF2-40B4-BE49-F238E27FC236}">
                <a16:creationId xmlns:a16="http://schemas.microsoft.com/office/drawing/2014/main" id="{E8592D00-5C9A-C7A9-7388-F9E3C0473F25}"/>
              </a:ext>
            </a:extLst>
          </p:cNvPr>
          <p:cNvGraphicFramePr>
            <a:graphicFrameLocks noGrp="1"/>
          </p:cNvGraphicFramePr>
          <p:nvPr>
            <p:ph idx="1"/>
            <p:extLst>
              <p:ext uri="{D42A27DB-BD31-4B8C-83A1-F6EECF244321}">
                <p14:modId xmlns:p14="http://schemas.microsoft.com/office/powerpoint/2010/main" val="1452228980"/>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510217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8" name="Oval 7">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2" name="Picture 11">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51B21F8F-BAE5-E334-680A-F8C01E4538E2}"/>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5000" b="1" dirty="0"/>
              <a:t>Cauda Equina Syndrome</a:t>
            </a:r>
          </a:p>
        </p:txBody>
      </p:sp>
      <p:sp>
        <p:nvSpPr>
          <p:cNvPr id="16" name="Rectangle 15">
            <a:extLst>
              <a:ext uri="{FF2B5EF4-FFF2-40B4-BE49-F238E27FC236}">
                <a16:creationId xmlns:a16="http://schemas.microsoft.com/office/drawing/2014/main" id="{4C1E981B-F06E-48B4-9275-F4B261AFC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36">
            <a:extLst>
              <a:ext uri="{FF2B5EF4-FFF2-40B4-BE49-F238E27FC236}">
                <a16:creationId xmlns:a16="http://schemas.microsoft.com/office/drawing/2014/main" id="{312E2C24-0CD2-4071-8CE2-B059993A9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0" name="Freeform 5">
            <a:extLst>
              <a:ext uri="{FF2B5EF4-FFF2-40B4-BE49-F238E27FC236}">
                <a16:creationId xmlns:a16="http://schemas.microsoft.com/office/drawing/2014/main" id="{24F1DC13-C830-4B86-A9C6-927F5C55D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pic>
        <p:nvPicPr>
          <p:cNvPr id="4" name="Picture 2" descr="http://sciweb.hfcc.net/Biology/AP/233/233lecture/neuro/overall/course1/Images/L2I22.jpg">
            <a:extLst>
              <a:ext uri="{FF2B5EF4-FFF2-40B4-BE49-F238E27FC236}">
                <a16:creationId xmlns:a16="http://schemas.microsoft.com/office/drawing/2014/main" id="{6A7B5B00-0852-4886-3DF3-64CC7293872E}"/>
              </a:ext>
            </a:extLst>
          </p:cNvPr>
          <p:cNvPicPr>
            <a:picLocks noGrp="1" noChangeAspect="1" noChangeArrowheads="1"/>
          </p:cNvPicPr>
          <p:nvPr>
            <p:ph idx="1"/>
          </p:nvPr>
        </p:nvPicPr>
        <p:blipFill>
          <a:blip r:embed="rId7">
            <a:extLst>
              <a:ext uri="{28A0092B-C50C-407E-A947-70E740481C1C}">
                <a14:useLocalDpi xmlns:a14="http://schemas.microsoft.com/office/drawing/2010/main" val="0"/>
              </a:ext>
            </a:extLst>
          </a:blip>
          <a:stretch>
            <a:fillRect/>
          </a:stretch>
        </p:blipFill>
        <p:spPr bwMode="auto">
          <a:xfrm>
            <a:off x="643854" y="748059"/>
            <a:ext cx="6270662" cy="5361416"/>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452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569059-9C07-BCB8-B323-3BCE2BE94EE9}"/>
              </a:ext>
            </a:extLst>
          </p:cNvPr>
          <p:cNvPicPr>
            <a:picLocks noGrp="1" noChangeAspect="1"/>
          </p:cNvPicPr>
          <p:nvPr>
            <p:ph idx="1"/>
          </p:nvPr>
        </p:nvPicPr>
        <p:blipFill>
          <a:blip r:embed="rId3"/>
          <a:stretch>
            <a:fillRect/>
          </a:stretch>
        </p:blipFill>
        <p:spPr>
          <a:xfrm>
            <a:off x="142756" y="71889"/>
            <a:ext cx="9421868" cy="6688967"/>
          </a:xfrm>
        </p:spPr>
      </p:pic>
    </p:spTree>
    <p:extLst>
      <p:ext uri="{BB962C8B-B14F-4D97-AF65-F5344CB8AC3E}">
        <p14:creationId xmlns:p14="http://schemas.microsoft.com/office/powerpoint/2010/main" val="3310422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3076" name="Picture 3075">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077" name="Picture 3076">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078" name="Oval 3077">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080" name="Picture 3079">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082" name="Picture 3081">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3084" name="Rectangle 3083">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97F9067E-5EDF-E326-1273-DCF949231484}"/>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3800"/>
              <a:t>Cauda Equina Compression on MRI</a:t>
            </a:r>
          </a:p>
        </p:txBody>
      </p:sp>
      <p:sp>
        <p:nvSpPr>
          <p:cNvPr id="3086" name="Rectangle 3085">
            <a:extLst>
              <a:ext uri="{FF2B5EF4-FFF2-40B4-BE49-F238E27FC236}">
                <a16:creationId xmlns:a16="http://schemas.microsoft.com/office/drawing/2014/main" id="{4C1E981B-F06E-48B4-9275-F4B261AFC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Freeform 36">
            <a:extLst>
              <a:ext uri="{FF2B5EF4-FFF2-40B4-BE49-F238E27FC236}">
                <a16:creationId xmlns:a16="http://schemas.microsoft.com/office/drawing/2014/main" id="{312E2C24-0CD2-4071-8CE2-B059993A9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090" name="Freeform 5">
            <a:extLst>
              <a:ext uri="{FF2B5EF4-FFF2-40B4-BE49-F238E27FC236}">
                <a16:creationId xmlns:a16="http://schemas.microsoft.com/office/drawing/2014/main" id="{24F1DC13-C830-4B86-A9C6-927F5C55D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pic>
        <p:nvPicPr>
          <p:cNvPr id="3074" name="Picture 2">
            <a:extLst>
              <a:ext uri="{FF2B5EF4-FFF2-40B4-BE49-F238E27FC236}">
                <a16:creationId xmlns:a16="http://schemas.microsoft.com/office/drawing/2014/main" id="{85CC879E-0919-D2D0-AA85-5562556CF612}"/>
              </a:ext>
            </a:extLst>
          </p:cNvPr>
          <p:cNvPicPr>
            <a:picLocks noGrp="1" noChangeAspect="1" noChangeArrowheads="1"/>
          </p:cNvPicPr>
          <p:nvPr>
            <p:ph idx="1"/>
          </p:nvPr>
        </p:nvPicPr>
        <p:blipFill>
          <a:blip r:embed="rId8">
            <a:extLst>
              <a:ext uri="{28A0092B-C50C-407E-A947-70E740481C1C}">
                <a14:useLocalDpi xmlns:a14="http://schemas.microsoft.com/office/drawing/2010/main" val="0"/>
              </a:ext>
            </a:extLst>
          </a:blip>
          <a:stretch>
            <a:fillRect/>
          </a:stretch>
        </p:blipFill>
        <p:spPr bwMode="auto">
          <a:xfrm>
            <a:off x="998115" y="647698"/>
            <a:ext cx="5562139" cy="5562139"/>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828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EE78574-35AF-DF8E-18ED-9E39AAA3181C}"/>
              </a:ext>
            </a:extLst>
          </p:cNvPr>
          <p:cNvPicPr>
            <a:picLocks noGrp="1" noChangeAspect="1"/>
          </p:cNvPicPr>
          <p:nvPr>
            <p:ph idx="1"/>
          </p:nvPr>
        </p:nvPicPr>
        <p:blipFill rotWithShape="1">
          <a:blip r:embed="rId2"/>
          <a:srcRect l="14186" t="21986" r="54367" b="11024"/>
          <a:stretch/>
        </p:blipFill>
        <p:spPr>
          <a:xfrm>
            <a:off x="83742" y="82833"/>
            <a:ext cx="9334578" cy="6711186"/>
          </a:xfrm>
          <a:prstGeom prst="rect">
            <a:avLst/>
          </a:prstGeom>
        </p:spPr>
      </p:pic>
    </p:spTree>
    <p:extLst>
      <p:ext uri="{BB962C8B-B14F-4D97-AF65-F5344CB8AC3E}">
        <p14:creationId xmlns:p14="http://schemas.microsoft.com/office/powerpoint/2010/main" val="1133742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A360547D-B5FA-AC70-ABC9-821FB22D4C8D}"/>
              </a:ext>
            </a:extLst>
          </p:cNvPr>
          <p:cNvSpPr>
            <a:spLocks noGrp="1"/>
          </p:cNvSpPr>
          <p:nvPr>
            <p:ph type="title"/>
          </p:nvPr>
        </p:nvSpPr>
        <p:spPr>
          <a:xfrm>
            <a:off x="1103312" y="452718"/>
            <a:ext cx="8947522" cy="1400530"/>
          </a:xfrm>
        </p:spPr>
        <p:txBody>
          <a:bodyPr anchor="ctr">
            <a:normAutofit/>
          </a:bodyPr>
          <a:lstStyle/>
          <a:p>
            <a:r>
              <a:rPr lang="en-GB" b="1">
                <a:solidFill>
                  <a:srgbClr val="FFFFFF"/>
                </a:solidFill>
              </a:rPr>
              <a:t>GIRFT pathway guidance app</a:t>
            </a:r>
          </a:p>
        </p:txBody>
      </p:sp>
      <p:sp>
        <p:nvSpPr>
          <p:cNvPr id="3" name="Content Placeholder 2">
            <a:extLst>
              <a:ext uri="{FF2B5EF4-FFF2-40B4-BE49-F238E27FC236}">
                <a16:creationId xmlns:a16="http://schemas.microsoft.com/office/drawing/2014/main" id="{8BEFBE36-EEB9-1E2D-FB72-DA9CF79F3A19}"/>
              </a:ext>
            </a:extLst>
          </p:cNvPr>
          <p:cNvSpPr>
            <a:spLocks noGrp="1"/>
          </p:cNvSpPr>
          <p:nvPr>
            <p:ph idx="1"/>
          </p:nvPr>
        </p:nvSpPr>
        <p:spPr>
          <a:xfrm>
            <a:off x="1103312" y="2763520"/>
            <a:ext cx="8946541" cy="3484879"/>
          </a:xfrm>
        </p:spPr>
        <p:txBody>
          <a:bodyPr>
            <a:normAutofit/>
          </a:bodyPr>
          <a:lstStyle/>
          <a:p>
            <a:r>
              <a:rPr lang="en-GB" dirty="0">
                <a:hlinkClick r:id="rId2"/>
              </a:rPr>
              <a:t>Spinal – Suspected Cauda Equina Syndrome 2a – GIRFT – Pathways (sg-host.com)</a:t>
            </a:r>
            <a:endParaRPr lang="en-GB" dirty="0"/>
          </a:p>
        </p:txBody>
      </p:sp>
    </p:spTree>
    <p:extLst>
      <p:ext uri="{BB962C8B-B14F-4D97-AF65-F5344CB8AC3E}">
        <p14:creationId xmlns:p14="http://schemas.microsoft.com/office/powerpoint/2010/main" val="26262449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5DCD0C7-9FB2-A1FF-AD4C-268F39E3C27A}"/>
              </a:ext>
            </a:extLst>
          </p:cNvPr>
          <p:cNvSpPr>
            <a:spLocks noGrp="1"/>
          </p:cNvSpPr>
          <p:nvPr>
            <p:ph type="title"/>
          </p:nvPr>
        </p:nvSpPr>
        <p:spPr>
          <a:xfrm>
            <a:off x="648930" y="629267"/>
            <a:ext cx="9252154" cy="1016654"/>
          </a:xfrm>
        </p:spPr>
        <p:txBody>
          <a:bodyPr>
            <a:normAutofit/>
          </a:bodyPr>
          <a:lstStyle/>
          <a:p>
            <a:r>
              <a:rPr lang="en-GB" b="1">
                <a:solidFill>
                  <a:srgbClr val="EBEBEB"/>
                </a:solidFill>
              </a:rPr>
              <a:t>Pathways</a:t>
            </a:r>
            <a:r>
              <a:rPr lang="en-GB">
                <a:solidFill>
                  <a:srgbClr val="EBEBEB"/>
                </a:solidFill>
              </a:rPr>
              <a:t> </a:t>
            </a:r>
          </a:p>
        </p:txBody>
      </p:sp>
      <p:sp>
        <p:nvSpPr>
          <p:cNvPr id="14" name="Rectangle 1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Shape 1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5" name="Content Placeholder 2">
            <a:extLst>
              <a:ext uri="{FF2B5EF4-FFF2-40B4-BE49-F238E27FC236}">
                <a16:creationId xmlns:a16="http://schemas.microsoft.com/office/drawing/2014/main" id="{1DD13C2C-CF3E-A181-FB5D-04B66E84B8E2}"/>
              </a:ext>
            </a:extLst>
          </p:cNvPr>
          <p:cNvGraphicFramePr>
            <a:graphicFrameLocks noGrp="1"/>
          </p:cNvGraphicFramePr>
          <p:nvPr>
            <p:ph idx="1"/>
            <p:extLst>
              <p:ext uri="{D42A27DB-BD31-4B8C-83A1-F6EECF244321}">
                <p14:modId xmlns:p14="http://schemas.microsoft.com/office/powerpoint/2010/main" val="4025939900"/>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4766798"/>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2" name="Freeform 7">
            <a:extLst>
              <a:ext uri="{FF2B5EF4-FFF2-40B4-BE49-F238E27FC236}">
                <a16:creationId xmlns:a16="http://schemas.microsoft.com/office/drawing/2014/main" id="{017CD891-586A-4B6E-A486-5402131D5A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D3FED62-D188-FD8D-43A9-806ACDB2484B}"/>
              </a:ext>
            </a:extLst>
          </p:cNvPr>
          <p:cNvSpPr>
            <a:spLocks noGrp="1"/>
          </p:cNvSpPr>
          <p:nvPr>
            <p:ph type="title"/>
          </p:nvPr>
        </p:nvSpPr>
        <p:spPr>
          <a:xfrm>
            <a:off x="648930" y="629267"/>
            <a:ext cx="9252154" cy="1016654"/>
          </a:xfrm>
        </p:spPr>
        <p:txBody>
          <a:bodyPr>
            <a:normAutofit/>
          </a:bodyPr>
          <a:lstStyle/>
          <a:p>
            <a:pPr>
              <a:lnSpc>
                <a:spcPct val="90000"/>
              </a:lnSpc>
            </a:pPr>
            <a:r>
              <a:rPr lang="en-GB" sz="3300" b="1"/>
              <a:t>Thank you</a:t>
            </a:r>
            <a:br>
              <a:rPr lang="en-GB" sz="3300" b="1"/>
            </a:br>
            <a:r>
              <a:rPr lang="en-GB" sz="3300" b="1"/>
              <a:t>Any questions? </a:t>
            </a:r>
          </a:p>
        </p:txBody>
      </p:sp>
      <p:sp>
        <p:nvSpPr>
          <p:cNvPr id="14" name="Rectangle 13">
            <a:extLst>
              <a:ext uri="{FF2B5EF4-FFF2-40B4-BE49-F238E27FC236}">
                <a16:creationId xmlns:a16="http://schemas.microsoft.com/office/drawing/2014/main" id="{FF137431-18A7-4F8A-B89F-8EAB4AAD3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
            <a:extLst>
              <a:ext uri="{FF2B5EF4-FFF2-40B4-BE49-F238E27FC236}">
                <a16:creationId xmlns:a16="http://schemas.microsoft.com/office/drawing/2014/main" id="{DEE94CCE-9E0B-4D7E-9B46-D34BC7972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sp>
        <p:nvSpPr>
          <p:cNvPr id="3" name="Content Placeholder 2">
            <a:extLst>
              <a:ext uri="{FF2B5EF4-FFF2-40B4-BE49-F238E27FC236}">
                <a16:creationId xmlns:a16="http://schemas.microsoft.com/office/drawing/2014/main" id="{FACF2F34-C2CB-AB14-28A1-A53F0F32E9CD}"/>
              </a:ext>
            </a:extLst>
          </p:cNvPr>
          <p:cNvSpPr>
            <a:spLocks noGrp="1"/>
          </p:cNvSpPr>
          <p:nvPr>
            <p:ph idx="1"/>
          </p:nvPr>
        </p:nvSpPr>
        <p:spPr>
          <a:xfrm>
            <a:off x="648931" y="2548281"/>
            <a:ext cx="6578592" cy="3658689"/>
          </a:xfrm>
        </p:spPr>
        <p:txBody>
          <a:bodyPr>
            <a:normAutofit/>
          </a:bodyPr>
          <a:lstStyle/>
          <a:p>
            <a:endParaRPr lang="en-GB" dirty="0">
              <a:solidFill>
                <a:schemeClr val="bg1"/>
              </a:solidFill>
            </a:endParaRPr>
          </a:p>
          <a:p>
            <a:endParaRPr lang="en-GB" dirty="0">
              <a:solidFill>
                <a:schemeClr val="bg1"/>
              </a:solidFill>
            </a:endParaRPr>
          </a:p>
          <a:p>
            <a:endParaRPr lang="en-GB" dirty="0">
              <a:solidFill>
                <a:schemeClr val="bg1"/>
              </a:solidFill>
            </a:endParaRPr>
          </a:p>
        </p:txBody>
      </p:sp>
      <p:pic>
        <p:nvPicPr>
          <p:cNvPr id="7" name="Graphic 6" descr="Help">
            <a:extLst>
              <a:ext uri="{FF2B5EF4-FFF2-40B4-BE49-F238E27FC236}">
                <a16:creationId xmlns:a16="http://schemas.microsoft.com/office/drawing/2014/main" id="{B9549B4F-8595-754C-C079-61023D0B7D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16223" y="2548281"/>
            <a:ext cx="3662018" cy="3662018"/>
          </a:xfrm>
          <a:prstGeom prst="rect">
            <a:avLst/>
          </a:prstGeom>
          <a:effectLst/>
        </p:spPr>
      </p:pic>
    </p:spTree>
    <p:extLst>
      <p:ext uri="{BB962C8B-B14F-4D97-AF65-F5344CB8AC3E}">
        <p14:creationId xmlns:p14="http://schemas.microsoft.com/office/powerpoint/2010/main" val="3025473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4B24F-C980-D705-339B-B7A03EB5BF48}"/>
              </a:ext>
            </a:extLst>
          </p:cNvPr>
          <p:cNvSpPr>
            <a:spLocks noGrp="1"/>
          </p:cNvSpPr>
          <p:nvPr>
            <p:ph type="title"/>
          </p:nvPr>
        </p:nvSpPr>
        <p:spPr/>
        <p:txBody>
          <a:bodyPr/>
          <a:lstStyle/>
          <a:p>
            <a:r>
              <a:rPr lang="en-GB" dirty="0"/>
              <a:t>What to do in 6 minute appointment?</a:t>
            </a:r>
          </a:p>
        </p:txBody>
      </p:sp>
      <p:sp>
        <p:nvSpPr>
          <p:cNvPr id="3" name="Content Placeholder 2">
            <a:extLst>
              <a:ext uri="{FF2B5EF4-FFF2-40B4-BE49-F238E27FC236}">
                <a16:creationId xmlns:a16="http://schemas.microsoft.com/office/drawing/2014/main" id="{11EE95A8-6847-337E-BC16-538A6AD314AB}"/>
              </a:ext>
            </a:extLst>
          </p:cNvPr>
          <p:cNvSpPr>
            <a:spLocks noGrp="1"/>
          </p:cNvSpPr>
          <p:nvPr>
            <p:ph idx="1"/>
          </p:nvPr>
        </p:nvSpPr>
        <p:spPr/>
        <p:txBody>
          <a:bodyPr vert="horz" lIns="91440" tIns="45720" rIns="91440" bIns="45720" rtlCol="0" anchor="t">
            <a:normAutofit/>
          </a:bodyPr>
          <a:lstStyle/>
          <a:p>
            <a:r>
              <a:rPr lang="en-GB" dirty="0"/>
              <a:t>Listen to patient rule out red flag or serious pathology </a:t>
            </a:r>
            <a:r>
              <a:rPr lang="en-GB" dirty="0">
                <a:ea typeface="+mj-lt"/>
                <a:cs typeface="+mj-lt"/>
                <a:hlinkClick r:id="rId2"/>
              </a:rPr>
              <a:t>Red flag symptoms and signs | Diagnosis | Sciatica (lumbar radiculopathy) | CKS | NICE</a:t>
            </a:r>
            <a:endParaRPr lang="en-GB" dirty="0"/>
          </a:p>
          <a:p>
            <a:r>
              <a:rPr lang="en-GB" dirty="0"/>
              <a:t>O/E altered neurology therefore need to do good neurology assessment if rapidly deteriorating follow urgent pathway if not then MSK specialist referral</a:t>
            </a:r>
          </a:p>
          <a:p>
            <a:r>
              <a:rPr lang="en-GB" dirty="0"/>
              <a:t>If none of above then What? Assess gait (dragging leg, WBOS), observe posture ( active extender, reduced postural muscle tone)</a:t>
            </a:r>
          </a:p>
          <a:p>
            <a:r>
              <a:rPr lang="en-GB" dirty="0"/>
              <a:t>Physio verses Specialist </a:t>
            </a:r>
            <a:r>
              <a:rPr lang="en-GB" dirty="0" err="1"/>
              <a:t>msk</a:t>
            </a:r>
            <a:r>
              <a:rPr lang="en-GB" dirty="0"/>
              <a:t> (ALSR validated test for testing core stability) if no conservative management send to physio unless hard neurology deficit. Encourage MOVEMENT and avoid fear.</a:t>
            </a:r>
          </a:p>
        </p:txBody>
      </p:sp>
    </p:spTree>
    <p:extLst>
      <p:ext uri="{BB962C8B-B14F-4D97-AF65-F5344CB8AC3E}">
        <p14:creationId xmlns:p14="http://schemas.microsoft.com/office/powerpoint/2010/main" val="3903022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70F94-9C63-59A1-3241-E036434E3085}"/>
              </a:ext>
            </a:extLst>
          </p:cNvPr>
          <p:cNvSpPr>
            <a:spLocks noGrp="1"/>
          </p:cNvSpPr>
          <p:nvPr>
            <p:ph type="title"/>
          </p:nvPr>
        </p:nvSpPr>
        <p:spPr/>
        <p:txBody>
          <a:bodyPr/>
          <a:lstStyle/>
          <a:p>
            <a:r>
              <a:rPr lang="en-GB" dirty="0"/>
              <a:t>HIOW MSK website</a:t>
            </a:r>
          </a:p>
        </p:txBody>
      </p:sp>
      <p:sp>
        <p:nvSpPr>
          <p:cNvPr id="3" name="Content Placeholder 2">
            <a:extLst>
              <a:ext uri="{FF2B5EF4-FFF2-40B4-BE49-F238E27FC236}">
                <a16:creationId xmlns:a16="http://schemas.microsoft.com/office/drawing/2014/main" id="{F917D03A-2E72-9C55-D84F-6AC9F260E0FD}"/>
              </a:ext>
            </a:extLst>
          </p:cNvPr>
          <p:cNvSpPr>
            <a:spLocks noGrp="1"/>
          </p:cNvSpPr>
          <p:nvPr>
            <p:ph idx="1"/>
          </p:nvPr>
        </p:nvSpPr>
        <p:spPr/>
        <p:txBody>
          <a:bodyPr/>
          <a:lstStyle/>
          <a:p>
            <a:r>
              <a:rPr lang="en-GB" dirty="0">
                <a:hlinkClick r:id="rId2" tooltip="Original URL: https://hiowhealthcare.nhs.uk/msk. Click or tap if you trust this link."/>
              </a:rPr>
              <a:t>https://hiowhealthcare.nhs.uk/msk</a:t>
            </a:r>
            <a:endParaRPr lang="en-GB" dirty="0"/>
          </a:p>
        </p:txBody>
      </p:sp>
    </p:spTree>
    <p:extLst>
      <p:ext uri="{BB962C8B-B14F-4D97-AF65-F5344CB8AC3E}">
        <p14:creationId xmlns:p14="http://schemas.microsoft.com/office/powerpoint/2010/main" val="2718295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682C917B-D404-3E22-DBDC-913BD9D4FFF3}"/>
              </a:ext>
            </a:extLst>
          </p:cNvPr>
          <p:cNvSpPr>
            <a:spLocks noGrp="1"/>
          </p:cNvSpPr>
          <p:nvPr>
            <p:ph type="title"/>
          </p:nvPr>
        </p:nvSpPr>
        <p:spPr>
          <a:xfrm>
            <a:off x="653143" y="1645920"/>
            <a:ext cx="3522879" cy="4470821"/>
          </a:xfrm>
        </p:spPr>
        <p:txBody>
          <a:bodyPr>
            <a:normAutofit/>
          </a:bodyPr>
          <a:lstStyle/>
          <a:p>
            <a:pPr algn="r"/>
            <a:r>
              <a:rPr lang="en-GB" b="1" dirty="0">
                <a:solidFill>
                  <a:srgbClr val="FFFFFF"/>
                </a:solidFill>
              </a:rPr>
              <a:t>References</a:t>
            </a:r>
          </a:p>
        </p:txBody>
      </p:sp>
      <p:sp>
        <p:nvSpPr>
          <p:cNvPr id="3" name="Content Placeholder 2">
            <a:extLst>
              <a:ext uri="{FF2B5EF4-FFF2-40B4-BE49-F238E27FC236}">
                <a16:creationId xmlns:a16="http://schemas.microsoft.com/office/drawing/2014/main" id="{D3B8A2EF-0162-FF5F-BB15-49ED444FF0D3}"/>
              </a:ext>
            </a:extLst>
          </p:cNvPr>
          <p:cNvSpPr>
            <a:spLocks noGrp="1"/>
          </p:cNvSpPr>
          <p:nvPr>
            <p:ph idx="1"/>
          </p:nvPr>
        </p:nvSpPr>
        <p:spPr>
          <a:xfrm>
            <a:off x="5204109" y="1645920"/>
            <a:ext cx="5919503" cy="4470821"/>
          </a:xfrm>
        </p:spPr>
        <p:txBody>
          <a:bodyPr>
            <a:normAutofit/>
          </a:bodyPr>
          <a:lstStyle/>
          <a:p>
            <a:pPr>
              <a:lnSpc>
                <a:spcPct val="90000"/>
              </a:lnSpc>
            </a:pPr>
            <a:r>
              <a:rPr lang="en-US" sz="800" b="0" i="1" err="1">
                <a:effectLst/>
              </a:rPr>
              <a:t>Aimar</a:t>
            </a:r>
            <a:r>
              <a:rPr lang="en-US" sz="800" b="0" i="1">
                <a:effectLst/>
              </a:rPr>
              <a:t> E, </a:t>
            </a:r>
            <a:r>
              <a:rPr lang="en-US" sz="800" b="0" i="1" err="1">
                <a:effectLst/>
              </a:rPr>
              <a:t>Iess</a:t>
            </a:r>
            <a:r>
              <a:rPr lang="en-US" sz="800" b="0" i="1">
                <a:effectLst/>
              </a:rPr>
              <a:t> G, Gaetani P, </a:t>
            </a:r>
            <a:r>
              <a:rPr lang="en-US" sz="800" b="0" i="1" err="1">
                <a:effectLst/>
              </a:rPr>
              <a:t>Galbiati</a:t>
            </a:r>
            <a:r>
              <a:rPr lang="en-US" sz="800" b="0" i="1">
                <a:effectLst/>
              </a:rPr>
              <a:t> TF, </a:t>
            </a:r>
            <a:r>
              <a:rPr lang="en-US" sz="800" b="0" i="1" err="1">
                <a:effectLst/>
              </a:rPr>
              <a:t>Isidori</a:t>
            </a:r>
            <a:r>
              <a:rPr lang="en-US" sz="800" b="0" i="1">
                <a:effectLst/>
              </a:rPr>
              <a:t> A, </a:t>
            </a:r>
            <a:r>
              <a:rPr lang="en-US" sz="800" b="0" i="1" err="1">
                <a:effectLst/>
              </a:rPr>
              <a:t>Lavanga</a:t>
            </a:r>
            <a:r>
              <a:rPr lang="en-US" sz="800" b="0" i="1">
                <a:effectLst/>
              </a:rPr>
              <a:t> V, </a:t>
            </a:r>
            <a:r>
              <a:rPr lang="en-US" sz="800" b="0" i="1" err="1">
                <a:effectLst/>
              </a:rPr>
              <a:t>Longhitano</a:t>
            </a:r>
            <a:r>
              <a:rPr lang="en-US" sz="800" b="0" i="1">
                <a:effectLst/>
              </a:rPr>
              <a:t> F, </a:t>
            </a:r>
            <a:r>
              <a:rPr lang="en-US" sz="800" b="0" i="1" err="1">
                <a:effectLst/>
              </a:rPr>
              <a:t>Menghetti</a:t>
            </a:r>
            <a:r>
              <a:rPr lang="en-US" sz="800" b="0" i="1">
                <a:effectLst/>
              </a:rPr>
              <a:t> C, Messina AL, </a:t>
            </a:r>
            <a:r>
              <a:rPr lang="en-US" sz="800" b="0" i="1" err="1">
                <a:effectLst/>
              </a:rPr>
              <a:t>Zekaj</a:t>
            </a:r>
            <a:r>
              <a:rPr lang="en-US" sz="800" b="0" i="1">
                <a:effectLst/>
              </a:rPr>
              <a:t> E and </a:t>
            </a:r>
            <a:r>
              <a:rPr lang="en-US" sz="800" b="0" i="1" err="1">
                <a:effectLst/>
              </a:rPr>
              <a:t>Broggi</a:t>
            </a:r>
            <a:r>
              <a:rPr lang="en-US" sz="800" b="0" i="1">
                <a:effectLst/>
              </a:rPr>
              <a:t> G (2021).  Degenerative Lumbar Stenosis Surgery: Predictive Factors of Clinical Outcome – Experience with 1001 Patients.  World Neurosurgery, 147, e306-e314.</a:t>
            </a:r>
          </a:p>
          <a:p>
            <a:pPr>
              <a:lnSpc>
                <a:spcPct val="90000"/>
              </a:lnSpc>
            </a:pPr>
            <a:r>
              <a:rPr lang="en-US" sz="800" b="0" i="1">
                <a:effectLst/>
              </a:rPr>
              <a:t>Hall AM, Aubrey-</a:t>
            </a:r>
            <a:r>
              <a:rPr lang="en-US" sz="800" b="0" i="1" err="1">
                <a:effectLst/>
              </a:rPr>
              <a:t>Bassler</a:t>
            </a:r>
            <a:r>
              <a:rPr lang="en-US" sz="800" b="0" i="1">
                <a:effectLst/>
              </a:rPr>
              <a:t> K, Thorne B, Maher C (2021).  Do not routinely offer imaging for uncomplicated low back pain.  BMJ Open Access, 372, n291. </a:t>
            </a:r>
            <a:r>
              <a:rPr lang="en-GB" sz="800"/>
              <a:t>http://dx.doi.org/10.1136/bmj.n291 </a:t>
            </a:r>
          </a:p>
          <a:p>
            <a:pPr>
              <a:lnSpc>
                <a:spcPct val="90000"/>
              </a:lnSpc>
            </a:pPr>
            <a:r>
              <a:rPr lang="en-US" sz="800" b="0" i="1">
                <a:effectLst/>
              </a:rPr>
              <a:t>Hawkes CH and Roberts GM (1978).  Neurogenic and Vascular claudication.  Journal of the Neurological Sciences, 38,3 337-345.</a:t>
            </a:r>
          </a:p>
          <a:p>
            <a:pPr>
              <a:lnSpc>
                <a:spcPct val="90000"/>
              </a:lnSpc>
            </a:pPr>
            <a:r>
              <a:rPr lang="en-US" sz="800" b="0" i="1" err="1">
                <a:effectLst/>
              </a:rPr>
              <a:t>Hilibrand</a:t>
            </a:r>
            <a:r>
              <a:rPr lang="en-US" sz="800" b="0" i="1">
                <a:effectLst/>
              </a:rPr>
              <a:t> AS, Rand N (1999).  Degenerative Lumbar Stenosis: Diagnosis and Management.</a:t>
            </a:r>
          </a:p>
          <a:p>
            <a:pPr>
              <a:lnSpc>
                <a:spcPct val="90000"/>
              </a:lnSpc>
            </a:pPr>
            <a:r>
              <a:rPr lang="en-US" sz="800" b="0" i="1" err="1">
                <a:effectLst/>
              </a:rPr>
              <a:t>Hoeritzauer</a:t>
            </a:r>
            <a:r>
              <a:rPr lang="en-US" sz="800" i="1"/>
              <a:t> I, Wood M, Copley PC, </a:t>
            </a:r>
            <a:r>
              <a:rPr lang="en-US" sz="800" i="1" err="1"/>
              <a:t>Demetriade</a:t>
            </a:r>
            <a:r>
              <a:rPr lang="en-US" sz="800" i="1"/>
              <a:t> AK.  (2020). What is the incidence of cauda equina syndrome? </a:t>
            </a:r>
            <a:r>
              <a:rPr lang="en-US" sz="800" i="1" err="1"/>
              <a:t>Asystematic</a:t>
            </a:r>
            <a:r>
              <a:rPr lang="en-US" sz="800" i="1"/>
              <a:t> review.  Journal of Neurosurgery, 32, 6, </a:t>
            </a:r>
            <a:r>
              <a:rPr lang="en-GB" sz="800" b="0" i="0" u="none" strike="noStrike">
                <a:effectLst/>
                <a:latin typeface="Fira Sans" panose="020B0604020202020204" pitchFamily="34" charset="0"/>
                <a:hlinkClick r:id="rId3"/>
              </a:rPr>
              <a:t>https://doi.org/10.3171/2019.12.SPINE19839</a:t>
            </a:r>
            <a:r>
              <a:rPr lang="en-GB" sz="800" b="0" i="0" u="none" strike="noStrike">
                <a:effectLst/>
                <a:latin typeface="Fira Sans" panose="020B0604020202020204" pitchFamily="34" charset="0"/>
              </a:rPr>
              <a:t> </a:t>
            </a:r>
          </a:p>
          <a:p>
            <a:pPr>
              <a:lnSpc>
                <a:spcPct val="90000"/>
              </a:lnSpc>
            </a:pPr>
            <a:r>
              <a:rPr lang="en-US" sz="800" b="0" i="1">
                <a:effectLst/>
              </a:rPr>
              <a:t>Kirker K, </a:t>
            </a:r>
            <a:r>
              <a:rPr lang="en-US" sz="800" b="0" i="1" err="1">
                <a:effectLst/>
              </a:rPr>
              <a:t>Masaracchio</a:t>
            </a:r>
            <a:r>
              <a:rPr lang="en-US" sz="800" b="0" i="1">
                <a:effectLst/>
              </a:rPr>
              <a:t> MF, </a:t>
            </a:r>
            <a:r>
              <a:rPr lang="en-US" sz="800" b="0" i="1" err="1">
                <a:effectLst/>
              </a:rPr>
              <a:t>Loghmani</a:t>
            </a:r>
            <a:r>
              <a:rPr lang="en-US" sz="800" b="0" i="1">
                <a:effectLst/>
              </a:rPr>
              <a:t> P, Torres-</a:t>
            </a:r>
            <a:r>
              <a:rPr lang="en-US" sz="800" b="0" i="1" err="1">
                <a:effectLst/>
              </a:rPr>
              <a:t>Panchame</a:t>
            </a:r>
            <a:r>
              <a:rPr lang="en-US" sz="800" b="0" i="1">
                <a:effectLst/>
              </a:rPr>
              <a:t> RE, Mattia M and States R.  (2023).  Management of lumbar spinal stenosis: a systematic review and meta-analysis of rehabilitation, surgical injection and medication interventions.  Physiotherapy Theory and Practice.  39, 2, 241-286, DOI: </a:t>
            </a:r>
            <a:r>
              <a:rPr lang="en-GB" sz="800" b="0" i="0" u="none" strike="noStrike" baseline="0"/>
              <a:t>10.1080/09593985.2021.2012860</a:t>
            </a:r>
            <a:endParaRPr lang="en-US" sz="800" b="0" i="1">
              <a:effectLst/>
            </a:endParaRPr>
          </a:p>
          <a:p>
            <a:pPr>
              <a:lnSpc>
                <a:spcPct val="90000"/>
              </a:lnSpc>
            </a:pPr>
            <a:r>
              <a:rPr lang="en-GB" sz="800" i="1"/>
              <a:t>Lee YS, Kim T-H, Oh JK, Lee JS and Park MS (2015).  Lumbar Stenosis: A Recent Update by Review of Literature.  Asian Spine Journal, 9, 5, 818-828.</a:t>
            </a:r>
          </a:p>
          <a:p>
            <a:pPr>
              <a:lnSpc>
                <a:spcPct val="90000"/>
              </a:lnSpc>
            </a:pPr>
            <a:r>
              <a:rPr lang="en-GB" sz="800" i="1"/>
              <a:t>Nadeau M, Rosas-Arellano MP, </a:t>
            </a:r>
            <a:r>
              <a:rPr lang="en-GB" sz="800" i="1" err="1"/>
              <a:t>Gurr</a:t>
            </a:r>
            <a:r>
              <a:rPr lang="en-GB" sz="800" i="1"/>
              <a:t> KR, Bailey SI, Taylor DC, Grewal R, Lawlor DK, Bailey CS (2013).  The reliability of differentiating neurogenic claudication from vascular claudication based on symptomatic presentation.  Canadian Journal of Surgery, 56, 6, 372-377.</a:t>
            </a:r>
          </a:p>
          <a:p>
            <a:pPr>
              <a:lnSpc>
                <a:spcPct val="90000"/>
              </a:lnSpc>
            </a:pPr>
            <a:r>
              <a:rPr lang="en-GB" sz="800" i="1"/>
              <a:t>NICE Guideline for Low back pain and sciatic in over 16s (2016).  NG59 updated 11 December 2020</a:t>
            </a:r>
          </a:p>
          <a:p>
            <a:pPr>
              <a:lnSpc>
                <a:spcPct val="90000"/>
              </a:lnSpc>
            </a:pPr>
            <a:r>
              <a:rPr lang="en-GB" sz="800">
                <a:hlinkClick r:id="rId4"/>
              </a:rPr>
              <a:t>https://www.radiologymasterclass.co.uk/gallery/imaging-galleries/mri-gallery/mri-spine-sciatica#top_1st_img</a:t>
            </a:r>
            <a:r>
              <a:rPr lang="en-GB" sz="800"/>
              <a:t> </a:t>
            </a:r>
            <a:endParaRPr lang="en-US" sz="800" b="0" i="1">
              <a:effectLst/>
            </a:endParaRPr>
          </a:p>
          <a:p>
            <a:pPr>
              <a:lnSpc>
                <a:spcPct val="90000"/>
              </a:lnSpc>
            </a:pPr>
            <a:r>
              <a:rPr lang="en-US" sz="800" b="0" i="1">
                <a:effectLst/>
              </a:rPr>
              <a:t>Sajid IM, </a:t>
            </a:r>
            <a:r>
              <a:rPr lang="en-US" sz="800" b="0" i="1" err="1">
                <a:effectLst/>
              </a:rPr>
              <a:t>Parkunan</a:t>
            </a:r>
            <a:r>
              <a:rPr lang="en-US" sz="800" b="0" i="1">
                <a:effectLst/>
              </a:rPr>
              <a:t> A, Frost K (2021).  Unintended consequences: quantifying the benefits iatrogenic harms and downstream cascade costs of musculoskeletal MRI in UK primary care.  BMJ Open Quality 10:e001287. </a:t>
            </a:r>
            <a:r>
              <a:rPr lang="en-US" sz="800" b="0" i="1" err="1">
                <a:effectLst/>
              </a:rPr>
              <a:t>doi</a:t>
            </a:r>
            <a:r>
              <a:rPr lang="en-US" sz="800" b="0" i="1">
                <a:effectLst/>
              </a:rPr>
              <a:t> 10.1136/bmjoq-2020-001287</a:t>
            </a:r>
          </a:p>
          <a:p>
            <a:pPr>
              <a:lnSpc>
                <a:spcPct val="90000"/>
              </a:lnSpc>
            </a:pPr>
            <a:endParaRPr lang="en-GB" sz="800"/>
          </a:p>
        </p:txBody>
      </p:sp>
    </p:spTree>
    <p:extLst>
      <p:ext uri="{BB962C8B-B14F-4D97-AF65-F5344CB8AC3E}">
        <p14:creationId xmlns:p14="http://schemas.microsoft.com/office/powerpoint/2010/main" val="1059559236"/>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54652-E3C2-F4B8-9B49-8007B5DAAD0E}"/>
              </a:ext>
            </a:extLst>
          </p:cNvPr>
          <p:cNvSpPr>
            <a:spLocks noGrp="1"/>
          </p:cNvSpPr>
          <p:nvPr>
            <p:ph type="title"/>
          </p:nvPr>
        </p:nvSpPr>
        <p:spPr>
          <a:xfrm>
            <a:off x="646111" y="452718"/>
            <a:ext cx="9404723" cy="1400530"/>
          </a:xfrm>
        </p:spPr>
        <p:txBody>
          <a:bodyPr>
            <a:normAutofit/>
          </a:bodyPr>
          <a:lstStyle/>
          <a:p>
            <a:r>
              <a:rPr lang="en-GB" b="1"/>
              <a:t>Message starts from the first contact</a:t>
            </a:r>
          </a:p>
        </p:txBody>
      </p:sp>
      <p:graphicFrame>
        <p:nvGraphicFramePr>
          <p:cNvPr id="5" name="Content Placeholder 2">
            <a:extLst>
              <a:ext uri="{FF2B5EF4-FFF2-40B4-BE49-F238E27FC236}">
                <a16:creationId xmlns:a16="http://schemas.microsoft.com/office/drawing/2014/main" id="{E98849F6-82B5-CD14-21B1-B1F54B67B054}"/>
              </a:ext>
            </a:extLst>
          </p:cNvPr>
          <p:cNvGraphicFramePr>
            <a:graphicFrameLocks noGrp="1"/>
          </p:cNvGraphicFramePr>
          <p:nvPr>
            <p:ph idx="1"/>
            <p:extLst>
              <p:ext uri="{D42A27DB-BD31-4B8C-83A1-F6EECF244321}">
                <p14:modId xmlns:p14="http://schemas.microsoft.com/office/powerpoint/2010/main" val="3531482039"/>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1038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0AC11-DF8F-BF6F-E6B6-66D2AC7851C2}"/>
              </a:ext>
            </a:extLst>
          </p:cNvPr>
          <p:cNvSpPr>
            <a:spLocks noGrp="1"/>
          </p:cNvSpPr>
          <p:nvPr>
            <p:ph type="title"/>
          </p:nvPr>
        </p:nvSpPr>
        <p:spPr>
          <a:xfrm>
            <a:off x="561214" y="314632"/>
            <a:ext cx="5616217" cy="775788"/>
          </a:xfrm>
        </p:spPr>
        <p:txBody>
          <a:bodyPr>
            <a:normAutofit/>
          </a:bodyPr>
          <a:lstStyle/>
          <a:p>
            <a:r>
              <a:rPr lang="en-GB" b="1" dirty="0"/>
              <a:t>Pain </a:t>
            </a:r>
          </a:p>
        </p:txBody>
      </p:sp>
      <p:sp>
        <p:nvSpPr>
          <p:cNvPr id="6" name="AutoShape 6" descr="Terminologies, descriptive terms, symptoms and examples.">
            <a:extLst>
              <a:ext uri="{FF2B5EF4-FFF2-40B4-BE49-F238E27FC236}">
                <a16:creationId xmlns:a16="http://schemas.microsoft.com/office/drawing/2014/main" id="{AF119219-05EF-A9DE-5468-C02FA2D3D809}"/>
              </a:ext>
            </a:extLst>
          </p:cNvPr>
          <p:cNvSpPr>
            <a:spLocks noGrp="1" noChangeAspect="1" noChangeArrowheads="1"/>
          </p:cNvSpPr>
          <p:nvPr>
            <p:ph idx="1"/>
          </p:nvPr>
        </p:nvSpPr>
        <p:spPr bwMode="auto">
          <a:xfrm>
            <a:off x="640681" y="1090420"/>
            <a:ext cx="5696113" cy="5564458"/>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fontScale="32500" lnSpcReduction="20000"/>
          </a:bodyPr>
          <a:lstStyle/>
          <a:p>
            <a:pPr marL="0" indent="0">
              <a:lnSpc>
                <a:spcPct val="90000"/>
              </a:lnSpc>
              <a:buNone/>
            </a:pPr>
            <a:r>
              <a:rPr lang="en-GB" sz="4300" b="1" dirty="0"/>
              <a:t>Radicular Pain:</a:t>
            </a:r>
          </a:p>
          <a:p>
            <a:pPr>
              <a:lnSpc>
                <a:spcPct val="90000"/>
              </a:lnSpc>
            </a:pPr>
            <a:r>
              <a:rPr lang="en-GB" sz="4300" dirty="0"/>
              <a:t>Sharp/ electric</a:t>
            </a:r>
          </a:p>
          <a:p>
            <a:pPr>
              <a:lnSpc>
                <a:spcPct val="90000"/>
              </a:lnSpc>
            </a:pPr>
            <a:r>
              <a:rPr lang="en-GB" sz="4300" dirty="0"/>
              <a:t>Nerve root pattern</a:t>
            </a:r>
          </a:p>
          <a:p>
            <a:pPr>
              <a:lnSpc>
                <a:spcPct val="90000"/>
              </a:lnSpc>
            </a:pPr>
            <a:r>
              <a:rPr lang="en-GB" sz="4300" dirty="0"/>
              <a:t>One of the worst pains one can feel</a:t>
            </a:r>
          </a:p>
          <a:p>
            <a:pPr>
              <a:lnSpc>
                <a:spcPct val="90000"/>
              </a:lnSpc>
            </a:pPr>
            <a:r>
              <a:rPr lang="en-GB" sz="4300" dirty="0"/>
              <a:t>Arm pain &gt; Neck</a:t>
            </a:r>
          </a:p>
          <a:p>
            <a:pPr marL="0" indent="0">
              <a:lnSpc>
                <a:spcPct val="90000"/>
              </a:lnSpc>
              <a:buNone/>
            </a:pPr>
            <a:r>
              <a:rPr lang="en-GB" sz="4300" b="1" dirty="0"/>
              <a:t>Radiculopathy = Objective changes in sensation, muscle power </a:t>
            </a:r>
          </a:p>
          <a:p>
            <a:pPr marL="0" indent="0">
              <a:lnSpc>
                <a:spcPct val="90000"/>
              </a:lnSpc>
              <a:buNone/>
            </a:pPr>
            <a:r>
              <a:rPr lang="en-GB" sz="4300" b="1" dirty="0"/>
              <a:t>or reflexes</a:t>
            </a:r>
          </a:p>
          <a:p>
            <a:pPr marL="0" indent="0">
              <a:lnSpc>
                <a:spcPct val="90000"/>
              </a:lnSpc>
              <a:buNone/>
            </a:pPr>
            <a:endParaRPr lang="en-GB" sz="4300" dirty="0"/>
          </a:p>
          <a:p>
            <a:pPr marL="0" indent="0">
              <a:lnSpc>
                <a:spcPct val="90000"/>
              </a:lnSpc>
              <a:buNone/>
            </a:pPr>
            <a:r>
              <a:rPr lang="en-GB" sz="4300" b="1" dirty="0"/>
              <a:t>Somatic:</a:t>
            </a:r>
            <a:endParaRPr lang="en-GB" sz="4300" dirty="0"/>
          </a:p>
          <a:p>
            <a:pPr>
              <a:lnSpc>
                <a:spcPct val="90000"/>
              </a:lnSpc>
            </a:pPr>
            <a:r>
              <a:rPr lang="en-GB" sz="4300" dirty="0"/>
              <a:t>Dull ache in nature e.g. to the shoulder </a:t>
            </a:r>
          </a:p>
          <a:p>
            <a:pPr>
              <a:lnSpc>
                <a:spcPct val="90000"/>
              </a:lnSpc>
            </a:pPr>
            <a:r>
              <a:rPr lang="en-GB" sz="4300" dirty="0"/>
              <a:t>Gnawing pain/ diffuse and can be difficult to localise </a:t>
            </a:r>
          </a:p>
          <a:p>
            <a:pPr>
              <a:lnSpc>
                <a:spcPct val="90000"/>
              </a:lnSpc>
            </a:pPr>
            <a:r>
              <a:rPr lang="en-GB" sz="4300" dirty="0"/>
              <a:t>Natural resolution for painful flare ups </a:t>
            </a:r>
          </a:p>
          <a:p>
            <a:pPr>
              <a:lnSpc>
                <a:spcPct val="90000"/>
              </a:lnSpc>
            </a:pPr>
            <a:r>
              <a:rPr lang="en-GB" sz="4300" dirty="0"/>
              <a:t>Note timeline, pain location, pain control</a:t>
            </a:r>
          </a:p>
          <a:p>
            <a:pPr>
              <a:lnSpc>
                <a:spcPct val="90000"/>
              </a:lnSpc>
            </a:pPr>
            <a:endParaRPr lang="en-GB" sz="4300" dirty="0"/>
          </a:p>
          <a:p>
            <a:pPr marL="0" indent="0">
              <a:lnSpc>
                <a:spcPct val="90000"/>
              </a:lnSpc>
              <a:buNone/>
            </a:pPr>
            <a:r>
              <a:rPr lang="en-GB" sz="4300" b="1" dirty="0"/>
              <a:t>Central Sensitisation Pain: </a:t>
            </a:r>
          </a:p>
          <a:p>
            <a:pPr>
              <a:lnSpc>
                <a:spcPct val="90000"/>
              </a:lnSpc>
            </a:pPr>
            <a:r>
              <a:rPr lang="en-GB" sz="4300" dirty="0"/>
              <a:t>Widespread pain, can shift</a:t>
            </a:r>
          </a:p>
          <a:p>
            <a:pPr>
              <a:lnSpc>
                <a:spcPct val="90000"/>
              </a:lnSpc>
            </a:pPr>
            <a:r>
              <a:rPr lang="en-GB" sz="4300" dirty="0"/>
              <a:t>Allodynia</a:t>
            </a:r>
          </a:p>
          <a:p>
            <a:pPr>
              <a:lnSpc>
                <a:spcPct val="90000"/>
              </a:lnSpc>
            </a:pPr>
            <a:r>
              <a:rPr lang="en-GB" sz="4300" dirty="0"/>
              <a:t>Can include </a:t>
            </a:r>
            <a:r>
              <a:rPr lang="en-GB" sz="4300" b="0" i="0" dirty="0">
                <a:effectLst/>
              </a:rPr>
              <a:t>sympathetic</a:t>
            </a:r>
            <a:r>
              <a:rPr lang="en-GB" sz="4300" dirty="0"/>
              <a:t> nervous system changes </a:t>
            </a:r>
          </a:p>
          <a:p>
            <a:pPr>
              <a:lnSpc>
                <a:spcPct val="90000"/>
              </a:lnSpc>
            </a:pPr>
            <a:endParaRPr lang="en-GB" sz="500" dirty="0"/>
          </a:p>
          <a:p>
            <a:pPr>
              <a:lnSpc>
                <a:spcPct val="90000"/>
              </a:lnSpc>
            </a:pPr>
            <a:endParaRPr lang="en-GB" sz="500" dirty="0"/>
          </a:p>
          <a:p>
            <a:pPr>
              <a:lnSpc>
                <a:spcPct val="90000"/>
              </a:lnSpc>
            </a:pPr>
            <a:endParaRPr lang="en-GB" sz="500" dirty="0"/>
          </a:p>
        </p:txBody>
      </p:sp>
      <p:pic>
        <p:nvPicPr>
          <p:cNvPr id="1026" name="Picture 2" descr="Dermatomes: Definition, chart, and diagram">
            <a:extLst>
              <a:ext uri="{FF2B5EF4-FFF2-40B4-BE49-F238E27FC236}">
                <a16:creationId xmlns:a16="http://schemas.microsoft.com/office/drawing/2014/main" id="{64AE0D29-05C6-394C-8236-65A28D6D2C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2614" b="11628"/>
          <a:stretch/>
        </p:blipFill>
        <p:spPr bwMode="auto">
          <a:xfrm>
            <a:off x="7563742" y="1148541"/>
            <a:ext cx="3980139" cy="4560914"/>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AutoShape 2" descr="Terminologies, descriptive terms, symptoms and examples.">
            <a:extLst>
              <a:ext uri="{FF2B5EF4-FFF2-40B4-BE49-F238E27FC236}">
                <a16:creationId xmlns:a16="http://schemas.microsoft.com/office/drawing/2014/main" id="{9EC2403C-8990-4BE9-42A4-144AD4CD9BD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46867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613C9C0A-47AD-49A5-838A-A43281BDC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1" name="Freeform 7">
            <a:extLst>
              <a:ext uri="{FF2B5EF4-FFF2-40B4-BE49-F238E27FC236}">
                <a16:creationId xmlns:a16="http://schemas.microsoft.com/office/drawing/2014/main" id="{79507746-2C84-4EB6-B021-47E528910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648930" y="629267"/>
            <a:ext cx="9252154" cy="1016654"/>
          </a:xfrm>
        </p:spPr>
        <p:txBody>
          <a:bodyPr>
            <a:normAutofit/>
          </a:bodyPr>
          <a:lstStyle/>
          <a:p>
            <a:r>
              <a:rPr lang="en-GB" b="1">
                <a:solidFill>
                  <a:srgbClr val="EBEBEB"/>
                </a:solidFill>
              </a:rPr>
              <a:t>Neuropathic Pain Cervical Pain </a:t>
            </a:r>
          </a:p>
        </p:txBody>
      </p:sp>
      <p:sp>
        <p:nvSpPr>
          <p:cNvPr id="42" name="Rectangle 41">
            <a:extLst>
              <a:ext uri="{FF2B5EF4-FFF2-40B4-BE49-F238E27FC236}">
                <a16:creationId xmlns:a16="http://schemas.microsoft.com/office/drawing/2014/main" id="{7B0D28F5-B926-4D9B-9413-91E73A4C6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3" name="Freeform: Shape 42">
            <a:extLst>
              <a:ext uri="{FF2B5EF4-FFF2-40B4-BE49-F238E27FC236}">
                <a16:creationId xmlns:a16="http://schemas.microsoft.com/office/drawing/2014/main" id="{2B3D24C5-CE61-47C8-A0D0-C767528D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27" name="Content Placeholder 2">
            <a:extLst>
              <a:ext uri="{FF2B5EF4-FFF2-40B4-BE49-F238E27FC236}">
                <a16:creationId xmlns:a16="http://schemas.microsoft.com/office/drawing/2014/main" id="{B8D61ED4-19B4-CE0D-FD48-E67BA87CC0BA}"/>
              </a:ext>
            </a:extLst>
          </p:cNvPr>
          <p:cNvGraphicFramePr>
            <a:graphicFrameLocks noGrp="1"/>
          </p:cNvGraphicFramePr>
          <p:nvPr>
            <p:ph idx="1"/>
            <p:extLst>
              <p:ext uri="{D42A27DB-BD31-4B8C-83A1-F6EECF244321}">
                <p14:modId xmlns:p14="http://schemas.microsoft.com/office/powerpoint/2010/main" val="2131797374"/>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086592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FEFA86E7-0687-4290-AFEA-3DE010312456}"/>
              </a:ext>
            </a:extLst>
          </p:cNvPr>
          <p:cNvPicPr>
            <a:picLocks noChangeAspect="1"/>
          </p:cNvPicPr>
          <p:nvPr/>
        </p:nvPicPr>
        <p:blipFill>
          <a:blip r:embed="rId4">
            <a:duotone>
              <a:prstClr val="black"/>
              <a:schemeClr val="accent5">
                <a:tint val="45000"/>
                <a:satMod val="400000"/>
              </a:schemeClr>
            </a:duotone>
            <a:alphaModFix amt="15000"/>
          </a:blip>
          <a:srcRect r="1334"/>
          <a:stretch>
            <a:fillRect/>
          </a:stretch>
        </p:blipFill>
        <p:spPr>
          <a:xfrm>
            <a:off x="20" y="10"/>
            <a:ext cx="12191980" cy="6857990"/>
          </a:xfrm>
          <a:prstGeom prst="rect">
            <a:avLst/>
          </a:prstGeom>
        </p:spPr>
      </p:pic>
      <p:sp>
        <p:nvSpPr>
          <p:cNvPr id="2" name="Title 1"/>
          <p:cNvSpPr>
            <a:spLocks noGrp="1"/>
          </p:cNvSpPr>
          <p:nvPr>
            <p:ph type="title"/>
          </p:nvPr>
        </p:nvSpPr>
        <p:spPr>
          <a:xfrm>
            <a:off x="646111" y="452718"/>
            <a:ext cx="9404723" cy="1400530"/>
          </a:xfrm>
        </p:spPr>
        <p:txBody>
          <a:bodyPr>
            <a:normAutofit/>
          </a:bodyPr>
          <a:lstStyle/>
          <a:p>
            <a:r>
              <a:rPr lang="en-GB" b="1"/>
              <a:t>Cervical Myelopathy</a:t>
            </a:r>
            <a:br>
              <a:rPr lang="en-GB" b="1"/>
            </a:br>
            <a:endParaRPr lang="en-GB" b="1"/>
          </a:p>
        </p:txBody>
      </p:sp>
      <p:sp>
        <p:nvSpPr>
          <p:cNvPr id="22" name="Rectangle 21">
            <a:extLst>
              <a:ext uri="{FF2B5EF4-FFF2-40B4-BE49-F238E27FC236}">
                <a16:creationId xmlns:a16="http://schemas.microsoft.com/office/drawing/2014/main" id="{C696EBFA-4394-4B46-9875-039A1F1D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p:cNvSpPr>
            <a:spLocks noGrp="1"/>
          </p:cNvSpPr>
          <p:nvPr>
            <p:ph idx="1"/>
          </p:nvPr>
        </p:nvSpPr>
        <p:spPr>
          <a:xfrm>
            <a:off x="1103312" y="2052918"/>
            <a:ext cx="8946541" cy="4195481"/>
          </a:xfrm>
        </p:spPr>
        <p:txBody>
          <a:bodyPr anchor="ctr">
            <a:normAutofit/>
          </a:bodyPr>
          <a:lstStyle/>
          <a:p>
            <a:r>
              <a:rPr lang="en-GB" b="1"/>
              <a:t>What is Myelopathy? </a:t>
            </a:r>
          </a:p>
          <a:p>
            <a:r>
              <a:rPr lang="en-GB" b="1"/>
              <a:t>Compression, torsion or stretching causing altered function of the spinal cord</a:t>
            </a:r>
          </a:p>
          <a:p>
            <a:endParaRPr lang="en-GB" b="1"/>
          </a:p>
          <a:p>
            <a:endParaRPr lang="en-GB" b="1"/>
          </a:p>
          <a:p>
            <a:pPr marL="0" lvl="0" indent="0">
              <a:buNone/>
            </a:pPr>
            <a:endParaRPr lang="en-GB"/>
          </a:p>
          <a:p>
            <a:pPr marL="0" indent="0">
              <a:buNone/>
            </a:pPr>
            <a:endParaRPr lang="en-GB"/>
          </a:p>
          <a:p>
            <a:endParaRPr lang="en-GB"/>
          </a:p>
        </p:txBody>
      </p:sp>
    </p:spTree>
    <p:extLst>
      <p:ext uri="{BB962C8B-B14F-4D97-AF65-F5344CB8AC3E}">
        <p14:creationId xmlns:p14="http://schemas.microsoft.com/office/powerpoint/2010/main" val="102413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56"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504B1E49-18F3-5B8C-7A20-96DDCF71E694}"/>
              </a:ext>
            </a:extLst>
          </p:cNvPr>
          <p:cNvSpPr>
            <a:spLocks noGrp="1"/>
          </p:cNvSpPr>
          <p:nvPr>
            <p:ph type="title"/>
          </p:nvPr>
        </p:nvSpPr>
        <p:spPr>
          <a:xfrm>
            <a:off x="648930" y="629267"/>
            <a:ext cx="9252154" cy="1016654"/>
          </a:xfrm>
        </p:spPr>
        <p:txBody>
          <a:bodyPr vert="horz" lIns="91440" tIns="45720" rIns="91440" bIns="45720" rtlCol="0">
            <a:normAutofit/>
          </a:bodyPr>
          <a:lstStyle/>
          <a:p>
            <a:pPr>
              <a:lnSpc>
                <a:spcPct val="90000"/>
              </a:lnSpc>
            </a:pPr>
            <a:br>
              <a:rPr lang="en-US" sz="3300" b="1"/>
            </a:br>
            <a:r>
              <a:rPr lang="en-US" sz="3300" b="1"/>
              <a:t>Degenerative Cervical Myelopathy </a:t>
            </a:r>
          </a:p>
        </p:txBody>
      </p:sp>
      <p:sp>
        <p:nvSpPr>
          <p:cNvPr id="58" name="Rectangle 57">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sp>
        <p:nvSpPr>
          <p:cNvPr id="36" name="Content Placeholder 35">
            <a:extLst>
              <a:ext uri="{FF2B5EF4-FFF2-40B4-BE49-F238E27FC236}">
                <a16:creationId xmlns:a16="http://schemas.microsoft.com/office/drawing/2014/main" id="{53C147A5-0BC5-8E17-70C1-2EBE0DC67B32}"/>
              </a:ext>
            </a:extLst>
          </p:cNvPr>
          <p:cNvSpPr>
            <a:spLocks noGrp="1"/>
          </p:cNvSpPr>
          <p:nvPr>
            <p:ph idx="1"/>
          </p:nvPr>
        </p:nvSpPr>
        <p:spPr>
          <a:xfrm>
            <a:off x="648930" y="2548281"/>
            <a:ext cx="6143755" cy="3957022"/>
          </a:xfrm>
        </p:spPr>
        <p:txBody>
          <a:bodyPr>
            <a:normAutofit lnSpcReduction="10000"/>
          </a:bodyPr>
          <a:lstStyle/>
          <a:p>
            <a:pPr marL="285750" indent="-285750">
              <a:lnSpc>
                <a:spcPct val="90000"/>
              </a:lnSpc>
            </a:pPr>
            <a:r>
              <a:rPr lang="en-US" sz="1800" dirty="0">
                <a:solidFill>
                  <a:schemeClr val="bg1"/>
                </a:solidFill>
              </a:rPr>
              <a:t>Most common type of myelopathy is DCM; Degenerative Cervical Myelopathy – age 50 or older(5% prevalence is over 40s)</a:t>
            </a:r>
          </a:p>
          <a:p>
            <a:pPr>
              <a:lnSpc>
                <a:spcPct val="90000"/>
              </a:lnSpc>
            </a:pPr>
            <a:endParaRPr lang="en-US" sz="1800" dirty="0">
              <a:solidFill>
                <a:schemeClr val="bg1"/>
              </a:solidFill>
            </a:endParaRPr>
          </a:p>
          <a:p>
            <a:pPr marL="285750" indent="-285750">
              <a:lnSpc>
                <a:spcPct val="90000"/>
              </a:lnSpc>
            </a:pPr>
            <a:r>
              <a:rPr lang="en-US" sz="1800" dirty="0">
                <a:solidFill>
                  <a:schemeClr val="bg1"/>
                </a:solidFill>
              </a:rPr>
              <a:t>More common in the cervical spine</a:t>
            </a:r>
          </a:p>
          <a:p>
            <a:pPr marL="285750" indent="-285750">
              <a:lnSpc>
                <a:spcPct val="90000"/>
              </a:lnSpc>
            </a:pPr>
            <a:endParaRPr lang="en-US" sz="1800" dirty="0">
              <a:solidFill>
                <a:schemeClr val="bg1"/>
              </a:solidFill>
            </a:endParaRPr>
          </a:p>
          <a:p>
            <a:pPr marL="285750" indent="-285750">
              <a:lnSpc>
                <a:spcPct val="90000"/>
              </a:lnSpc>
            </a:pPr>
            <a:r>
              <a:rPr lang="en-US" sz="1800" dirty="0">
                <a:solidFill>
                  <a:schemeClr val="bg1"/>
                </a:solidFill>
              </a:rPr>
              <a:t>Causes progressive neurological symptoms, functional disability and has a significant impact on quality of life</a:t>
            </a:r>
          </a:p>
          <a:p>
            <a:pPr marL="285750" indent="-285750">
              <a:lnSpc>
                <a:spcPct val="90000"/>
              </a:lnSpc>
            </a:pPr>
            <a:endParaRPr lang="en-US" sz="1800" dirty="0">
              <a:solidFill>
                <a:schemeClr val="bg1"/>
              </a:solidFill>
            </a:endParaRPr>
          </a:p>
          <a:p>
            <a:pPr marL="285750" indent="-285750">
              <a:lnSpc>
                <a:spcPct val="90000"/>
              </a:lnSpc>
            </a:pPr>
            <a:r>
              <a:rPr lang="en-US" sz="1800" dirty="0">
                <a:solidFill>
                  <a:schemeClr val="bg1"/>
                </a:solidFill>
              </a:rPr>
              <a:t>23% of the healthy population have spinal cord compression on MRI, 10% of these will progress  to DCM i.e. it affects 2.3% of the adult population</a:t>
            </a:r>
          </a:p>
          <a:p>
            <a:pPr>
              <a:lnSpc>
                <a:spcPct val="90000"/>
              </a:lnSpc>
            </a:pPr>
            <a:endParaRPr lang="en-US" sz="1400" dirty="0">
              <a:solidFill>
                <a:schemeClr val="bg1"/>
              </a:solidFill>
            </a:endParaRPr>
          </a:p>
        </p:txBody>
      </p:sp>
      <p:pic>
        <p:nvPicPr>
          <p:cNvPr id="4" name="Content Placeholder 8">
            <a:extLst>
              <a:ext uri="{FF2B5EF4-FFF2-40B4-BE49-F238E27FC236}">
                <a16:creationId xmlns:a16="http://schemas.microsoft.com/office/drawing/2014/main" id="{785E315F-6C77-3E4C-A1E7-00E4A997CBC3}"/>
              </a:ext>
            </a:extLst>
          </p:cNvPr>
          <p:cNvPicPr>
            <a:picLocks noChangeAspect="1"/>
          </p:cNvPicPr>
          <p:nvPr/>
        </p:nvPicPr>
        <p:blipFill rotWithShape="1">
          <a:blip r:embed="rId3"/>
          <a:srcRect l="34250" t="28331" r="39133" b="15937"/>
          <a:stretch/>
        </p:blipFill>
        <p:spPr>
          <a:xfrm>
            <a:off x="7360279" y="2548281"/>
            <a:ext cx="2914900" cy="3662018"/>
          </a:xfrm>
          <a:prstGeom prst="rect">
            <a:avLst/>
          </a:prstGeom>
          <a:effectLst/>
        </p:spPr>
      </p:pic>
    </p:spTree>
    <p:extLst>
      <p:ext uri="{BB962C8B-B14F-4D97-AF65-F5344CB8AC3E}">
        <p14:creationId xmlns:p14="http://schemas.microsoft.com/office/powerpoint/2010/main" val="615026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2"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61997BA-372E-ED34-634B-F6ED3EE6961F}"/>
              </a:ext>
            </a:extLst>
          </p:cNvPr>
          <p:cNvSpPr>
            <a:spLocks noGrp="1"/>
          </p:cNvSpPr>
          <p:nvPr>
            <p:ph type="title"/>
          </p:nvPr>
        </p:nvSpPr>
        <p:spPr>
          <a:xfrm>
            <a:off x="648930" y="629267"/>
            <a:ext cx="9252154" cy="1016654"/>
          </a:xfrm>
        </p:spPr>
        <p:txBody>
          <a:bodyPr>
            <a:normAutofit/>
          </a:bodyPr>
          <a:lstStyle/>
          <a:p>
            <a:pPr>
              <a:lnSpc>
                <a:spcPct val="90000"/>
              </a:lnSpc>
            </a:pPr>
            <a:r>
              <a:rPr lang="en-GB" sz="3300" b="1">
                <a:solidFill>
                  <a:srgbClr val="EBEBEB"/>
                </a:solidFill>
                <a:effectLst/>
                <a:latin typeface="Arial" panose="020B0604020202020204" pitchFamily="34" charset="0"/>
                <a:ea typeface="Calibri" panose="020F0502020204030204" pitchFamily="34" charset="0"/>
                <a:cs typeface="Times New Roman" panose="02020603050405020304" pitchFamily="18" charset="0"/>
              </a:rPr>
              <a:t>Subjective Clues: ‘Cord Signs’</a:t>
            </a:r>
            <a:br>
              <a:rPr lang="en-GB" sz="3300" dirty="0">
                <a:solidFill>
                  <a:srgbClr val="EBEBEB"/>
                </a:solidFill>
                <a:effectLst/>
                <a:latin typeface="Calibri" panose="020F0502020204030204" pitchFamily="34" charset="0"/>
                <a:ea typeface="Calibri" panose="020F0502020204030204" pitchFamily="34" charset="0"/>
                <a:cs typeface="Times New Roman" panose="02020603050405020304" pitchFamily="18" charset="0"/>
              </a:rPr>
            </a:br>
            <a:endParaRPr lang="en-GB" sz="3300">
              <a:solidFill>
                <a:srgbClr val="EBEBEB"/>
              </a:solidFill>
            </a:endParaRPr>
          </a:p>
        </p:txBody>
      </p:sp>
      <p:sp>
        <p:nvSpPr>
          <p:cNvPr id="54" name="Rectangle 5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6" name="Freeform: Shape 5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graphicFrame>
        <p:nvGraphicFramePr>
          <p:cNvPr id="45" name="Content Placeholder 2">
            <a:extLst>
              <a:ext uri="{FF2B5EF4-FFF2-40B4-BE49-F238E27FC236}">
                <a16:creationId xmlns:a16="http://schemas.microsoft.com/office/drawing/2014/main" id="{5E21EE45-3EA1-C4C6-44B8-78E3DDD4A828}"/>
              </a:ext>
            </a:extLst>
          </p:cNvPr>
          <p:cNvGraphicFramePr>
            <a:graphicFrameLocks noGrp="1"/>
          </p:cNvGraphicFramePr>
          <p:nvPr>
            <p:ph idx="1"/>
            <p:extLst>
              <p:ext uri="{D42A27DB-BD31-4B8C-83A1-F6EECF244321}">
                <p14:modId xmlns:p14="http://schemas.microsoft.com/office/powerpoint/2010/main" val="1858886696"/>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166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742154AAE5A348BF573DC00D7AD923" ma:contentTypeVersion="11" ma:contentTypeDescription="Create a new document." ma:contentTypeScope="" ma:versionID="6b6e80b1d0ccbdf3f5886b4a2fd4e325">
  <xsd:schema xmlns:xsd="http://www.w3.org/2001/XMLSchema" xmlns:xs="http://www.w3.org/2001/XMLSchema" xmlns:p="http://schemas.microsoft.com/office/2006/metadata/properties" xmlns:ns1="http://schemas.microsoft.com/sharepoint/v3" xmlns:ns3="30c23a96-21ae-472e-b57a-2cfd2c7054de" targetNamespace="http://schemas.microsoft.com/office/2006/metadata/properties" ma:root="true" ma:fieldsID="d14837ebe8815943ba1ab84364c858ec" ns1:_="" ns3:_="">
    <xsd:import namespace="http://schemas.microsoft.com/sharepoint/v3"/>
    <xsd:import namespace="30c23a96-21ae-472e-b57a-2cfd2c7054de"/>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1:_ip_UnifiedCompliancePolicyProperties" minOccurs="0"/>
                <xsd:element ref="ns1:_ip_UnifiedCompliancePolicyUIAction" minOccurs="0"/>
                <xsd:element ref="ns3:_activity"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c23a96-21ae-472e-b57a-2cfd2c7054de"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4" nillable="true" ma:displayName="_activity" ma:hidden="true" ma:internalName="_activity">
      <xsd:simpleType>
        <xsd:restriction base="dms:Note"/>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30c23a96-21ae-472e-b57a-2cfd2c7054de" xsi:nil="true"/>
  </documentManagement>
</p:properties>
</file>

<file path=customXml/itemProps1.xml><?xml version="1.0" encoding="utf-8"?>
<ds:datastoreItem xmlns:ds="http://schemas.openxmlformats.org/officeDocument/2006/customXml" ds:itemID="{5EF68563-0F63-4E1A-A7A8-4D0D5F37F8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0c23a96-21ae-472e-b57a-2cfd2c7054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5C2C94-A0AF-4DA8-BD22-79FED954C253}">
  <ds:schemaRefs>
    <ds:schemaRef ds:uri="http://schemas.microsoft.com/sharepoint/v3/contenttype/forms"/>
  </ds:schemaRefs>
</ds:datastoreItem>
</file>

<file path=customXml/itemProps3.xml><?xml version="1.0" encoding="utf-8"?>
<ds:datastoreItem xmlns:ds="http://schemas.openxmlformats.org/officeDocument/2006/customXml" ds:itemID="{A00494BE-A98F-4DF3-9409-2136AFDC655F}">
  <ds:schemaRefs>
    <ds:schemaRef ds:uri="http://www.w3.org/XML/1998/namespace"/>
    <ds:schemaRef ds:uri="http://schemas.microsoft.com/office/2006/documentManagement/types"/>
    <ds:schemaRef ds:uri="http://schemas.openxmlformats.org/package/2006/metadata/core-properties"/>
    <ds:schemaRef ds:uri="http://purl.org/dc/dcmitype/"/>
    <ds:schemaRef ds:uri="http://schemas.microsoft.com/sharepoint/v3"/>
    <ds:schemaRef ds:uri="http://purl.org/dc/terms/"/>
    <ds:schemaRef ds:uri="http://purl.org/dc/elements/1.1/"/>
    <ds:schemaRef ds:uri="http://schemas.microsoft.com/office/2006/metadata/properties"/>
    <ds:schemaRef ds:uri="http://schemas.microsoft.com/office/infopath/2007/PartnerControls"/>
    <ds:schemaRef ds:uri="30c23a96-21ae-472e-b57a-2cfd2c7054d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Ion</Template>
  <TotalTime>24222</TotalTime>
  <Words>6308</Words>
  <Application>Microsoft Office PowerPoint</Application>
  <PresentationFormat>Widescreen</PresentationFormat>
  <Paragraphs>486</Paragraphs>
  <Slides>39</Slides>
  <Notes>25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39</vt:i4>
      </vt:variant>
    </vt:vector>
  </HeadingPairs>
  <TitlesOfParts>
    <vt:vector size="53" baseType="lpstr">
      <vt:lpstr>Arial</vt:lpstr>
      <vt:lpstr>Calibri</vt:lpstr>
      <vt:lpstr>Cambria</vt:lpstr>
      <vt:lpstr>Century Gothic</vt:lpstr>
      <vt:lpstr>Droid Sans</vt:lpstr>
      <vt:lpstr>ElsevierGulliver</vt:lpstr>
      <vt:lpstr>Fira Sans</vt:lpstr>
      <vt:lpstr>Google Sans</vt:lpstr>
      <vt:lpstr>inherit</vt:lpstr>
      <vt:lpstr>Open Sans</vt:lpstr>
      <vt:lpstr>Times New Roman</vt:lpstr>
      <vt:lpstr>Wingdings</vt:lpstr>
      <vt:lpstr>Wingdings 3</vt:lpstr>
      <vt:lpstr>Ion</vt:lpstr>
      <vt:lpstr>Orthopaedic Choice   The Cervical and Lumbar Spine </vt:lpstr>
      <vt:lpstr>Contents </vt:lpstr>
      <vt:lpstr>Who we are and what we provide</vt:lpstr>
      <vt:lpstr>Message starts from the first contact</vt:lpstr>
      <vt:lpstr>Pain </vt:lpstr>
      <vt:lpstr>Neuropathic Pain Cervical Pain </vt:lpstr>
      <vt:lpstr>Cervical Myelopathy </vt:lpstr>
      <vt:lpstr> Degenerative Cervical Myelopathy </vt:lpstr>
      <vt:lpstr>Subjective Clues: ‘Cord Signs’ </vt:lpstr>
      <vt:lpstr>Degenerative Cervical Myelopathy Expert Consensus 2023 using a 2 stage survey</vt:lpstr>
      <vt:lpstr>Physical Examination </vt:lpstr>
      <vt:lpstr>PowerPoint Presentation</vt:lpstr>
      <vt:lpstr>Practical - video clips</vt:lpstr>
      <vt:lpstr>Common Differential Diagnosis </vt:lpstr>
      <vt:lpstr>Role of the GP </vt:lpstr>
      <vt:lpstr> </vt:lpstr>
      <vt:lpstr>Tom scan </vt:lpstr>
      <vt:lpstr>Pathways </vt:lpstr>
      <vt:lpstr>Thank you Any questions? </vt:lpstr>
      <vt:lpstr> The Lumbar Spine </vt:lpstr>
      <vt:lpstr>Lumbar Spinal Anatomy</vt:lpstr>
      <vt:lpstr>Imaging Guidelines </vt:lpstr>
      <vt:lpstr>Normal MRI findings</vt:lpstr>
      <vt:lpstr>Harmful impact of MRI</vt:lpstr>
      <vt:lpstr>Lumbar X-Ray Indications</vt:lpstr>
      <vt:lpstr>Lumbar MRI Indications</vt:lpstr>
      <vt:lpstr>Lumbar Canal Stenosis – Signs and Symptoms</vt:lpstr>
      <vt:lpstr>Lumbar Canal Stenosis MRI</vt:lpstr>
      <vt:lpstr>Lumbar Stenosis - Management</vt:lpstr>
      <vt:lpstr>Cauda Equina Syndrome</vt:lpstr>
      <vt:lpstr>PowerPoint Presentation</vt:lpstr>
      <vt:lpstr>Cauda Equina Compression on MRI</vt:lpstr>
      <vt:lpstr>PowerPoint Presentation</vt:lpstr>
      <vt:lpstr>GIRFT pathway guidance app</vt:lpstr>
      <vt:lpstr>Pathways </vt:lpstr>
      <vt:lpstr>Thank you Any questions? </vt:lpstr>
      <vt:lpstr>What to do in 6 minute appointment?</vt:lpstr>
      <vt:lpstr>HIOW MSK website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Orthopaedic  Choice  Cervical Spine</dc:title>
  <dc:creator>Bhuchhada, Komal</dc:creator>
  <cp:lastModifiedBy>HODGKINSON, Nicky (HAMPSHIRE AND ISLE OF WIGHT HEALTHCARE NHS FOUNDATION TRUST)</cp:lastModifiedBy>
  <cp:revision>71</cp:revision>
  <dcterms:created xsi:type="dcterms:W3CDTF">2023-09-08T10:54:33Z</dcterms:created>
  <dcterms:modified xsi:type="dcterms:W3CDTF">2026-06-23T20:21:44Z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0x010100F8742154AAE5A348BF573DC00D7AD923</vt:lpwstr>
  </property>
</Properties>
</file>