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E7FF"/>
    <a:srgbClr val="FFCCCC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6DD013-79EF-4BC4-8437-8E4D7970564D}" v="1" dt="2026-07-17T15:38:35.0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857" autoAdjust="0"/>
  </p:normalViewPr>
  <p:slideViewPr>
    <p:cSldViewPr snapToGrid="0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VENALL, Jeff (NHS ENGLAND)" userId="2d5f38db-0337-4422-9366-060fff95d76d" providerId="ADAL" clId="{16F645CC-83DD-4B5F-889C-7B299E07B636}"/>
    <pc:docChg chg="undo custSel addSld delSld modSld">
      <pc:chgData name="AVENALL, Jeff (NHS ENGLAND)" userId="2d5f38db-0337-4422-9366-060fff95d76d" providerId="ADAL" clId="{16F645CC-83DD-4B5F-889C-7B299E07B636}" dt="2026-07-17T15:57:03.803" v="289" actId="47"/>
      <pc:docMkLst>
        <pc:docMk/>
      </pc:docMkLst>
      <pc:sldChg chg="modSp del mod">
        <pc:chgData name="AVENALL, Jeff (NHS ENGLAND)" userId="2d5f38db-0337-4422-9366-060fff95d76d" providerId="ADAL" clId="{16F645CC-83DD-4B5F-889C-7B299E07B636}" dt="2026-07-17T15:57:03.803" v="289" actId="47"/>
        <pc:sldMkLst>
          <pc:docMk/>
          <pc:sldMk cId="902989522" sldId="263"/>
        </pc:sldMkLst>
        <pc:spChg chg="mod">
          <ac:chgData name="AVENALL, Jeff (NHS ENGLAND)" userId="2d5f38db-0337-4422-9366-060fff95d76d" providerId="ADAL" clId="{16F645CC-83DD-4B5F-889C-7B299E07B636}" dt="2026-07-17T15:42:33.112" v="121" actId="1076"/>
          <ac:spMkLst>
            <pc:docMk/>
            <pc:sldMk cId="902989522" sldId="263"/>
            <ac:spMk id="50" creationId="{2E127531-C2B5-35A4-A08A-43E6A193E765}"/>
          </ac:spMkLst>
        </pc:spChg>
        <pc:spChg chg="mod">
          <ac:chgData name="AVENALL, Jeff (NHS ENGLAND)" userId="2d5f38db-0337-4422-9366-060fff95d76d" providerId="ADAL" clId="{16F645CC-83DD-4B5F-889C-7B299E07B636}" dt="2026-07-17T15:42:47.576" v="122" actId="20577"/>
          <ac:spMkLst>
            <pc:docMk/>
            <pc:sldMk cId="902989522" sldId="263"/>
            <ac:spMk id="69" creationId="{FD64D12E-ADB9-4B9B-659F-A26766862A10}"/>
          </ac:spMkLst>
        </pc:spChg>
        <pc:spChg chg="mod">
          <ac:chgData name="AVENALL, Jeff (NHS ENGLAND)" userId="2d5f38db-0337-4422-9366-060fff95d76d" providerId="ADAL" clId="{16F645CC-83DD-4B5F-889C-7B299E07B636}" dt="2026-07-17T15:43:44.582" v="123" actId="1076"/>
          <ac:spMkLst>
            <pc:docMk/>
            <pc:sldMk cId="902989522" sldId="263"/>
            <ac:spMk id="81" creationId="{CBD2CC75-047D-6E95-9401-1F680CA3E302}"/>
          </ac:spMkLst>
        </pc:spChg>
      </pc:sldChg>
      <pc:sldChg chg="modSp add mod">
        <pc:chgData name="AVENALL, Jeff (NHS ENGLAND)" userId="2d5f38db-0337-4422-9366-060fff95d76d" providerId="ADAL" clId="{16F645CC-83DD-4B5F-889C-7B299E07B636}" dt="2026-07-17T15:52:24.418" v="288" actId="20577"/>
        <pc:sldMkLst>
          <pc:docMk/>
          <pc:sldMk cId="779879952" sldId="264"/>
        </pc:sldMkLst>
        <pc:spChg chg="mod">
          <ac:chgData name="AVENALL, Jeff (NHS ENGLAND)" userId="2d5f38db-0337-4422-9366-060fff95d76d" providerId="ADAL" clId="{16F645CC-83DD-4B5F-889C-7B299E07B636}" dt="2026-07-17T15:51:05.414" v="265" actId="14100"/>
          <ac:spMkLst>
            <pc:docMk/>
            <pc:sldMk cId="779879952" sldId="264"/>
            <ac:spMk id="59" creationId="{4A0B9092-2E54-7B0A-4A0F-64B2681ADBF8}"/>
          </ac:spMkLst>
        </pc:spChg>
        <pc:spChg chg="mod">
          <ac:chgData name="AVENALL, Jeff (NHS ENGLAND)" userId="2d5f38db-0337-4422-9366-060fff95d76d" providerId="ADAL" clId="{16F645CC-83DD-4B5F-889C-7B299E07B636}" dt="2026-07-17T15:48:47.651" v="233" actId="14100"/>
          <ac:spMkLst>
            <pc:docMk/>
            <pc:sldMk cId="779879952" sldId="264"/>
            <ac:spMk id="60" creationId="{3FAD88A7-598F-CC8A-A8B3-4826D1747978}"/>
          </ac:spMkLst>
        </pc:spChg>
        <pc:spChg chg="mod">
          <ac:chgData name="AVENALL, Jeff (NHS ENGLAND)" userId="2d5f38db-0337-4422-9366-060fff95d76d" providerId="ADAL" clId="{16F645CC-83DD-4B5F-889C-7B299E07B636}" dt="2026-07-17T15:52:05.716" v="278" actId="14100"/>
          <ac:spMkLst>
            <pc:docMk/>
            <pc:sldMk cId="779879952" sldId="264"/>
            <ac:spMk id="69" creationId="{3CA87E02-5CAC-5A61-18B9-02D5F09798FE}"/>
          </ac:spMkLst>
        </pc:spChg>
        <pc:spChg chg="mod">
          <ac:chgData name="AVENALL, Jeff (NHS ENGLAND)" userId="2d5f38db-0337-4422-9366-060fff95d76d" providerId="ADAL" clId="{16F645CC-83DD-4B5F-889C-7B299E07B636}" dt="2026-07-17T15:52:24.418" v="288" actId="20577"/>
          <ac:spMkLst>
            <pc:docMk/>
            <pc:sldMk cId="779879952" sldId="264"/>
            <ac:spMk id="81" creationId="{CFDEFFA5-6AA6-98C3-C604-3734AA6ED699}"/>
          </ac:spMkLst>
        </pc:spChg>
        <pc:cxnChg chg="mod">
          <ac:chgData name="AVENALL, Jeff (NHS ENGLAND)" userId="2d5f38db-0337-4422-9366-060fff95d76d" providerId="ADAL" clId="{16F645CC-83DD-4B5F-889C-7B299E07B636}" dt="2026-07-17T15:51:14.979" v="267" actId="1076"/>
          <ac:cxnSpMkLst>
            <pc:docMk/>
            <pc:sldMk cId="779879952" sldId="264"/>
            <ac:cxnSpMk id="62" creationId="{B2577930-CB2A-97F6-4B99-575EF52FDB75}"/>
          </ac:cxnSpMkLst>
        </pc:cxnChg>
        <pc:cxnChg chg="mod">
          <ac:chgData name="AVENALL, Jeff (NHS ENGLAND)" userId="2d5f38db-0337-4422-9366-060fff95d76d" providerId="ADAL" clId="{16F645CC-83DD-4B5F-889C-7B299E07B636}" dt="2026-07-17T15:51:23.914" v="268" actId="1076"/>
          <ac:cxnSpMkLst>
            <pc:docMk/>
            <pc:sldMk cId="779879952" sldId="264"/>
            <ac:cxnSpMk id="63" creationId="{FC78758F-C834-6C23-5625-7A1626F24D2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21AB5-0618-4D21-A890-93BD384EA53B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EFEB51-822A-4127-BB58-66DFEFA55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800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5ABC1-D12F-C26E-AB10-70D26F50C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E39D9D-70CA-DBF2-B580-441CAB4E67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DB0050-439A-BF8E-4944-D5754CC20B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12761E-EFC0-12DD-E851-8855555C1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EFEB51-822A-4127-BB58-66DFEFA5562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83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04B70-F6E0-43E7-9054-C82051CC7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9AB206-BCB2-4BF9-819F-33EF174614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E4811-E0E7-4FB9-8300-4A3D4C8B1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D6B65-8E19-4CF0-8357-7939D7F0B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17B60-8871-457B-B5E6-C196BA237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934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A6803-A091-41BB-BE99-E060DFADB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EB42FE-96CD-42EA-BAEE-F22116377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61141-8932-4447-881E-86DBECAE1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223F7-8C16-4F6A-BC3B-A7A4E0F3D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B9E31-3205-4E02-A506-20D0453DC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21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149BA0-585E-41EA-9A9D-6CEBF21E48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FAF613-3E6D-43BF-A67B-A6A95ACA52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C9147-055C-4343-B2FB-0FE0712B8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BAD27-1ADB-4218-A0B5-4F4909E03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647F1-F0E0-4EDF-A0D7-4E1850D8E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216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818FB-AF19-4005-8AEF-D11B8DFCC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865B2-1059-47C8-9E8F-A28BACA7F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EC4C7E-47A9-448B-B22F-85DFD31E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3B078-F2A9-4989-8785-2D755C362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BE28E-5F16-478A-A7BA-A286B76DF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511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A709C-7DF5-4F18-A2DE-42B0BED4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FC9703-E165-4999-88E0-B8EC28475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BC131-555C-4255-8317-029761F30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5AEAB-0647-44EC-BDF5-123D0D059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683196-AAF5-4534-825B-FA52EC8D2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603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E01A5-4562-46C0-A395-22A92CBEA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E2725-2752-45C5-86CE-6A8C017AAD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68ECF3-2E15-4309-B780-6898CABE5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9F06A-3AB8-41BA-9088-D008A444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365F88-F868-4EA4-82DC-586389935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53CCD2-ECD7-48B8-AE31-F35C233AC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05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77007-852A-4246-AD6A-7470946BA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520840-0D28-4157-BA5F-9C5A4A35F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28C722-C37F-4845-8C0A-DCCD8276E4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709651-5BC1-4BE2-BB91-50A3B96B0B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6A26B3-9567-4493-93E8-F8ED696380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6D541D-3CF9-4CA9-A8FE-BB2C91E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635913-E74E-4471-A9E8-17375AE78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33550A-4986-4834-A72A-161C46C0E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008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8CDBD-E67A-4F45-BCB8-7F5362A79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BC9BB4-D6AC-4E7A-9F9F-EAB932E72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1FE828-0754-4370-80AF-6F69CA5E1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B803B3-D87C-4FF7-91D1-BE73B82F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800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58DCCB-4859-4638-B7B2-223AF870A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D34B74-E8F6-4B57-9F8B-CF13BC46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EA1A2-2ED9-4E7A-986A-3AB6212DD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441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896F-EE7A-4251-A11C-B9F66632E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B9A8C-9273-400D-9A2D-06075D1F3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B7C22-E6AA-4EF5-85DB-FFFD4E0FE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D5A7BA-1A3E-480F-B76F-61E884C87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34D41-8247-48E4-996A-31DA39AC2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09EB6-A535-43CB-B326-CE72489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55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5B42A-A3D7-450E-9DCB-6AB8F0C84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9264BD-DDD9-4579-B5FA-1D2100CB3B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5FAFB4-55AF-43C6-BB4B-5F32E266C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693748-B899-4280-AA3A-FD5D7B262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8E09D7-F3FA-4E59-AF3E-352033224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1A5F6F-58EF-419A-B332-495CD2237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002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2875D9-E3A2-4CE0-AC12-378474D24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20318-28AF-4E1A-AD49-7E6B31434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42B01-4B76-438F-A18D-B708681828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8CC81-797D-4C95-BBFE-00F2FE3FA6B6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6F16F-8310-4493-B3D2-DE6F56F96C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36871-8265-49DB-867A-46A30A8282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FAA3E-16D1-406C-9FB6-2F84FECA86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7803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england.studyleave.wx@nhs.net" TargetMode="External"/><Relationship Id="rId3" Type="http://schemas.openxmlformats.org/officeDocument/2006/relationships/hyperlink" Target="https://wessex.hee.nhs.uk/south-east-study-leave/" TargetMode="External"/><Relationship Id="rId7" Type="http://schemas.openxmlformats.org/officeDocument/2006/relationships/hyperlink" Target="https://wessex.hee.nhs.uk/south-east-approved-study-leave-list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essex.hee.nhs.uk/south-east-aspirational-international-study-leave-activities/" TargetMode="External"/><Relationship Id="rId5" Type="http://schemas.openxmlformats.org/officeDocument/2006/relationships/hyperlink" Target="https://kss.hee.nhs.uk/study-leave-categories-and-approved-kss-study-leave-lists-by-school/" TargetMode="External"/><Relationship Id="rId4" Type="http://schemas.openxmlformats.org/officeDocument/2006/relationships/hyperlink" Target="https://wessex.hee.nhs.uk/south-east-study-leave-a-z/" TargetMode="External"/><Relationship Id="rId9" Type="http://schemas.openxmlformats.org/officeDocument/2006/relationships/hyperlink" Target="https://wessex.hee.nhs.uk/wp-content/uploads/sites/6/2026/03/High-Cost-Course-Fee-Template.xls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299765-2E1B-8E20-93DD-B1856D4CB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38C83C05-954B-86AA-1726-FA17C5ABD40F}"/>
              </a:ext>
            </a:extLst>
          </p:cNvPr>
          <p:cNvSpPr/>
          <p:nvPr/>
        </p:nvSpPr>
        <p:spPr>
          <a:xfrm>
            <a:off x="2678790" y="2748432"/>
            <a:ext cx="5328004" cy="1551218"/>
          </a:xfrm>
          <a:prstGeom prst="rect">
            <a:avLst/>
          </a:prstGeom>
          <a:solidFill>
            <a:srgbClr val="FFE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4904C63D-856F-7B00-2085-2505BA40FF3F}"/>
              </a:ext>
            </a:extLst>
          </p:cNvPr>
          <p:cNvSpPr/>
          <p:nvPr/>
        </p:nvSpPr>
        <p:spPr>
          <a:xfrm>
            <a:off x="5135167" y="2517590"/>
            <a:ext cx="1168285" cy="398142"/>
          </a:xfrm>
          <a:prstGeom prst="rect">
            <a:avLst/>
          </a:prstGeom>
          <a:solidFill>
            <a:srgbClr val="FFE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29DB074F-43CA-69F6-043E-E1559D7B616F}"/>
              </a:ext>
            </a:extLst>
          </p:cNvPr>
          <p:cNvSpPr/>
          <p:nvPr/>
        </p:nvSpPr>
        <p:spPr>
          <a:xfrm>
            <a:off x="2732029" y="4299650"/>
            <a:ext cx="185930" cy="1227452"/>
          </a:xfrm>
          <a:prstGeom prst="rect">
            <a:avLst/>
          </a:prstGeom>
          <a:solidFill>
            <a:srgbClr val="FFE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79BB67-67F8-DBB2-ED6A-F8464D0989AA}"/>
              </a:ext>
            </a:extLst>
          </p:cNvPr>
          <p:cNvSpPr/>
          <p:nvPr/>
        </p:nvSpPr>
        <p:spPr>
          <a:xfrm>
            <a:off x="7999342" y="2922294"/>
            <a:ext cx="4118232" cy="1867289"/>
          </a:xfrm>
          <a:prstGeom prst="rect">
            <a:avLst/>
          </a:prstGeom>
          <a:solidFill>
            <a:srgbClr val="FFE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11C2A37-18C1-24E7-3DF2-538FC8410FE2}"/>
              </a:ext>
            </a:extLst>
          </p:cNvPr>
          <p:cNvSpPr/>
          <p:nvPr/>
        </p:nvSpPr>
        <p:spPr>
          <a:xfrm>
            <a:off x="5310722" y="528045"/>
            <a:ext cx="992730" cy="771172"/>
          </a:xfrm>
          <a:prstGeom prst="rect">
            <a:avLst/>
          </a:prstGeom>
          <a:solidFill>
            <a:srgbClr val="FFE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A08DA0-A9F5-2D64-454E-51D108A3B6FC}"/>
              </a:ext>
            </a:extLst>
          </p:cNvPr>
          <p:cNvSpPr/>
          <p:nvPr/>
        </p:nvSpPr>
        <p:spPr>
          <a:xfrm>
            <a:off x="6071908" y="371287"/>
            <a:ext cx="6077196" cy="2689684"/>
          </a:xfrm>
          <a:prstGeom prst="rect">
            <a:avLst/>
          </a:prstGeom>
          <a:solidFill>
            <a:srgbClr val="FFE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6383AD9-A5FA-7B52-B213-01FAF76C134C}"/>
              </a:ext>
            </a:extLst>
          </p:cNvPr>
          <p:cNvSpPr/>
          <p:nvPr/>
        </p:nvSpPr>
        <p:spPr>
          <a:xfrm>
            <a:off x="155037" y="2077066"/>
            <a:ext cx="2226551" cy="4502261"/>
          </a:xfrm>
          <a:prstGeom prst="rect">
            <a:avLst/>
          </a:prstGeom>
          <a:solidFill>
            <a:schemeClr val="accent5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A055CCA-3AF6-7A75-3A82-850D7E7D2798}"/>
              </a:ext>
            </a:extLst>
          </p:cNvPr>
          <p:cNvSpPr/>
          <p:nvPr/>
        </p:nvSpPr>
        <p:spPr>
          <a:xfrm>
            <a:off x="159895" y="1806989"/>
            <a:ext cx="5150826" cy="270077"/>
          </a:xfrm>
          <a:prstGeom prst="rect">
            <a:avLst/>
          </a:prstGeom>
          <a:solidFill>
            <a:schemeClr val="accent5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5C06C8-200E-E10D-1CE7-B1BE05FF8269}"/>
              </a:ext>
            </a:extLst>
          </p:cNvPr>
          <p:cNvSpPr/>
          <p:nvPr/>
        </p:nvSpPr>
        <p:spPr>
          <a:xfrm>
            <a:off x="4591475" y="1257656"/>
            <a:ext cx="716057" cy="547131"/>
          </a:xfrm>
          <a:prstGeom prst="rect">
            <a:avLst/>
          </a:prstGeom>
          <a:solidFill>
            <a:schemeClr val="accent5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07B9F23-582B-75D1-3F28-989430D72554}"/>
              </a:ext>
            </a:extLst>
          </p:cNvPr>
          <p:cNvSpPr/>
          <p:nvPr/>
        </p:nvSpPr>
        <p:spPr>
          <a:xfrm>
            <a:off x="2386889" y="5956640"/>
            <a:ext cx="1376447" cy="622686"/>
          </a:xfrm>
          <a:prstGeom prst="rect">
            <a:avLst/>
          </a:prstGeom>
          <a:solidFill>
            <a:schemeClr val="accent5">
              <a:lumMod val="60000"/>
              <a:lumOff val="40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B7153A8-743D-9E29-6C19-18908E00153D}"/>
              </a:ext>
            </a:extLst>
          </p:cNvPr>
          <p:cNvCxnSpPr>
            <a:cxnSpLocks/>
          </p:cNvCxnSpPr>
          <p:nvPr/>
        </p:nvCxnSpPr>
        <p:spPr>
          <a:xfrm>
            <a:off x="1324919" y="3847987"/>
            <a:ext cx="0" cy="701538"/>
          </a:xfrm>
          <a:prstGeom prst="straightConnector1">
            <a:avLst/>
          </a:prstGeom>
          <a:ln w="19050">
            <a:solidFill>
              <a:srgbClr val="0070C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C5209D5-936D-A469-BD64-4AA26163026B}"/>
              </a:ext>
            </a:extLst>
          </p:cNvPr>
          <p:cNvCxnSpPr>
            <a:cxnSpLocks/>
          </p:cNvCxnSpPr>
          <p:nvPr/>
        </p:nvCxnSpPr>
        <p:spPr>
          <a:xfrm flipH="1">
            <a:off x="6276104" y="3703965"/>
            <a:ext cx="435600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B2577930-CB2A-97F6-4B99-575EF52FDB75}"/>
              </a:ext>
            </a:extLst>
          </p:cNvPr>
          <p:cNvCxnSpPr>
            <a:cxnSpLocks/>
          </p:cNvCxnSpPr>
          <p:nvPr/>
        </p:nvCxnSpPr>
        <p:spPr>
          <a:xfrm>
            <a:off x="5999565" y="5195112"/>
            <a:ext cx="730771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2C90443-48D2-8836-D679-3301A44C8C0B}"/>
              </a:ext>
            </a:extLst>
          </p:cNvPr>
          <p:cNvCxnSpPr>
            <a:cxnSpLocks/>
          </p:cNvCxnSpPr>
          <p:nvPr/>
        </p:nvCxnSpPr>
        <p:spPr>
          <a:xfrm flipH="1">
            <a:off x="4967638" y="1194298"/>
            <a:ext cx="4811" cy="771172"/>
          </a:xfrm>
          <a:prstGeom prst="straightConnector1">
            <a:avLst/>
          </a:prstGeom>
          <a:ln w="19050">
            <a:solidFill>
              <a:srgbClr val="0070C0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402EED1-B768-8038-D738-1D4A84453EB5}"/>
              </a:ext>
            </a:extLst>
          </p:cNvPr>
          <p:cNvCxnSpPr>
            <a:cxnSpLocks/>
          </p:cNvCxnSpPr>
          <p:nvPr/>
        </p:nvCxnSpPr>
        <p:spPr>
          <a:xfrm>
            <a:off x="5824160" y="890382"/>
            <a:ext cx="326954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662350E-6588-9DA9-5C96-F3E6327F61C5}"/>
              </a:ext>
            </a:extLst>
          </p:cNvPr>
          <p:cNvCxnSpPr>
            <a:cxnSpLocks/>
          </p:cNvCxnSpPr>
          <p:nvPr/>
        </p:nvCxnSpPr>
        <p:spPr>
          <a:xfrm>
            <a:off x="7190138" y="865046"/>
            <a:ext cx="377590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55C2311-CA30-6403-90E0-90404405E7E3}"/>
              </a:ext>
            </a:extLst>
          </p:cNvPr>
          <p:cNvCxnSpPr>
            <a:cxnSpLocks/>
          </p:cNvCxnSpPr>
          <p:nvPr/>
        </p:nvCxnSpPr>
        <p:spPr>
          <a:xfrm>
            <a:off x="9103542" y="870849"/>
            <a:ext cx="446433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254B24F-CF6C-5CFA-A9DB-E68CC7765516}"/>
              </a:ext>
            </a:extLst>
          </p:cNvPr>
          <p:cNvCxnSpPr>
            <a:cxnSpLocks/>
          </p:cNvCxnSpPr>
          <p:nvPr/>
        </p:nvCxnSpPr>
        <p:spPr>
          <a:xfrm>
            <a:off x="8408389" y="1294506"/>
            <a:ext cx="0" cy="23889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CE6225EA-FE86-128F-240A-BC56910DD536}"/>
              </a:ext>
            </a:extLst>
          </p:cNvPr>
          <p:cNvCxnSpPr>
            <a:cxnSpLocks/>
          </p:cNvCxnSpPr>
          <p:nvPr/>
        </p:nvCxnSpPr>
        <p:spPr>
          <a:xfrm flipH="1">
            <a:off x="7921512" y="3695848"/>
            <a:ext cx="435600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50A7B915-6B24-BD0F-DDA5-720EE539D241}"/>
              </a:ext>
            </a:extLst>
          </p:cNvPr>
          <p:cNvCxnSpPr>
            <a:cxnSpLocks/>
          </p:cNvCxnSpPr>
          <p:nvPr/>
        </p:nvCxnSpPr>
        <p:spPr>
          <a:xfrm flipH="1">
            <a:off x="4756260" y="3697737"/>
            <a:ext cx="516733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5CCD6210-63E9-2D29-25CE-FFA80F329B1A}"/>
              </a:ext>
            </a:extLst>
          </p:cNvPr>
          <p:cNvCxnSpPr>
            <a:cxnSpLocks/>
          </p:cNvCxnSpPr>
          <p:nvPr/>
        </p:nvCxnSpPr>
        <p:spPr>
          <a:xfrm flipV="1">
            <a:off x="5738678" y="3082750"/>
            <a:ext cx="0" cy="21742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F8E6793B-378B-27E1-94BA-3ACC95C77A82}"/>
              </a:ext>
            </a:extLst>
          </p:cNvPr>
          <p:cNvCxnSpPr>
            <a:cxnSpLocks/>
          </p:cNvCxnSpPr>
          <p:nvPr/>
        </p:nvCxnSpPr>
        <p:spPr>
          <a:xfrm>
            <a:off x="8720933" y="3995819"/>
            <a:ext cx="0" cy="37025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E485E039-8ACB-995B-2B86-9F2CE6578C41}"/>
              </a:ext>
            </a:extLst>
          </p:cNvPr>
          <p:cNvCxnSpPr>
            <a:cxnSpLocks/>
          </p:cNvCxnSpPr>
          <p:nvPr/>
        </p:nvCxnSpPr>
        <p:spPr>
          <a:xfrm>
            <a:off x="8720933" y="2939402"/>
            <a:ext cx="8965" cy="30407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DB84E29-BFBC-B2D3-265A-64B9A7E9D07A}"/>
              </a:ext>
            </a:extLst>
          </p:cNvPr>
          <p:cNvCxnSpPr>
            <a:cxnSpLocks/>
          </p:cNvCxnSpPr>
          <p:nvPr/>
        </p:nvCxnSpPr>
        <p:spPr>
          <a:xfrm>
            <a:off x="11959561" y="875070"/>
            <a:ext cx="0" cy="279606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123">
            <a:extLst>
              <a:ext uri="{FF2B5EF4-FFF2-40B4-BE49-F238E27FC236}">
                <a16:creationId xmlns:a16="http://schemas.microsoft.com/office/drawing/2014/main" id="{137B162A-0E26-5293-5D74-DFE5CB76DFD3}"/>
              </a:ext>
            </a:extLst>
          </p:cNvPr>
          <p:cNvSpPr/>
          <p:nvPr/>
        </p:nvSpPr>
        <p:spPr>
          <a:xfrm>
            <a:off x="4547665" y="1462343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i="0" u="none" strike="noStrike" kern="1200" cap="none" spc="0" baseline="0" dirty="0">
                <a:solidFill>
                  <a:schemeClr val="accent6">
                    <a:lumMod val="75000"/>
                  </a:schemeClr>
                </a:solidFill>
                <a:uFillTx/>
                <a:latin typeface="Calibri"/>
              </a:rPr>
              <a:t>Yes </a:t>
            </a:r>
            <a:endParaRPr lang="en-GB" sz="1100" b="0" i="0" u="none" strike="noStrike" kern="1200" cap="none" spc="0" baseline="0" dirty="0">
              <a:solidFill>
                <a:schemeClr val="accent6">
                  <a:lumMod val="75000"/>
                </a:schemeClr>
              </a:solidFill>
              <a:uFillTx/>
              <a:latin typeface="Calibri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3B6B01E-3105-45C0-1D07-F3757B75E020}"/>
              </a:ext>
            </a:extLst>
          </p:cNvPr>
          <p:cNvCxnSpPr>
            <a:cxnSpLocks/>
          </p:cNvCxnSpPr>
          <p:nvPr/>
        </p:nvCxnSpPr>
        <p:spPr>
          <a:xfrm>
            <a:off x="3797033" y="868727"/>
            <a:ext cx="304495" cy="1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CB435F2-4528-0D81-06E2-EB30EDFA1B42}"/>
              </a:ext>
            </a:extLst>
          </p:cNvPr>
          <p:cNvCxnSpPr>
            <a:cxnSpLocks/>
          </p:cNvCxnSpPr>
          <p:nvPr/>
        </p:nvCxnSpPr>
        <p:spPr>
          <a:xfrm>
            <a:off x="1663412" y="879848"/>
            <a:ext cx="601795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FC78758F-C834-6C23-5625-7A1626F24D2B}"/>
              </a:ext>
            </a:extLst>
          </p:cNvPr>
          <p:cNvCxnSpPr>
            <a:cxnSpLocks/>
          </p:cNvCxnSpPr>
          <p:nvPr/>
        </p:nvCxnSpPr>
        <p:spPr>
          <a:xfrm>
            <a:off x="4101528" y="5956640"/>
            <a:ext cx="460626" cy="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18A9926-0305-4B4A-1B3C-DF950D9C32AD}"/>
              </a:ext>
            </a:extLst>
          </p:cNvPr>
          <p:cNvSpPr txBox="1"/>
          <p:nvPr/>
        </p:nvSpPr>
        <p:spPr>
          <a:xfrm>
            <a:off x="38117" y="0"/>
            <a:ext cx="12315807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700" b="1" u="sng" kern="100" dirty="0"/>
              <a:t>Wessex Generic Resident Doctor Study Leave Applications</a:t>
            </a:r>
            <a:r>
              <a:rPr lang="en-GB" sz="1700" b="1" kern="100" dirty="0"/>
              <a:t> </a:t>
            </a:r>
            <a:r>
              <a:rPr lang="en-GB" sz="1400" b="1" kern="100" dirty="0">
                <a:latin typeface="Calibri"/>
                <a:ea typeface="Calibri"/>
                <a:cs typeface="Calibri"/>
              </a:rPr>
              <a:t>(</a:t>
            </a:r>
            <a:r>
              <a:rPr lang="en-GB" sz="1400" b="1" kern="100" dirty="0">
                <a:effectLst/>
                <a:latin typeface="Calibri"/>
                <a:ea typeface="Calibri"/>
                <a:cs typeface="Calibri"/>
              </a:rPr>
              <a:t>all applications </a:t>
            </a:r>
            <a:r>
              <a:rPr lang="en-GB" sz="1400" b="1" kern="100" dirty="0">
                <a:latin typeface="Calibri"/>
                <a:ea typeface="Calibri"/>
                <a:cs typeface="Calibri"/>
              </a:rPr>
              <a:t>must </a:t>
            </a:r>
            <a:r>
              <a:rPr lang="en-GB" sz="1400" b="1" kern="100" dirty="0">
                <a:effectLst/>
                <a:latin typeface="Calibri"/>
                <a:ea typeface="Calibri"/>
                <a:cs typeface="Calibri"/>
              </a:rPr>
              <a:t>be made prospectively, retrospective applications will be declined)</a:t>
            </a:r>
            <a:endParaRPr lang="en-GB" sz="1400" kern="100" dirty="0">
              <a:latin typeface="Calibri"/>
              <a:ea typeface="Calibri"/>
              <a:cs typeface="Calibri"/>
            </a:endParaRPr>
          </a:p>
          <a:p>
            <a:endParaRPr lang="en-GB" sz="1400" b="1" kern="100" dirty="0">
              <a:effectLst/>
              <a:latin typeface="Calibri"/>
              <a:ea typeface="Calibri"/>
              <a:cs typeface="Times New Roman"/>
            </a:endParaRPr>
          </a:p>
          <a:p>
            <a:endParaRPr lang="en-GB" b="1" u="sng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252502-09E9-4F4B-73A6-730E8761C295}"/>
              </a:ext>
            </a:extLst>
          </p:cNvPr>
          <p:cNvSpPr/>
          <p:nvPr/>
        </p:nvSpPr>
        <p:spPr>
          <a:xfrm>
            <a:off x="191108" y="382139"/>
            <a:ext cx="1561622" cy="12547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GB" sz="1100">
                <a:solidFill>
                  <a:srgbClr val="000000"/>
                </a:solidFill>
              </a:rPr>
              <a:t>1.   Resident Doctor (RD) wishes to apply for a study leave activity</a:t>
            </a:r>
            <a:r>
              <a:rPr lang="en-GB" sz="1100">
                <a:solidFill>
                  <a:schemeClr val="tx1"/>
                </a:solidFill>
              </a:rPr>
              <a:t>, so visits the </a:t>
            </a:r>
            <a:r>
              <a:rPr lang="en-GB" sz="1100">
                <a:solidFill>
                  <a:srgbClr val="0070C0"/>
                </a:solidFill>
                <a:hlinkClick r:id="rId3"/>
              </a:rPr>
              <a:t>Study Leave webpage </a:t>
            </a:r>
            <a:r>
              <a:rPr lang="en-GB" sz="1100">
                <a:solidFill>
                  <a:schemeClr val="tx1"/>
                </a:solidFill>
              </a:rPr>
              <a:t>to access guidance there and in the </a:t>
            </a:r>
            <a:r>
              <a:rPr lang="en-GB" sz="110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Study Leave A-Z</a:t>
            </a:r>
            <a:r>
              <a:rPr lang="en-GB" sz="1100">
                <a:solidFill>
                  <a:srgbClr val="0070C0"/>
                </a:solidFill>
              </a:rPr>
              <a:t>.</a:t>
            </a:r>
            <a:endParaRPr lang="en-GB" sz="1100" dirty="0">
              <a:solidFill>
                <a:schemeClr val="tx1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E08AE6-8CC0-2D6A-6AAB-530AD4F1727F}"/>
              </a:ext>
            </a:extLst>
          </p:cNvPr>
          <p:cNvGrpSpPr/>
          <p:nvPr/>
        </p:nvGrpSpPr>
        <p:grpSpPr>
          <a:xfrm>
            <a:off x="4122118" y="382138"/>
            <a:ext cx="1679395" cy="1094697"/>
            <a:chOff x="2888776" y="1892491"/>
            <a:chExt cx="1937982" cy="824286"/>
          </a:xfrm>
        </p:grpSpPr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7A2C128B-0B2A-6CD8-43C0-F1B1859D4410}"/>
                </a:ext>
              </a:extLst>
            </p:cNvPr>
            <p:cNvSpPr/>
            <p:nvPr/>
          </p:nvSpPr>
          <p:spPr>
            <a:xfrm>
              <a:off x="2888776" y="1892491"/>
              <a:ext cx="1937982" cy="824286"/>
            </a:xfrm>
            <a:prstGeom prst="diamon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6C40E2-9D7B-4B7F-5D5A-FA355BABA791}"/>
                </a:ext>
              </a:extLst>
            </p:cNvPr>
            <p:cNvSpPr txBox="1"/>
            <p:nvPr/>
          </p:nvSpPr>
          <p:spPr>
            <a:xfrm>
              <a:off x="3032692" y="1907058"/>
              <a:ext cx="1656308" cy="57937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100" b="1" i="0" u="none" strike="noStrike" kern="1200" cap="none" spc="0" baseline="0" dirty="0">
                  <a:solidFill>
                    <a:srgbClr val="000000"/>
                  </a:solidFill>
                  <a:uFillTx/>
                  <a:latin typeface="Calibri Light"/>
                </a:rPr>
                <a:t>Is the </a:t>
              </a:r>
            </a:p>
            <a:p>
              <a:pPr algn="ctr"/>
              <a:r>
                <a:rPr lang="en-US" sz="1100" b="1" i="0" u="none" strike="noStrike" kern="1200" cap="none" spc="0" baseline="0" dirty="0">
                  <a:solidFill>
                    <a:srgbClr val="000000"/>
                  </a:solidFill>
                  <a:uFillTx/>
                  <a:latin typeface="Calibri Light"/>
                </a:rPr>
                <a:t>activity listed </a:t>
              </a:r>
              <a:endParaRPr lang="en-GB" sz="1100" b="1" dirty="0">
                <a:solidFill>
                  <a:srgbClr val="0070C0"/>
                </a:solidFill>
                <a:latin typeface="Calibri Light"/>
              </a:endParaRPr>
            </a:p>
            <a:p>
              <a:pPr algn="ctr"/>
              <a:r>
                <a:rPr lang="en-US" sz="1100" b="1" i="0" u="none" strike="noStrike" kern="1200" cap="none" spc="0" baseline="0" dirty="0">
                  <a:solidFill>
                    <a:srgbClr val="000000"/>
                  </a:solidFill>
                  <a:uFillTx/>
                  <a:latin typeface="Calibri Light"/>
                </a:rPr>
                <a:t>as </a:t>
              </a:r>
              <a:r>
                <a:rPr lang="en-US" sz="1100" b="1" dirty="0">
                  <a:solidFill>
                    <a:srgbClr val="0070C0"/>
                  </a:solidFill>
                  <a:latin typeface="Calibri Light"/>
                </a:rPr>
                <a:t>ESSENTIAL </a:t>
              </a:r>
              <a:r>
                <a:rPr lang="en-US" sz="1100" b="1" dirty="0">
                  <a:latin typeface="Calibri Light"/>
                </a:rPr>
                <a:t>or</a:t>
              </a:r>
              <a:r>
                <a:rPr lang="en-US" sz="1100" b="1" i="0" u="none" strike="noStrike" kern="1200" cap="none" spc="0" baseline="0" dirty="0">
                  <a:solidFill>
                    <a:srgbClr val="000000"/>
                  </a:solidFill>
                  <a:uFillTx/>
                  <a:latin typeface="Calibri Light"/>
                </a:rPr>
                <a:t> </a:t>
              </a:r>
              <a:r>
                <a:rPr lang="en-US" sz="1100" b="1" dirty="0">
                  <a:solidFill>
                    <a:srgbClr val="0070C0"/>
                  </a:solidFill>
                  <a:latin typeface="Calibri Light"/>
                </a:rPr>
                <a:t>SUPPORTING</a:t>
              </a:r>
              <a:r>
                <a:rPr lang="en-US" sz="1100" b="1" dirty="0">
                  <a:latin typeface="Calibri Light"/>
                </a:rPr>
                <a:t>?</a:t>
              </a:r>
              <a:endParaRPr lang="en-GB" sz="1100" b="1" i="0" u="none" strike="noStrike" kern="1200" cap="none" spc="0" baseline="0" dirty="0">
                <a:uFillTx/>
                <a:latin typeface="Calibri Light"/>
                <a:ea typeface="Calibri Light"/>
                <a:cs typeface="Calibri Light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8220EC7-1D78-2B9A-8CF4-3F1ACD930156}"/>
              </a:ext>
            </a:extLst>
          </p:cNvPr>
          <p:cNvSpPr/>
          <p:nvPr/>
        </p:nvSpPr>
        <p:spPr>
          <a:xfrm>
            <a:off x="6170271" y="386939"/>
            <a:ext cx="1213570" cy="921990"/>
          </a:xfrm>
          <a:prstGeom prst="rect">
            <a:avLst/>
          </a:prstGeom>
          <a:solidFill>
            <a:srgbClr val="FFCC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1" dirty="0">
                <a:solidFill>
                  <a:srgbClr val="7030A0"/>
                </a:solidFill>
              </a:rPr>
              <a:t>ASPIRATIONAL </a:t>
            </a:r>
            <a:r>
              <a:rPr lang="en-GB" sz="1100" b="1" dirty="0">
                <a:solidFill>
                  <a:schemeClr val="tx1"/>
                </a:solidFill>
              </a:rPr>
              <a:t>or</a:t>
            </a:r>
            <a:r>
              <a:rPr lang="en-GB" sz="1100" b="1" dirty="0">
                <a:solidFill>
                  <a:srgbClr val="7030A0"/>
                </a:solidFill>
              </a:rPr>
              <a:t>  INTERNATIONAL</a:t>
            </a:r>
            <a:r>
              <a:rPr lang="en-GB" sz="1100" dirty="0">
                <a:solidFill>
                  <a:schemeClr val="tx1"/>
                </a:solidFill>
              </a:rPr>
              <a:t>. </a:t>
            </a:r>
          </a:p>
          <a:p>
            <a:pPr algn="ctr"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dirty="0">
                <a:solidFill>
                  <a:schemeClr val="tx1"/>
                </a:solidFill>
              </a:rPr>
              <a:t>See </a:t>
            </a:r>
            <a:r>
              <a:rPr lang="en-GB" sz="1100" dirty="0">
                <a:solidFill>
                  <a:srgbClr val="0070C0"/>
                </a:solidFill>
                <a:hlinkClick r:id="rId6"/>
              </a:rPr>
              <a:t>Aspirational &amp; International </a:t>
            </a:r>
            <a:r>
              <a:rPr lang="en-GB" sz="1100" dirty="0">
                <a:solidFill>
                  <a:schemeClr val="tx1"/>
                </a:solidFill>
              </a:rPr>
              <a:t>webpage</a:t>
            </a:r>
            <a:endParaRPr lang="en-GB" sz="1100" dirty="0">
              <a:solidFill>
                <a:srgbClr val="00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1F496C-CC7A-B65C-3623-AB2E8410A74B}"/>
              </a:ext>
            </a:extLst>
          </p:cNvPr>
          <p:cNvSpPr/>
          <p:nvPr/>
        </p:nvSpPr>
        <p:spPr>
          <a:xfrm>
            <a:off x="6296886" y="1546861"/>
            <a:ext cx="3025652" cy="1319401"/>
          </a:xfrm>
          <a:prstGeom prst="rect">
            <a:avLst/>
          </a:prstGeom>
          <a:solidFill>
            <a:srgbClr val="FFCC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RD discusses with their Educational Supervisor.  If approved by the ES, the </a:t>
            </a:r>
            <a:r>
              <a:rPr lang="en-GB" sz="1100" dirty="0">
                <a:solidFill>
                  <a:srgbClr val="000000"/>
                </a:solidFill>
                <a:latin typeface="Calibri"/>
              </a:rPr>
              <a:t>RD applies on Accent Leave Manager, if applicable (see</a:t>
            </a:r>
            <a:r>
              <a:rPr lang="en-GB" sz="1100" u="sng" dirty="0">
                <a:solidFill>
                  <a:srgbClr val="0070C0"/>
                </a:solidFill>
                <a:latin typeface="Calibri"/>
              </a:rPr>
              <a:t> </a:t>
            </a:r>
            <a:r>
              <a:rPr lang="en-GB" sz="1100" u="sng" dirty="0">
                <a:solidFill>
                  <a:srgbClr val="FF0000"/>
                </a:solidFill>
                <a:latin typeface="Calibri"/>
              </a:rPr>
              <a:t>NOTE </a:t>
            </a:r>
            <a:r>
              <a:rPr lang="en-GB" sz="1100" dirty="0">
                <a:solidFill>
                  <a:srgbClr val="000000"/>
                </a:solidFill>
                <a:latin typeface="Calibri"/>
              </a:rPr>
              <a:t>below; and </a:t>
            </a:r>
            <a:r>
              <a:rPr lang="en-GB" sz="1100" b="0" i="0" u="none" strike="noStrike" kern="1200" cap="none" spc="0" baseline="0" dirty="0">
                <a:solidFill>
                  <a:schemeClr val="tx1"/>
                </a:solidFill>
                <a:uFillTx/>
                <a:latin typeface="Calibri"/>
              </a:rPr>
              <a:t>emails their Training </a:t>
            </a: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Programme Director (TPD) </a:t>
            </a:r>
            <a:r>
              <a:rPr lang="en-GB" sz="1100" dirty="0">
                <a:solidFill>
                  <a:srgbClr val="000000"/>
                </a:solidFill>
                <a:latin typeface="Calibri"/>
              </a:rPr>
              <a:t>to </a:t>
            </a: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request </a:t>
            </a:r>
            <a:r>
              <a:rPr lang="en-GB" sz="1100" b="0" i="0" u="none" strike="noStrike" kern="1200" cap="none" spc="0" baseline="0" dirty="0">
                <a:solidFill>
                  <a:schemeClr val="tx1"/>
                </a:solidFill>
                <a:uFillTx/>
                <a:latin typeface="Calibri"/>
              </a:rPr>
              <a:t>written</a:t>
            </a: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approval.  All associated expenses, should be presented, even if they cannot all be claimed – s</a:t>
            </a:r>
            <a:r>
              <a:rPr lang="en-GB" sz="1100" dirty="0">
                <a:solidFill>
                  <a:schemeClr val="tx1"/>
                </a:solidFill>
              </a:rPr>
              <a:t>ee the </a:t>
            </a:r>
          </a:p>
          <a:p>
            <a:pPr algn="ctr"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dirty="0">
                <a:solidFill>
                  <a:srgbClr val="0070C0"/>
                </a:solidFill>
                <a:hlinkClick r:id="rId6"/>
              </a:rPr>
              <a:t>Aspirational &amp; International </a:t>
            </a:r>
            <a:r>
              <a:rPr lang="en-GB" sz="1100" dirty="0">
                <a:solidFill>
                  <a:schemeClr val="tx1"/>
                </a:solidFill>
              </a:rPr>
              <a:t>webpage</a:t>
            </a:r>
            <a:endParaRPr lang="en-GB" sz="1100" dirty="0">
              <a:solidFill>
                <a:srgbClr val="00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490BAD-0524-F284-C40D-A246A80C8B51}"/>
              </a:ext>
            </a:extLst>
          </p:cNvPr>
          <p:cNvSpPr/>
          <p:nvPr/>
        </p:nvSpPr>
        <p:spPr>
          <a:xfrm>
            <a:off x="2303705" y="382138"/>
            <a:ext cx="1575778" cy="12547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>
                <a:solidFill>
                  <a:srgbClr val="000000"/>
                </a:solidFill>
              </a:rPr>
              <a:t>2.   RD checks if the activity is included on the applicable </a:t>
            </a:r>
            <a:r>
              <a:rPr lang="en-GB" sz="1100">
                <a:solidFill>
                  <a:srgbClr val="0070C0"/>
                </a:solidFill>
                <a:hlinkClick r:id="rId7"/>
              </a:rPr>
              <a:t>School's Approved List</a:t>
            </a:r>
            <a:r>
              <a:rPr lang="en-GB" sz="1100">
                <a:solidFill>
                  <a:srgbClr val="0070C0"/>
                </a:solidFill>
              </a:rPr>
              <a:t> </a:t>
            </a:r>
            <a:r>
              <a:rPr lang="en-GB" sz="1100">
                <a:solidFill>
                  <a:srgbClr val="000000"/>
                </a:solidFill>
              </a:rPr>
              <a:t>as </a:t>
            </a:r>
            <a:r>
              <a:rPr lang="en-GB" sz="1100" b="1">
                <a:solidFill>
                  <a:srgbClr val="0070C0"/>
                </a:solidFill>
              </a:rPr>
              <a:t>ESSENTIAL </a:t>
            </a:r>
            <a:r>
              <a:rPr lang="en-GB" sz="1100">
                <a:solidFill>
                  <a:schemeClr val="tx1"/>
                </a:solidFill>
              </a:rPr>
              <a:t>or </a:t>
            </a:r>
            <a:r>
              <a:rPr lang="en-GB" sz="1100" b="1">
                <a:solidFill>
                  <a:srgbClr val="0070C0"/>
                </a:solidFill>
              </a:rPr>
              <a:t>SUPPORTING</a:t>
            </a:r>
            <a:r>
              <a:rPr lang="en-GB" sz="1100">
                <a:solidFill>
                  <a:schemeClr val="tx1"/>
                </a:solidFill>
              </a:rPr>
              <a:t> or</a:t>
            </a:r>
            <a:r>
              <a:rPr lang="en-GB" sz="1100" b="1">
                <a:solidFill>
                  <a:srgbClr val="0070C0"/>
                </a:solidFill>
              </a:rPr>
              <a:t> </a:t>
            </a:r>
            <a:r>
              <a:rPr lang="en-GB" sz="1100" b="1">
                <a:solidFill>
                  <a:srgbClr val="7030A0"/>
                </a:solidFill>
              </a:rPr>
              <a:t>ASPIRATIONAL</a:t>
            </a:r>
            <a:endParaRPr lang="en-GB" sz="1100" strike="sngStrike" dirty="0">
              <a:solidFill>
                <a:srgbClr val="FF0000"/>
              </a:solidFill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408254-95C8-F303-5EA0-4EE6541C36F7}"/>
              </a:ext>
            </a:extLst>
          </p:cNvPr>
          <p:cNvCxnSpPr>
            <a:cxnSpLocks/>
          </p:cNvCxnSpPr>
          <p:nvPr/>
        </p:nvCxnSpPr>
        <p:spPr>
          <a:xfrm>
            <a:off x="10552396" y="1216420"/>
            <a:ext cx="0" cy="38096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DA0B670-7D2F-DED8-2208-C4701F7C05EA}"/>
              </a:ext>
            </a:extLst>
          </p:cNvPr>
          <p:cNvGrpSpPr/>
          <p:nvPr/>
        </p:nvGrpSpPr>
        <p:grpSpPr>
          <a:xfrm>
            <a:off x="7584107" y="411059"/>
            <a:ext cx="1628306" cy="901650"/>
            <a:chOff x="2888776" y="1892490"/>
            <a:chExt cx="1937982" cy="1023582"/>
          </a:xfrm>
        </p:grpSpPr>
        <p:sp>
          <p:nvSpPr>
            <p:cNvPr id="29" name="Diamond 28">
              <a:extLst>
                <a:ext uri="{FF2B5EF4-FFF2-40B4-BE49-F238E27FC236}">
                  <a16:creationId xmlns:a16="http://schemas.microsoft.com/office/drawing/2014/main" id="{81410EA6-FED1-9404-4FED-FE3F2E1B8CE2}"/>
                </a:ext>
              </a:extLst>
            </p:cNvPr>
            <p:cNvSpPr/>
            <p:nvPr/>
          </p:nvSpPr>
          <p:spPr>
            <a:xfrm>
              <a:off x="2888776" y="1892490"/>
              <a:ext cx="1937982" cy="1023582"/>
            </a:xfrm>
            <a:prstGeom prst="diamon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C460B9F-8A90-03C3-7F6E-547B43230B62}"/>
                </a:ext>
              </a:extLst>
            </p:cNvPr>
            <p:cNvSpPr txBox="1"/>
            <p:nvPr/>
          </p:nvSpPr>
          <p:spPr>
            <a:xfrm>
              <a:off x="3124195" y="2133563"/>
              <a:ext cx="1442113" cy="4891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rPr>
                <a:t>Is the activity </a:t>
              </a:r>
              <a:r>
                <a:rPr lang="en-GB" sz="1100" b="1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rPr>
                <a:t>INTERNATIONAL?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88F936E-65E5-E5F1-10C1-FF51BA12D091}"/>
              </a:ext>
            </a:extLst>
          </p:cNvPr>
          <p:cNvGrpSpPr/>
          <p:nvPr/>
        </p:nvGrpSpPr>
        <p:grpSpPr>
          <a:xfrm>
            <a:off x="9557840" y="333490"/>
            <a:ext cx="2076759" cy="1052840"/>
            <a:chOff x="2888776" y="1892490"/>
            <a:chExt cx="1937982" cy="1023582"/>
          </a:xfrm>
        </p:grpSpPr>
        <p:sp>
          <p:nvSpPr>
            <p:cNvPr id="32" name="Diamond 31">
              <a:extLst>
                <a:ext uri="{FF2B5EF4-FFF2-40B4-BE49-F238E27FC236}">
                  <a16:creationId xmlns:a16="http://schemas.microsoft.com/office/drawing/2014/main" id="{3C4D43DE-27E8-5F30-F81C-AC37A48E79AC}"/>
                </a:ext>
              </a:extLst>
            </p:cNvPr>
            <p:cNvSpPr/>
            <p:nvPr/>
          </p:nvSpPr>
          <p:spPr>
            <a:xfrm>
              <a:off x="2888776" y="1892490"/>
              <a:ext cx="1937982" cy="1023582"/>
            </a:xfrm>
            <a:prstGeom prst="diamon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5532662-3CEB-7F44-B9D6-CD07FB3EE2A8}"/>
                </a:ext>
              </a:extLst>
            </p:cNvPr>
            <p:cNvSpPr txBox="1"/>
            <p:nvPr/>
          </p:nvSpPr>
          <p:spPr>
            <a:xfrm>
              <a:off x="3136710" y="2065050"/>
              <a:ext cx="1442113" cy="6894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075334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GB" sz="110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rPr>
                <a:t>Is this your </a:t>
              </a:r>
              <a:r>
                <a:rPr lang="en-GB" sz="1100" b="1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rPr>
                <a:t>first</a:t>
              </a:r>
              <a:r>
                <a:rPr lang="en-GB" sz="110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rPr>
                <a:t> </a:t>
              </a:r>
              <a:r>
                <a:rPr lang="en-GB" sz="1100" b="1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rPr>
                <a:t>International activity </a:t>
              </a:r>
              <a:r>
                <a:rPr lang="en-GB" sz="1100" i="0" u="none" strike="noStrike" kern="1200" cap="none" spc="0" baseline="0" dirty="0">
                  <a:solidFill>
                    <a:srgbClr val="000000"/>
                  </a:solidFill>
                  <a:uFillTx/>
                  <a:latin typeface="Calibri"/>
                </a:rPr>
                <a:t>during this training programme?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F4C7487A-5519-76E9-3446-C550541D5718}"/>
              </a:ext>
            </a:extLst>
          </p:cNvPr>
          <p:cNvSpPr/>
          <p:nvPr/>
        </p:nvSpPr>
        <p:spPr>
          <a:xfrm>
            <a:off x="9827513" y="3714152"/>
            <a:ext cx="2285993" cy="976331"/>
          </a:xfrm>
          <a:prstGeom prst="rect">
            <a:avLst/>
          </a:prstGeom>
          <a:solidFill>
            <a:srgbClr val="FFCCFF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dirty="0">
                <a:solidFill>
                  <a:srgbClr val="000000"/>
                </a:solidFill>
              </a:rPr>
              <a:t>You cannot apply for reimbursement for an international activity if you have already attended one in this programme – see </a:t>
            </a:r>
            <a:r>
              <a:rPr lang="en-GB" sz="1100" dirty="0">
                <a:solidFill>
                  <a:srgbClr val="0070C0"/>
                </a:solidFill>
                <a:hlinkClick r:id="rId6"/>
              </a:rPr>
              <a:t>Aspirational &amp; International</a:t>
            </a:r>
            <a:r>
              <a:rPr lang="en-GB" sz="1100" dirty="0">
                <a:solidFill>
                  <a:srgbClr val="0070C0"/>
                </a:solidFill>
              </a:rPr>
              <a:t> </a:t>
            </a:r>
            <a:r>
              <a:rPr lang="en-GB" sz="1100" dirty="0">
                <a:solidFill>
                  <a:srgbClr val="000000"/>
                </a:solidFill>
              </a:rPr>
              <a:t>for exceptions.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991293B1-3257-3D63-3E4E-66B154BBC939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11634599" y="859910"/>
            <a:ext cx="324962" cy="2747"/>
          </a:xfrm>
          <a:prstGeom prst="straightConnector1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F2B61008-F065-1438-D346-65F98E5408E6}"/>
              </a:ext>
            </a:extLst>
          </p:cNvPr>
          <p:cNvSpPr/>
          <p:nvPr/>
        </p:nvSpPr>
        <p:spPr>
          <a:xfrm>
            <a:off x="256691" y="2434739"/>
            <a:ext cx="1920799" cy="18057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1450" indent="-171450" defTabSz="1075334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RD discusses with Educational Supervisor (ES) for approval. </a:t>
            </a:r>
          </a:p>
          <a:p>
            <a:pPr marL="171450" indent="-171450" defTabSz="1075334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ES will liaise with the TPD if required.</a:t>
            </a:r>
          </a:p>
          <a:p>
            <a:pPr marL="171450" indent="-171450" defTabSz="1075334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RD should be meeting mandatory curriculum requirements before considering </a:t>
            </a:r>
            <a:r>
              <a:rPr lang="en-GB" sz="1100" b="1" dirty="0">
                <a:solidFill>
                  <a:srgbClr val="0070C0"/>
                </a:solidFill>
                <a:latin typeface="Calibri"/>
              </a:rPr>
              <a:t>SUPPORTING </a:t>
            </a:r>
            <a:r>
              <a:rPr lang="en-GB" sz="1100" dirty="0">
                <a:solidFill>
                  <a:schemeClr val="tx1"/>
                </a:solidFill>
                <a:latin typeface="Calibri"/>
              </a:rPr>
              <a:t>activities</a:t>
            </a: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2E29A9D-2531-1B4D-301A-355CBD61349B}"/>
              </a:ext>
            </a:extLst>
          </p:cNvPr>
          <p:cNvGrpSpPr/>
          <p:nvPr/>
        </p:nvGrpSpPr>
        <p:grpSpPr>
          <a:xfrm>
            <a:off x="321323" y="4557356"/>
            <a:ext cx="1964933" cy="776773"/>
            <a:chOff x="2894280" y="1995204"/>
            <a:chExt cx="1937982" cy="1023582"/>
          </a:xfrm>
        </p:grpSpPr>
        <p:sp>
          <p:nvSpPr>
            <p:cNvPr id="43" name="Diamond 42">
              <a:extLst>
                <a:ext uri="{FF2B5EF4-FFF2-40B4-BE49-F238E27FC236}">
                  <a16:creationId xmlns:a16="http://schemas.microsoft.com/office/drawing/2014/main" id="{3DC77E0A-8CF4-4BC1-F72C-6AA686F304D5}"/>
                </a:ext>
              </a:extLst>
            </p:cNvPr>
            <p:cNvSpPr/>
            <p:nvPr/>
          </p:nvSpPr>
          <p:spPr>
            <a:xfrm>
              <a:off x="2894280" y="1995204"/>
              <a:ext cx="1937982" cy="1023582"/>
            </a:xfrm>
            <a:prstGeom prst="diamon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E30FD99-3D7E-9F46-E9AA-351F3E9494F7}"/>
                </a:ext>
              </a:extLst>
            </p:cNvPr>
            <p:cNvSpPr txBox="1"/>
            <p:nvPr/>
          </p:nvSpPr>
          <p:spPr>
            <a:xfrm>
              <a:off x="3128694" y="2287510"/>
              <a:ext cx="1442113" cy="567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075334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1" i="0" u="none" strike="noStrike" kern="1200" cap="none" spc="0" baseline="0">
                  <a:solidFill>
                    <a:srgbClr val="000000"/>
                  </a:solidFill>
                  <a:uFillTx/>
                  <a:latin typeface="Calibri Light"/>
                </a:rPr>
                <a:t>Educational Supervisor approves? </a:t>
              </a:r>
              <a:endParaRPr lang="en-GB" sz="1100" b="1" i="0" u="none" strike="noStrike" kern="1200" cap="none" spc="0" baseline="0">
                <a:solidFill>
                  <a:srgbClr val="000000"/>
                </a:solidFill>
                <a:highlight>
                  <a:srgbClr val="FF00FF"/>
                </a:highlight>
                <a:uFillTx/>
                <a:latin typeface="Calibri Light"/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AE22CED9-12A3-D6EA-EA92-FCBE8F6A94AD}"/>
              </a:ext>
            </a:extLst>
          </p:cNvPr>
          <p:cNvSpPr/>
          <p:nvPr/>
        </p:nvSpPr>
        <p:spPr>
          <a:xfrm>
            <a:off x="211518" y="5799372"/>
            <a:ext cx="840104" cy="6763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ES informs the RD why declined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5E9AC964-D956-8041-73E2-D78ADB842E35}"/>
              </a:ext>
            </a:extLst>
          </p:cNvPr>
          <p:cNvCxnSpPr>
            <a:cxnSpLocks/>
          </p:cNvCxnSpPr>
          <p:nvPr/>
        </p:nvCxnSpPr>
        <p:spPr>
          <a:xfrm>
            <a:off x="1309364" y="5371656"/>
            <a:ext cx="0" cy="360000"/>
          </a:xfrm>
          <a:prstGeom prst="straightConnector1">
            <a:avLst/>
          </a:prstGeom>
          <a:ln w="19050">
            <a:solidFill>
              <a:srgbClr val="0070C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67742AB4-8B1A-379A-563E-E0AFA04C9186}"/>
              </a:ext>
            </a:extLst>
          </p:cNvPr>
          <p:cNvCxnSpPr>
            <a:cxnSpLocks/>
          </p:cNvCxnSpPr>
          <p:nvPr/>
        </p:nvCxnSpPr>
        <p:spPr>
          <a:xfrm>
            <a:off x="2252488" y="6182123"/>
            <a:ext cx="945188" cy="0"/>
          </a:xfrm>
          <a:prstGeom prst="straightConnector1">
            <a:avLst/>
          </a:prstGeom>
          <a:ln w="19050">
            <a:solidFill>
              <a:srgbClr val="0070C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4A0B9092-2E54-7B0A-4A0F-64B2681ADBF8}"/>
              </a:ext>
            </a:extLst>
          </p:cNvPr>
          <p:cNvSpPr/>
          <p:nvPr/>
        </p:nvSpPr>
        <p:spPr>
          <a:xfrm>
            <a:off x="4543161" y="4279344"/>
            <a:ext cx="1936682" cy="22999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171450" indent="-171450" defTabSz="1075334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RD claims reimbursement</a:t>
            </a:r>
            <a:endParaRPr lang="en-US" sz="1100" dirty="0">
              <a:solidFill>
                <a:srgbClr val="000000"/>
              </a:solidFill>
              <a:latin typeface="Calibri"/>
            </a:endParaRPr>
          </a:p>
          <a:p>
            <a:pPr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    with accompanying</a:t>
            </a:r>
          </a:p>
          <a:p>
            <a:pPr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dirty="0">
                <a:solidFill>
                  <a:srgbClr val="000000"/>
                </a:solidFill>
                <a:latin typeface="Calibri"/>
              </a:rPr>
              <a:t>  </a:t>
            </a:r>
            <a:r>
              <a:rPr lang="en-US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 evidence and Approval Code</a:t>
            </a:r>
          </a:p>
          <a:p>
            <a:pPr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  via Trust.  </a:t>
            </a:r>
          </a:p>
          <a:p>
            <a:pPr marL="171450" indent="-171450" defTabSz="1075334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Trust pays doctor via payroll. </a:t>
            </a:r>
          </a:p>
          <a:p>
            <a:pPr marL="171450" indent="-171450" defTabSz="1075334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Claims must be made </a:t>
            </a:r>
            <a:r>
              <a:rPr lang="en-US" sz="1100" dirty="0">
                <a:solidFill>
                  <a:srgbClr val="000000"/>
                </a:solidFill>
                <a:latin typeface="Calibri"/>
              </a:rPr>
              <a:t>no later than </a:t>
            </a:r>
            <a:r>
              <a:rPr lang="en-US" sz="1100" b="1" i="0" u="sng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3</a:t>
            </a:r>
            <a:r>
              <a:rPr lang="en-US" sz="1100" b="1" i="0" u="sng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 Months</a:t>
            </a:r>
            <a:r>
              <a:rPr lang="en-US" sz="1100" b="1" i="0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US" sz="1100" i="0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after the activity. </a:t>
            </a:r>
          </a:p>
          <a:p>
            <a:pPr marL="171450" indent="-171450" defTabSz="1075334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i="0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See </a:t>
            </a:r>
            <a:r>
              <a:rPr lang="en-GB" sz="11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Study Leave A-Z</a:t>
            </a:r>
            <a:r>
              <a:rPr lang="en-GB" sz="1100" dirty="0">
                <a:solidFill>
                  <a:srgbClr val="0070C0"/>
                </a:solidFill>
              </a:rPr>
              <a:t> </a:t>
            </a:r>
            <a:r>
              <a:rPr lang="en-US" sz="1100" i="0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for info about “Claiming Expenses and Early Reimbursement.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FAD88A7-598F-CC8A-A8B3-4826D1747978}"/>
              </a:ext>
            </a:extLst>
          </p:cNvPr>
          <p:cNvSpPr/>
          <p:nvPr/>
        </p:nvSpPr>
        <p:spPr>
          <a:xfrm>
            <a:off x="6719195" y="4875213"/>
            <a:ext cx="2263265" cy="568079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i="0" u="sng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Trusts</a:t>
            </a:r>
            <a:r>
              <a:rPr lang="en-US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: submit monthly returns to NHSE to claim back reimbursement.</a:t>
            </a:r>
            <a:endParaRPr lang="en-GB" sz="1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18D9D37-4968-503F-9F28-F8771206F11E}"/>
              </a:ext>
            </a:extLst>
          </p:cNvPr>
          <p:cNvGrpSpPr/>
          <p:nvPr/>
        </p:nvGrpSpPr>
        <p:grpSpPr>
          <a:xfrm>
            <a:off x="8133002" y="3243854"/>
            <a:ext cx="1164524" cy="870467"/>
            <a:chOff x="3416307" y="1892490"/>
            <a:chExt cx="1442113" cy="921332"/>
          </a:xfrm>
        </p:grpSpPr>
        <p:sp>
          <p:nvSpPr>
            <p:cNvPr id="66" name="Diamond 65">
              <a:extLst>
                <a:ext uri="{FF2B5EF4-FFF2-40B4-BE49-F238E27FC236}">
                  <a16:creationId xmlns:a16="http://schemas.microsoft.com/office/drawing/2014/main" id="{94A05CA3-AA27-CD62-C553-652B96F77E7A}"/>
                </a:ext>
              </a:extLst>
            </p:cNvPr>
            <p:cNvSpPr/>
            <p:nvPr/>
          </p:nvSpPr>
          <p:spPr>
            <a:xfrm>
              <a:off x="3447972" y="1892490"/>
              <a:ext cx="1378785" cy="921332"/>
            </a:xfrm>
            <a:prstGeom prst="diamon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5F1390A-A568-25A2-80D5-2514C8C795E6}"/>
                </a:ext>
              </a:extLst>
            </p:cNvPr>
            <p:cNvSpPr txBox="1"/>
            <p:nvPr/>
          </p:nvSpPr>
          <p:spPr>
            <a:xfrm>
              <a:off x="3416307" y="2213596"/>
              <a:ext cx="144211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i="0" u="none" strike="noStrike" kern="1200" cap="none" spc="0" baseline="0" dirty="0">
                  <a:solidFill>
                    <a:srgbClr val="000000"/>
                  </a:solidFill>
                  <a:uFillTx/>
                  <a:latin typeface="Calibri Light"/>
                </a:rPr>
                <a:t>TPD Approves?</a:t>
              </a:r>
              <a:endParaRPr lang="en-GB" sz="11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E06CCC25-11E1-DD8E-F49B-78D673ACC17A}"/>
              </a:ext>
            </a:extLst>
          </p:cNvPr>
          <p:cNvSpPr/>
          <p:nvPr/>
        </p:nvSpPr>
        <p:spPr>
          <a:xfrm>
            <a:off x="8163085" y="4372514"/>
            <a:ext cx="1110957" cy="353911"/>
          </a:xfrm>
          <a:prstGeom prst="rect">
            <a:avLst/>
          </a:prstGeom>
          <a:solidFill>
            <a:srgbClr val="FFCCFF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TPD informs </a:t>
            </a:r>
            <a:r>
              <a:rPr lang="en-GB" sz="1100" dirty="0">
                <a:solidFill>
                  <a:srgbClr val="000000"/>
                </a:solidFill>
                <a:latin typeface="Calibri"/>
              </a:rPr>
              <a:t>RD</a:t>
            </a: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why declined.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3039E433-4675-E99E-84FA-73DBA7B8FF45}"/>
              </a:ext>
            </a:extLst>
          </p:cNvPr>
          <p:cNvGrpSpPr/>
          <p:nvPr/>
        </p:nvGrpSpPr>
        <p:grpSpPr>
          <a:xfrm>
            <a:off x="5272031" y="3310784"/>
            <a:ext cx="958108" cy="777929"/>
            <a:chOff x="3447972" y="1892490"/>
            <a:chExt cx="1378785" cy="921332"/>
          </a:xfrm>
        </p:grpSpPr>
        <p:sp>
          <p:nvSpPr>
            <p:cNvPr id="71" name="Diamond 70">
              <a:extLst>
                <a:ext uri="{FF2B5EF4-FFF2-40B4-BE49-F238E27FC236}">
                  <a16:creationId xmlns:a16="http://schemas.microsoft.com/office/drawing/2014/main" id="{E4F4986C-5CC8-6DBC-1274-D544618F9921}"/>
                </a:ext>
              </a:extLst>
            </p:cNvPr>
            <p:cNvSpPr/>
            <p:nvPr/>
          </p:nvSpPr>
          <p:spPr>
            <a:xfrm>
              <a:off x="3447972" y="1892490"/>
              <a:ext cx="1378785" cy="921332"/>
            </a:xfrm>
            <a:prstGeom prst="diamon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944C205-EB57-3219-8504-E7A8489631FA}"/>
                </a:ext>
              </a:extLst>
            </p:cNvPr>
            <p:cNvSpPr txBox="1"/>
            <p:nvPr/>
          </p:nvSpPr>
          <p:spPr>
            <a:xfrm>
              <a:off x="3521024" y="2072539"/>
              <a:ext cx="1216723" cy="5103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075334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100" b="1" dirty="0">
                  <a:solidFill>
                    <a:srgbClr val="000000"/>
                  </a:solidFill>
                  <a:latin typeface="Calibri Light"/>
                </a:rPr>
                <a:t>NHSE approves?</a:t>
              </a:r>
              <a:endParaRPr lang="en-GB" sz="1100" b="1" i="0" u="none" strike="noStrike" kern="1200" cap="none" spc="0" baseline="0" dirty="0">
                <a:solidFill>
                  <a:srgbClr val="000000"/>
                </a:solidFill>
                <a:uFillTx/>
                <a:latin typeface="Calibri Light"/>
              </a:endParaRPr>
            </a:p>
          </p:txBody>
        </p:sp>
      </p:grp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5EFE30BB-721B-1C3F-3EC7-8E8D0B90B0BB}"/>
              </a:ext>
            </a:extLst>
          </p:cNvPr>
          <p:cNvCxnSpPr>
            <a:cxnSpLocks/>
          </p:cNvCxnSpPr>
          <p:nvPr/>
        </p:nvCxnSpPr>
        <p:spPr>
          <a:xfrm>
            <a:off x="1368756" y="1961690"/>
            <a:ext cx="0" cy="457819"/>
          </a:xfrm>
          <a:prstGeom prst="straightConnector1">
            <a:avLst/>
          </a:prstGeom>
          <a:ln w="19050">
            <a:solidFill>
              <a:srgbClr val="0070C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58763212-509E-AD18-9DC0-BCD9C7C74657}"/>
              </a:ext>
            </a:extLst>
          </p:cNvPr>
          <p:cNvSpPr/>
          <p:nvPr/>
        </p:nvSpPr>
        <p:spPr>
          <a:xfrm>
            <a:off x="5209069" y="2549427"/>
            <a:ext cx="962094" cy="513693"/>
          </a:xfrm>
          <a:prstGeom prst="rect">
            <a:avLst/>
          </a:prstGeom>
          <a:solidFill>
            <a:srgbClr val="FFCCFF">
              <a:alpha val="98000"/>
            </a:srgb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0" i="0" u="none" strike="noStrike" kern="1200" cap="none" spc="0" baseline="0" dirty="0">
                <a:solidFill>
                  <a:schemeClr val="tx1"/>
                </a:solidFill>
                <a:uFillTx/>
                <a:latin typeface="Calibri"/>
              </a:rPr>
              <a:t>NHSE</a:t>
            </a:r>
            <a:r>
              <a:rPr lang="en-GB" sz="1100" b="0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 </a:t>
            </a: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informs </a:t>
            </a:r>
            <a:r>
              <a:rPr lang="en-GB" sz="1100" dirty="0">
                <a:solidFill>
                  <a:srgbClr val="000000"/>
                </a:solidFill>
                <a:latin typeface="Calibri"/>
              </a:rPr>
              <a:t>RD</a:t>
            </a: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and TPD why declined</a:t>
            </a:r>
          </a:p>
        </p:txBody>
      </p:sp>
      <p:sp>
        <p:nvSpPr>
          <p:cNvPr id="86" name="Rectangle 123">
            <a:extLst>
              <a:ext uri="{FF2B5EF4-FFF2-40B4-BE49-F238E27FC236}">
                <a16:creationId xmlns:a16="http://schemas.microsoft.com/office/drawing/2014/main" id="{77CB9EC4-EC14-9333-EBC3-8CD27E01721B}"/>
              </a:ext>
            </a:extLst>
          </p:cNvPr>
          <p:cNvSpPr/>
          <p:nvPr/>
        </p:nvSpPr>
        <p:spPr>
          <a:xfrm>
            <a:off x="1278771" y="5322046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i="0" u="none" strike="noStrike" kern="1200" cap="none" spc="0" baseline="0" dirty="0">
                <a:solidFill>
                  <a:schemeClr val="accent6">
                    <a:lumMod val="75000"/>
                  </a:schemeClr>
                </a:solidFill>
                <a:uFillTx/>
                <a:latin typeface="Calibri"/>
              </a:rPr>
              <a:t>Yes </a:t>
            </a:r>
            <a:endParaRPr lang="en-GB" sz="1100" b="0" i="0" u="none" strike="noStrike" kern="1200" cap="none" spc="0" baseline="0" dirty="0">
              <a:solidFill>
                <a:schemeClr val="accent6">
                  <a:lumMod val="75000"/>
                </a:schemeClr>
              </a:solidFill>
              <a:uFillTx/>
              <a:latin typeface="Calibri"/>
            </a:endParaRPr>
          </a:p>
        </p:txBody>
      </p:sp>
      <p:sp>
        <p:nvSpPr>
          <p:cNvPr id="87" name="Rectangle 123">
            <a:extLst>
              <a:ext uri="{FF2B5EF4-FFF2-40B4-BE49-F238E27FC236}">
                <a16:creationId xmlns:a16="http://schemas.microsoft.com/office/drawing/2014/main" id="{7D345AFB-26FB-4FC5-07CB-7F40EE4EF4DA}"/>
              </a:ext>
            </a:extLst>
          </p:cNvPr>
          <p:cNvSpPr/>
          <p:nvPr/>
        </p:nvSpPr>
        <p:spPr>
          <a:xfrm>
            <a:off x="312213" y="5294684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dirty="0">
                <a:solidFill>
                  <a:srgbClr val="C00000"/>
                </a:solidFill>
                <a:latin typeface="Calibri"/>
              </a:rPr>
              <a:t>No</a:t>
            </a:r>
            <a:r>
              <a:rPr lang="en-US" sz="11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 </a:t>
            </a:r>
            <a:endParaRPr lang="en-GB" sz="1100" b="0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88" name="Rectangle 123">
            <a:extLst>
              <a:ext uri="{FF2B5EF4-FFF2-40B4-BE49-F238E27FC236}">
                <a16:creationId xmlns:a16="http://schemas.microsoft.com/office/drawing/2014/main" id="{D597D0A2-0910-084C-D347-7FE159B89F3F}"/>
              </a:ext>
            </a:extLst>
          </p:cNvPr>
          <p:cNvSpPr/>
          <p:nvPr/>
        </p:nvSpPr>
        <p:spPr>
          <a:xfrm>
            <a:off x="5620339" y="641745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dirty="0">
                <a:solidFill>
                  <a:srgbClr val="C00000"/>
                </a:solidFill>
                <a:latin typeface="Calibri"/>
              </a:rPr>
              <a:t>No</a:t>
            </a:r>
            <a:r>
              <a:rPr lang="en-US" sz="11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 </a:t>
            </a:r>
            <a:endParaRPr lang="en-GB" sz="1100" b="0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89" name="Rectangle 123">
            <a:extLst>
              <a:ext uri="{FF2B5EF4-FFF2-40B4-BE49-F238E27FC236}">
                <a16:creationId xmlns:a16="http://schemas.microsoft.com/office/drawing/2014/main" id="{DAEC3791-62E6-1C6F-913F-930280F17971}"/>
              </a:ext>
            </a:extLst>
          </p:cNvPr>
          <p:cNvSpPr/>
          <p:nvPr/>
        </p:nvSpPr>
        <p:spPr>
          <a:xfrm>
            <a:off x="8152485" y="1263361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i="0" u="none" strike="noStrike" kern="1200" cap="none" spc="0" baseline="0">
                <a:solidFill>
                  <a:srgbClr val="C00000"/>
                </a:solidFill>
                <a:uFillTx/>
                <a:latin typeface="Calibri"/>
              </a:rPr>
              <a:t> </a:t>
            </a:r>
            <a:endParaRPr lang="en-GB" sz="1100" b="0" i="0" u="none" strike="noStrike" kern="1200" cap="none" spc="0" baseline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90" name="Rectangle 123">
            <a:extLst>
              <a:ext uri="{FF2B5EF4-FFF2-40B4-BE49-F238E27FC236}">
                <a16:creationId xmlns:a16="http://schemas.microsoft.com/office/drawing/2014/main" id="{62107F75-D36C-8429-E4B8-A57819C3E37D}"/>
              </a:ext>
            </a:extLst>
          </p:cNvPr>
          <p:cNvSpPr/>
          <p:nvPr/>
        </p:nvSpPr>
        <p:spPr>
          <a:xfrm>
            <a:off x="9075448" y="613359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>
                <a:solidFill>
                  <a:schemeClr val="accent6">
                    <a:lumMod val="75000"/>
                  </a:schemeClr>
                </a:solidFill>
                <a:latin typeface="Calibri"/>
              </a:rPr>
              <a:t>Yes</a:t>
            </a:r>
            <a:endParaRPr lang="en-GB" sz="1100" b="0" i="0" u="none" strike="noStrike" kern="1200" cap="none" spc="0" baseline="0">
              <a:solidFill>
                <a:schemeClr val="accent6">
                  <a:lumMod val="75000"/>
                </a:schemeClr>
              </a:solidFill>
              <a:uFillTx/>
              <a:latin typeface="Calibri"/>
            </a:endParaRPr>
          </a:p>
        </p:txBody>
      </p:sp>
      <p:sp>
        <p:nvSpPr>
          <p:cNvPr id="91" name="Rectangle 123">
            <a:extLst>
              <a:ext uri="{FF2B5EF4-FFF2-40B4-BE49-F238E27FC236}">
                <a16:creationId xmlns:a16="http://schemas.microsoft.com/office/drawing/2014/main" id="{E1A17D37-5F88-3302-47FA-B78D41BDED86}"/>
              </a:ext>
            </a:extLst>
          </p:cNvPr>
          <p:cNvSpPr/>
          <p:nvPr/>
        </p:nvSpPr>
        <p:spPr>
          <a:xfrm>
            <a:off x="9990155" y="1366811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Yes</a:t>
            </a:r>
            <a:endParaRPr lang="en-GB" sz="1100" b="0" i="0" u="none" strike="noStrike" kern="1200" cap="none" spc="0" baseline="0" dirty="0">
              <a:solidFill>
                <a:schemeClr val="accent6">
                  <a:lumMod val="75000"/>
                </a:schemeClr>
              </a:solidFill>
              <a:uFillTx/>
              <a:latin typeface="Calibri"/>
            </a:endParaRPr>
          </a:p>
        </p:txBody>
      </p:sp>
      <p:sp>
        <p:nvSpPr>
          <p:cNvPr id="92" name="Rectangle 123">
            <a:extLst>
              <a:ext uri="{FF2B5EF4-FFF2-40B4-BE49-F238E27FC236}">
                <a16:creationId xmlns:a16="http://schemas.microsoft.com/office/drawing/2014/main" id="{FB0F0B70-B9E4-194F-D6CC-93AD4CC12023}"/>
              </a:ext>
            </a:extLst>
          </p:cNvPr>
          <p:cNvSpPr/>
          <p:nvPr/>
        </p:nvSpPr>
        <p:spPr>
          <a:xfrm>
            <a:off x="10523583" y="3048954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dirty="0">
                <a:solidFill>
                  <a:srgbClr val="C00000"/>
                </a:solidFill>
                <a:latin typeface="Calibri"/>
              </a:rPr>
              <a:t>No</a:t>
            </a:r>
            <a:endParaRPr lang="en-GB" sz="1100" b="0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93" name="Rectangle 123">
            <a:extLst>
              <a:ext uri="{FF2B5EF4-FFF2-40B4-BE49-F238E27FC236}">
                <a16:creationId xmlns:a16="http://schemas.microsoft.com/office/drawing/2014/main" id="{6DE3C82E-2A7E-4384-E866-B98A9949E7C1}"/>
              </a:ext>
            </a:extLst>
          </p:cNvPr>
          <p:cNvSpPr/>
          <p:nvPr/>
        </p:nvSpPr>
        <p:spPr>
          <a:xfrm>
            <a:off x="7831333" y="3445623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dirty="0">
                <a:solidFill>
                  <a:schemeClr val="accent6">
                    <a:lumMod val="75000"/>
                  </a:schemeClr>
                </a:solidFill>
                <a:latin typeface="Calibri"/>
              </a:rPr>
              <a:t>Yes</a:t>
            </a:r>
            <a:endParaRPr lang="en-GB" sz="1100" b="0" i="0" u="none" strike="noStrike" kern="1200" cap="none" spc="0" baseline="0" dirty="0">
              <a:solidFill>
                <a:schemeClr val="accent6">
                  <a:lumMod val="75000"/>
                </a:schemeClr>
              </a:solidFill>
              <a:uFillTx/>
              <a:latin typeface="Calibri"/>
            </a:endParaRPr>
          </a:p>
        </p:txBody>
      </p:sp>
      <p:sp>
        <p:nvSpPr>
          <p:cNvPr id="94" name="Rectangle 123">
            <a:extLst>
              <a:ext uri="{FF2B5EF4-FFF2-40B4-BE49-F238E27FC236}">
                <a16:creationId xmlns:a16="http://schemas.microsoft.com/office/drawing/2014/main" id="{D251F31D-E171-C797-6A63-7C04DB7BD854}"/>
              </a:ext>
            </a:extLst>
          </p:cNvPr>
          <p:cNvSpPr/>
          <p:nvPr/>
        </p:nvSpPr>
        <p:spPr>
          <a:xfrm>
            <a:off x="8280937" y="4081449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dirty="0">
                <a:solidFill>
                  <a:srgbClr val="C00000"/>
                </a:solidFill>
                <a:latin typeface="Calibri"/>
              </a:rPr>
              <a:t>No</a:t>
            </a:r>
            <a:endParaRPr lang="en-GB" sz="1100" b="0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95" name="Rectangle 123">
            <a:extLst>
              <a:ext uri="{FF2B5EF4-FFF2-40B4-BE49-F238E27FC236}">
                <a16:creationId xmlns:a16="http://schemas.microsoft.com/office/drawing/2014/main" id="{028BB4C9-9A34-4AE9-8D0C-CA7E3175A8F0}"/>
              </a:ext>
            </a:extLst>
          </p:cNvPr>
          <p:cNvSpPr/>
          <p:nvPr/>
        </p:nvSpPr>
        <p:spPr>
          <a:xfrm>
            <a:off x="5633633" y="3091361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dirty="0">
                <a:solidFill>
                  <a:srgbClr val="C00000"/>
                </a:solidFill>
                <a:latin typeface="Calibri"/>
              </a:rPr>
              <a:t>No</a:t>
            </a:r>
            <a:endParaRPr lang="en-GB" sz="1100" b="0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96" name="Rectangle 123">
            <a:extLst>
              <a:ext uri="{FF2B5EF4-FFF2-40B4-BE49-F238E27FC236}">
                <a16:creationId xmlns:a16="http://schemas.microsoft.com/office/drawing/2014/main" id="{B2F1648B-BF66-1291-B0D0-ABF0A0BEF84C}"/>
              </a:ext>
            </a:extLst>
          </p:cNvPr>
          <p:cNvSpPr/>
          <p:nvPr/>
        </p:nvSpPr>
        <p:spPr>
          <a:xfrm>
            <a:off x="4913195" y="3474387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i="0" u="none" strike="noStrike" kern="1200" cap="none" spc="0" baseline="0" dirty="0">
                <a:solidFill>
                  <a:schemeClr val="accent6">
                    <a:lumMod val="75000"/>
                  </a:schemeClr>
                </a:solidFill>
                <a:uFillTx/>
                <a:latin typeface="Calibri"/>
              </a:rPr>
              <a:t>Yes </a:t>
            </a:r>
            <a:endParaRPr lang="en-GB" sz="1100" b="0" i="0" u="none" strike="noStrike" kern="1200" cap="none" spc="0" baseline="0" dirty="0">
              <a:solidFill>
                <a:schemeClr val="accent6">
                  <a:lumMod val="75000"/>
                </a:schemeClr>
              </a:solidFill>
              <a:uFillTx/>
              <a:latin typeface="Calibri"/>
            </a:endParaRP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D681ED05-0F90-98FE-C2C8-21693C56653B}"/>
              </a:ext>
            </a:extLst>
          </p:cNvPr>
          <p:cNvCxnSpPr>
            <a:cxnSpLocks/>
          </p:cNvCxnSpPr>
          <p:nvPr/>
        </p:nvCxnSpPr>
        <p:spPr>
          <a:xfrm>
            <a:off x="1367016" y="1940926"/>
            <a:ext cx="3600622" cy="20764"/>
          </a:xfrm>
          <a:prstGeom prst="straightConnector1">
            <a:avLst/>
          </a:prstGeom>
          <a:ln w="19050">
            <a:solidFill>
              <a:srgbClr val="0070C0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123">
            <a:extLst>
              <a:ext uri="{FF2B5EF4-FFF2-40B4-BE49-F238E27FC236}">
                <a16:creationId xmlns:a16="http://schemas.microsoft.com/office/drawing/2014/main" id="{6737B684-7122-CD45-29CD-4FF9CE7911FA}"/>
              </a:ext>
            </a:extLst>
          </p:cNvPr>
          <p:cNvSpPr/>
          <p:nvPr/>
        </p:nvSpPr>
        <p:spPr>
          <a:xfrm>
            <a:off x="7967497" y="1195905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dirty="0">
                <a:solidFill>
                  <a:srgbClr val="C00000"/>
                </a:solidFill>
                <a:latin typeface="Calibri"/>
              </a:rPr>
              <a:t>No</a:t>
            </a:r>
            <a:r>
              <a:rPr lang="en-US" sz="11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 </a:t>
            </a:r>
            <a:endParaRPr lang="en-GB" sz="1100" b="0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BCCE6D-61F6-F43F-1D62-8F9DEB689517}"/>
              </a:ext>
            </a:extLst>
          </p:cNvPr>
          <p:cNvSpPr/>
          <p:nvPr/>
        </p:nvSpPr>
        <p:spPr>
          <a:xfrm>
            <a:off x="1246948" y="5792526"/>
            <a:ext cx="1005540" cy="6831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ES Supervisor emails the RD as evidence of </a:t>
            </a:r>
            <a:r>
              <a:rPr lang="en-GB" sz="11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ES approval</a:t>
            </a:r>
            <a:r>
              <a:rPr lang="en-GB" sz="11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A5CC561-D8CF-A0F5-3BF4-FFEB0C571E3A}"/>
              </a:ext>
            </a:extLst>
          </p:cNvPr>
          <p:cNvCxnSpPr>
            <a:cxnSpLocks/>
          </p:cNvCxnSpPr>
          <p:nvPr/>
        </p:nvCxnSpPr>
        <p:spPr>
          <a:xfrm>
            <a:off x="344842" y="4990471"/>
            <a:ext cx="6883" cy="762370"/>
          </a:xfrm>
          <a:prstGeom prst="straightConnector1">
            <a:avLst/>
          </a:prstGeom>
          <a:ln w="19050">
            <a:solidFill>
              <a:srgbClr val="0070C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820171CD-22DF-C505-7124-AE2A000DA98A}"/>
              </a:ext>
            </a:extLst>
          </p:cNvPr>
          <p:cNvCxnSpPr>
            <a:cxnSpLocks/>
          </p:cNvCxnSpPr>
          <p:nvPr/>
        </p:nvCxnSpPr>
        <p:spPr>
          <a:xfrm flipH="1">
            <a:off x="9322538" y="2252000"/>
            <a:ext cx="440910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439B7A8E-99DC-7D37-CE91-D3F70881E0DF}"/>
              </a:ext>
            </a:extLst>
          </p:cNvPr>
          <p:cNvSpPr/>
          <p:nvPr/>
        </p:nvSpPr>
        <p:spPr>
          <a:xfrm>
            <a:off x="6573306" y="3110271"/>
            <a:ext cx="1298115" cy="1102129"/>
          </a:xfrm>
          <a:prstGeom prst="rect">
            <a:avLst/>
          </a:prstGeom>
          <a:solidFill>
            <a:srgbClr val="FFCC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dirty="0">
                <a:solidFill>
                  <a:srgbClr val="000000"/>
                </a:solidFill>
              </a:rPr>
              <a:t>RD forwards the request, full cost breakdown and </a:t>
            </a:r>
          </a:p>
          <a:p>
            <a:pPr algn="ctr"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b="1" dirty="0">
                <a:solidFill>
                  <a:srgbClr val="000000"/>
                </a:solidFill>
              </a:rPr>
              <a:t>TPD Approval </a:t>
            </a:r>
            <a:r>
              <a:rPr lang="en-GB" sz="1100" dirty="0">
                <a:solidFill>
                  <a:srgbClr val="000000"/>
                </a:solidFill>
              </a:rPr>
              <a:t>to </a:t>
            </a:r>
            <a:r>
              <a:rPr lang="en-GB" sz="1100" dirty="0">
                <a:solidFill>
                  <a:srgbClr val="000000"/>
                </a:solidFill>
                <a:hlinkClick r:id="rId8"/>
              </a:rPr>
              <a:t>england.studyleave.wx@nhs.net</a:t>
            </a:r>
            <a:r>
              <a:rPr lang="en-GB" sz="1100" dirty="0">
                <a:solidFill>
                  <a:srgbClr val="000000"/>
                </a:solidFill>
              </a:rPr>
              <a:t>. 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95B76C-F29C-72AB-B852-308FB2D6407A}"/>
              </a:ext>
            </a:extLst>
          </p:cNvPr>
          <p:cNvSpPr/>
          <p:nvPr/>
        </p:nvSpPr>
        <p:spPr>
          <a:xfrm>
            <a:off x="9546446" y="1615178"/>
            <a:ext cx="2200231" cy="1856901"/>
          </a:xfrm>
          <a:prstGeom prst="rect">
            <a:avLst/>
          </a:prstGeom>
          <a:solidFill>
            <a:srgbClr val="FFCC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dirty="0">
                <a:solidFill>
                  <a:schemeClr val="tx1"/>
                </a:solidFill>
              </a:rPr>
              <a:t>For International activities (i.e. outside the UK), NHSE will fund the lower amount of </a:t>
            </a:r>
            <a:r>
              <a:rPr lang="en-GB" sz="1100" b="1" u="sng" dirty="0">
                <a:solidFill>
                  <a:schemeClr val="tx1"/>
                </a:solidFill>
              </a:rPr>
              <a:t>either</a:t>
            </a:r>
            <a:r>
              <a:rPr lang="en-GB" sz="1100" dirty="0">
                <a:solidFill>
                  <a:schemeClr val="tx1"/>
                </a:solidFill>
              </a:rPr>
              <a:t> the course fee </a:t>
            </a:r>
            <a:r>
              <a:rPr lang="en-GB" sz="1100" b="1" u="sng" dirty="0">
                <a:solidFill>
                  <a:schemeClr val="tx1"/>
                </a:solidFill>
              </a:rPr>
              <a:t>or</a:t>
            </a:r>
            <a:r>
              <a:rPr lang="en-GB" sz="1100" dirty="0">
                <a:solidFill>
                  <a:schemeClr val="tx1"/>
                </a:solidFill>
              </a:rPr>
              <a:t> travel &amp; accommodation expenses, up to a maximum of £1,000.  No subsistence expenses, parking fees, or travel to &amp; from the airport can be reimbursed.  See </a:t>
            </a:r>
            <a:r>
              <a:rPr lang="en-GB" sz="1100" dirty="0">
                <a:solidFill>
                  <a:srgbClr val="0070C0"/>
                </a:solidFill>
                <a:hlinkClick r:id="rId6"/>
              </a:rPr>
              <a:t>Aspirational &amp; International </a:t>
            </a:r>
            <a:r>
              <a:rPr lang="en-GB" sz="1100" dirty="0">
                <a:solidFill>
                  <a:srgbClr val="000000"/>
                </a:solidFill>
              </a:rPr>
              <a:t>webpage for more info including exceptions.</a:t>
            </a:r>
            <a:endParaRPr lang="en-GB" sz="1100" dirty="0">
              <a:solidFill>
                <a:schemeClr val="tx1"/>
              </a:solidFill>
            </a:endParaRP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77396C87-0FD0-1A63-5DD5-9D6B0F813167}"/>
              </a:ext>
            </a:extLst>
          </p:cNvPr>
          <p:cNvCxnSpPr>
            <a:cxnSpLocks/>
          </p:cNvCxnSpPr>
          <p:nvPr/>
        </p:nvCxnSpPr>
        <p:spPr>
          <a:xfrm flipH="1">
            <a:off x="5633633" y="1608327"/>
            <a:ext cx="8538" cy="81118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5F71B538-4EA7-BB1C-3357-0DF55E1C2C0D}"/>
              </a:ext>
            </a:extLst>
          </p:cNvPr>
          <p:cNvCxnSpPr>
            <a:cxnSpLocks/>
          </p:cNvCxnSpPr>
          <p:nvPr/>
        </p:nvCxnSpPr>
        <p:spPr>
          <a:xfrm>
            <a:off x="2562473" y="2422178"/>
            <a:ext cx="11408" cy="3187177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6C6610FA-7C78-573C-4780-42CE1A64AD4C}"/>
              </a:ext>
            </a:extLst>
          </p:cNvPr>
          <p:cNvCxnSpPr>
            <a:cxnSpLocks/>
          </p:cNvCxnSpPr>
          <p:nvPr/>
        </p:nvCxnSpPr>
        <p:spPr>
          <a:xfrm>
            <a:off x="2573881" y="2433318"/>
            <a:ext cx="3066974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F1073193-E25A-231E-90F2-E043E832A25F}"/>
              </a:ext>
            </a:extLst>
          </p:cNvPr>
          <p:cNvSpPr txBox="1"/>
          <p:nvPr/>
        </p:nvSpPr>
        <p:spPr>
          <a:xfrm>
            <a:off x="2579859" y="2094670"/>
            <a:ext cx="28443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Essential &amp; Supporting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5A094D4-9A56-98F5-5FED-84C92F607036}"/>
              </a:ext>
            </a:extLst>
          </p:cNvPr>
          <p:cNvSpPr txBox="1"/>
          <p:nvPr/>
        </p:nvSpPr>
        <p:spPr>
          <a:xfrm>
            <a:off x="3013558" y="2422178"/>
            <a:ext cx="14234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Aspirational</a:t>
            </a:r>
          </a:p>
        </p:txBody>
      </p:sp>
      <p:sp>
        <p:nvSpPr>
          <p:cNvPr id="126" name="Arc 125">
            <a:extLst>
              <a:ext uri="{FF2B5EF4-FFF2-40B4-BE49-F238E27FC236}">
                <a16:creationId xmlns:a16="http://schemas.microsoft.com/office/drawing/2014/main" id="{E12F3ACE-7BE8-F1AD-0FBF-C918A00AEA18}"/>
              </a:ext>
            </a:extLst>
          </p:cNvPr>
          <p:cNvSpPr/>
          <p:nvPr/>
        </p:nvSpPr>
        <p:spPr>
          <a:xfrm>
            <a:off x="5338324" y="1466323"/>
            <a:ext cx="304495" cy="299778"/>
          </a:xfrm>
          <a:prstGeom prst="arc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9" name="Arc 128">
            <a:extLst>
              <a:ext uri="{FF2B5EF4-FFF2-40B4-BE49-F238E27FC236}">
                <a16:creationId xmlns:a16="http://schemas.microsoft.com/office/drawing/2014/main" id="{D98E58E3-27D7-4804-B487-7099E758A05B}"/>
              </a:ext>
            </a:extLst>
          </p:cNvPr>
          <p:cNvSpPr/>
          <p:nvPr/>
        </p:nvSpPr>
        <p:spPr>
          <a:xfrm rot="11411868">
            <a:off x="2583315" y="5304183"/>
            <a:ext cx="316728" cy="468435"/>
          </a:xfrm>
          <a:prstGeom prst="arc">
            <a:avLst>
              <a:gd name="adj1" fmla="val 15502296"/>
              <a:gd name="adj2" fmla="val 19514355"/>
            </a:avLst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C0DCE48D-80B5-92CE-B8E0-9E58041FB67E}"/>
              </a:ext>
            </a:extLst>
          </p:cNvPr>
          <p:cNvCxnSpPr>
            <a:cxnSpLocks/>
          </p:cNvCxnSpPr>
          <p:nvPr/>
        </p:nvCxnSpPr>
        <p:spPr>
          <a:xfrm>
            <a:off x="2734424" y="5772320"/>
            <a:ext cx="14287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3F0EA69-C0AD-39EF-5D25-C226CF34A869}"/>
              </a:ext>
            </a:extLst>
          </p:cNvPr>
          <p:cNvCxnSpPr>
            <a:cxnSpLocks/>
          </p:cNvCxnSpPr>
          <p:nvPr/>
        </p:nvCxnSpPr>
        <p:spPr>
          <a:xfrm>
            <a:off x="2844417" y="3812528"/>
            <a:ext cx="0" cy="1639872"/>
          </a:xfrm>
          <a:prstGeom prst="straightConnector1">
            <a:avLst/>
          </a:prstGeom>
          <a:ln w="19050">
            <a:solidFill>
              <a:srgbClr val="7030A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3CA87E02-5CAC-5A61-18B9-02D5F09798FE}"/>
              </a:ext>
            </a:extLst>
          </p:cNvPr>
          <p:cNvSpPr/>
          <p:nvPr/>
        </p:nvSpPr>
        <p:spPr>
          <a:xfrm>
            <a:off x="3031420" y="4299650"/>
            <a:ext cx="1324739" cy="22796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dirty="0">
                <a:solidFill>
                  <a:srgbClr val="000000"/>
                </a:solidFill>
              </a:rPr>
              <a:t>If they haven’t already, the RD liaises with Rota Coordinator/Department and applies via Trust’s local process for study leave approvals (usually via ALM), and provides all known/estimated costs. See </a:t>
            </a:r>
            <a:r>
              <a:rPr lang="en-US" sz="1100" u="sng" dirty="0">
                <a:solidFill>
                  <a:srgbClr val="FF0000"/>
                </a:solidFill>
              </a:rPr>
              <a:t>NOTE</a:t>
            </a:r>
            <a:r>
              <a:rPr lang="en-US" sz="1100" dirty="0">
                <a:solidFill>
                  <a:schemeClr val="tx1"/>
                </a:solidFill>
              </a:rPr>
              <a:t> to the right. 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FDEFFA5-6AA6-98C3-C604-3734AA6ED699}"/>
              </a:ext>
            </a:extLst>
          </p:cNvPr>
          <p:cNvSpPr/>
          <p:nvPr/>
        </p:nvSpPr>
        <p:spPr>
          <a:xfrm>
            <a:off x="6711704" y="5453443"/>
            <a:ext cx="2270756" cy="128651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dirty="0"/>
              <a:t>Trust also forwards details of any approved </a:t>
            </a:r>
            <a:r>
              <a:rPr lang="en-US" sz="1100" b="1" dirty="0"/>
              <a:t>high cost Essential/ Supporting courses </a:t>
            </a:r>
            <a:r>
              <a:rPr lang="en-US" sz="1100" dirty="0"/>
              <a:t>(i.e. the </a:t>
            </a:r>
            <a:r>
              <a:rPr lang="en-US" sz="1100" b="1" dirty="0"/>
              <a:t>course fee alone </a:t>
            </a:r>
            <a:r>
              <a:rPr lang="en-US" sz="1100" dirty="0"/>
              <a:t>is </a:t>
            </a:r>
            <a:r>
              <a:rPr lang="en-US" sz="1100" b="1" dirty="0"/>
              <a:t>above £1,000</a:t>
            </a:r>
            <a:r>
              <a:rPr lang="en-US" sz="1100" dirty="0"/>
              <a:t>) </a:t>
            </a:r>
            <a:r>
              <a:rPr lang="en-GB" sz="1100" dirty="0"/>
              <a:t>to </a:t>
            </a:r>
            <a:r>
              <a:rPr lang="en-GB" sz="1100" dirty="0">
                <a:hlinkClick r:id="rId8"/>
              </a:rPr>
              <a:t>england.studyleave.wx@nhs.net</a:t>
            </a:r>
            <a:r>
              <a:rPr lang="en-US" sz="1100" dirty="0"/>
              <a:t> using the</a:t>
            </a:r>
            <a:r>
              <a:rPr lang="en-GB" sz="1100" dirty="0"/>
              <a:t> </a:t>
            </a:r>
            <a:r>
              <a:rPr lang="en-GB" sz="1100" dirty="0">
                <a:hlinkClick r:id="rId9"/>
              </a:rPr>
              <a:t>High Cost Course Fee form</a:t>
            </a:r>
            <a:r>
              <a:rPr lang="en-GB" sz="1100" dirty="0"/>
              <a:t> for </a:t>
            </a:r>
            <a:r>
              <a:rPr lang="en-GB" sz="1100"/>
              <a:t>NHSE records.</a:t>
            </a:r>
            <a:endParaRPr lang="en-US" sz="1100" kern="0" dirty="0">
              <a:solidFill>
                <a:srgbClr val="000000"/>
              </a:solidFill>
            </a:endParaRP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4C157981-2245-6E72-58A4-45E54244AA32}"/>
              </a:ext>
            </a:extLst>
          </p:cNvPr>
          <p:cNvCxnSpPr>
            <a:cxnSpLocks/>
          </p:cNvCxnSpPr>
          <p:nvPr/>
        </p:nvCxnSpPr>
        <p:spPr>
          <a:xfrm>
            <a:off x="2844417" y="5452400"/>
            <a:ext cx="187003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AF0F0471-7068-4D17-F086-160595DFE392}"/>
              </a:ext>
            </a:extLst>
          </p:cNvPr>
          <p:cNvSpPr/>
          <p:nvPr/>
        </p:nvSpPr>
        <p:spPr>
          <a:xfrm>
            <a:off x="2732028" y="2954168"/>
            <a:ext cx="1984524" cy="941758"/>
          </a:xfrm>
          <a:prstGeom prst="rect">
            <a:avLst/>
          </a:prstGeom>
          <a:solidFill>
            <a:srgbClr val="FFCCFF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10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NHSE emails the Resident Doctor with a unique Approval Code and confirmation of the expenses available to them.</a:t>
            </a:r>
          </a:p>
        </p:txBody>
      </p:sp>
      <p:sp>
        <p:nvSpPr>
          <p:cNvPr id="37" name="Rectangle 123">
            <a:extLst>
              <a:ext uri="{FF2B5EF4-FFF2-40B4-BE49-F238E27FC236}">
                <a16:creationId xmlns:a16="http://schemas.microsoft.com/office/drawing/2014/main" id="{46ADD120-4B4C-D702-59C4-3CD4B2699D83}"/>
              </a:ext>
            </a:extLst>
          </p:cNvPr>
          <p:cNvSpPr/>
          <p:nvPr/>
        </p:nvSpPr>
        <p:spPr>
          <a:xfrm>
            <a:off x="11448076" y="880950"/>
            <a:ext cx="508955" cy="2700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1075334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dirty="0">
                <a:solidFill>
                  <a:srgbClr val="C00000"/>
                </a:solidFill>
                <a:latin typeface="Calibri"/>
              </a:rPr>
              <a:t>No</a:t>
            </a:r>
            <a:r>
              <a:rPr lang="en-US" sz="11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 </a:t>
            </a:r>
            <a:endParaRPr lang="en-GB" sz="1100" b="0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DCE42AF-43A7-0531-4516-DF69A3330FF4}"/>
              </a:ext>
            </a:extLst>
          </p:cNvPr>
          <p:cNvSpPr/>
          <p:nvPr/>
        </p:nvSpPr>
        <p:spPr>
          <a:xfrm>
            <a:off x="9164143" y="4863136"/>
            <a:ext cx="2949363" cy="1898422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1" u="sng" kern="0" dirty="0">
                <a:solidFill>
                  <a:srgbClr val="FF0000"/>
                </a:solidFill>
              </a:rPr>
              <a:t>NOTE</a:t>
            </a:r>
            <a:r>
              <a:rPr lang="en-US" sz="1100" b="1" kern="0" dirty="0">
                <a:solidFill>
                  <a:srgbClr val="0070C0"/>
                </a:solidFill>
              </a:rPr>
              <a:t>:</a:t>
            </a:r>
          </a:p>
          <a:p>
            <a:pPr defTabSz="1075334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kern="0" dirty="0">
                <a:solidFill>
                  <a:srgbClr val="0070C0"/>
                </a:solidFill>
              </a:rPr>
              <a:t>RD to include the applicable </a:t>
            </a:r>
            <a:r>
              <a:rPr lang="en-US" sz="1100" b="1" kern="0" dirty="0">
                <a:solidFill>
                  <a:srgbClr val="0070C0"/>
                </a:solidFill>
              </a:rPr>
              <a:t>activity code and course title </a:t>
            </a:r>
            <a:r>
              <a:rPr lang="en-US" sz="1100" kern="0" dirty="0">
                <a:solidFill>
                  <a:srgbClr val="0070C0"/>
                </a:solidFill>
              </a:rPr>
              <a:t>on Accent Leave Manager or in correspondence where ALM is not used:</a:t>
            </a:r>
          </a:p>
          <a:p>
            <a:pPr marL="228600" indent="-228600" defTabSz="1075334">
              <a:buFont typeface="+mj-lt"/>
              <a:buAutoNum type="alphaLcParenR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dirty="0">
                <a:solidFill>
                  <a:srgbClr val="0070C0"/>
                </a:solidFill>
              </a:rPr>
              <a:t>For Essential or Supporting Activities, enter the E or S code from the Approved List</a:t>
            </a:r>
          </a:p>
          <a:p>
            <a:pPr marL="228600" indent="-228600" defTabSz="1075334">
              <a:buFont typeface="+mj-lt"/>
              <a:buAutoNum type="alphaLcParenR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dirty="0">
                <a:solidFill>
                  <a:srgbClr val="0070C0"/>
                </a:solidFill>
              </a:rPr>
              <a:t>For an Aspirational or International  Activity, state ASPIRATIONAL or INTERNATIONAL; or a dedicated A-Code from the Approved List if held; or use the unique Approval Code if already obtained from NHSE</a:t>
            </a:r>
          </a:p>
        </p:txBody>
      </p:sp>
    </p:spTree>
    <p:extLst>
      <p:ext uri="{BB962C8B-B14F-4D97-AF65-F5344CB8AC3E}">
        <p14:creationId xmlns:p14="http://schemas.microsoft.com/office/powerpoint/2010/main" val="779879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ee8f4621-373f-452a-bc28-6047e1581cf9" xsi:nil="true"/>
    <lcf76f155ced4ddcb4097134ff3c332f xmlns="520f4a20-4746-48ff-b34c-a63b28e1f7b7">
      <Terms xmlns="http://schemas.microsoft.com/office/infopath/2007/PartnerControls"/>
    </lcf76f155ced4ddcb4097134ff3c332f>
    <Location xmlns="520f4a20-4746-48ff-b34c-a63b28e1f7b7" xsi:nil="true"/>
    <_Flow_SignoffStatus xmlns="520f4a20-4746-48ff-b34c-a63b28e1f7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AFCCD7AF32954295364C2A4617FDA3" ma:contentTypeVersion="31" ma:contentTypeDescription="Create a new document." ma:contentTypeScope="" ma:versionID="df2304f423a572cf6fc74085c51957ea">
  <xsd:schema xmlns:xsd="http://www.w3.org/2001/XMLSchema" xmlns:xs="http://www.w3.org/2001/XMLSchema" xmlns:p="http://schemas.microsoft.com/office/2006/metadata/properties" xmlns:ns1="http://schemas.microsoft.com/sharepoint/v3" xmlns:ns2="520f4a20-4746-48ff-b34c-a63b28e1f7b7" xmlns:ns3="ee8f4621-373f-452a-bc28-6047e1581cf9" targetNamespace="http://schemas.microsoft.com/office/2006/metadata/properties" ma:root="true" ma:fieldsID="9e3502a333995d3fef222276a799fa90" ns1:_="" ns2:_="" ns3:_="">
    <xsd:import namespace="http://schemas.microsoft.com/sharepoint/v3"/>
    <xsd:import namespace="520f4a20-4746-48ff-b34c-a63b28e1f7b7"/>
    <xsd:import namespace="ee8f4621-373f-452a-bc28-6047e1581cf9"/>
    <xsd:element name="properties">
      <xsd:complexType>
        <xsd:sequence>
          <xsd:element name="documentManagement">
            <xsd:complexType>
              <xsd:all>
                <xsd:element ref="ns2:_Flow_SignoffStatus" minOccurs="0"/>
                <xsd:element ref="ns2:Location" minOccurs="0"/>
                <xsd:element ref="ns2:b8115067-c507-4c43-a726-9e3791e2169fCountryOrRegion" minOccurs="0"/>
                <xsd:element ref="ns2:b8115067-c507-4c43-a726-9e3791e2169fState" minOccurs="0"/>
                <xsd:element ref="ns2:b8115067-c507-4c43-a726-9e3791e2169fCity" minOccurs="0"/>
                <xsd:element ref="ns2:b8115067-c507-4c43-a726-9e3791e2169fPostalCode" minOccurs="0"/>
                <xsd:element ref="ns2:b8115067-c507-4c43-a726-9e3791e2169fStreet" minOccurs="0"/>
                <xsd:element ref="ns2:b8115067-c507-4c43-a726-9e3791e2169fGeoLoc" minOccurs="0"/>
                <xsd:element ref="ns2:b8115067-c507-4c43-a726-9e3791e2169fDispNam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f4a20-4746-48ff-b34c-a63b28e1f7b7" elementFormDefault="qualified">
    <xsd:import namespace="http://schemas.microsoft.com/office/2006/documentManagement/types"/>
    <xsd:import namespace="http://schemas.microsoft.com/office/infopath/2007/PartnerControls"/>
    <xsd:element name="_Flow_SignoffStatus" ma:index="4" nillable="true" ma:displayName="Sign-off status" ma:internalName="_x0024_Resources_x003a_core_x002c_Signoff_Status_x003b_" ma:readOnly="false">
      <xsd:simpleType>
        <xsd:restriction base="dms:Text"/>
      </xsd:simpleType>
    </xsd:element>
    <xsd:element name="Location" ma:index="5" nillable="true" ma:displayName="Location" ma:internalName="Location" ma:readOnly="false">
      <xsd:simpleType>
        <xsd:restriction base="dms:Unknown"/>
      </xsd:simpleType>
    </xsd:element>
    <xsd:element name="b8115067-c507-4c43-a726-9e3791e2169fCountryOrRegion" ma:index="6" nillable="true" ma:displayName="Location: Country/Region" ma:internalName="CountryOrRegion" ma:readOnly="true">
      <xsd:simpleType>
        <xsd:restriction base="dms:Text"/>
      </xsd:simpleType>
    </xsd:element>
    <xsd:element name="b8115067-c507-4c43-a726-9e3791e2169fState" ma:index="7" nillable="true" ma:displayName="Location: State" ma:internalName="State" ma:readOnly="true">
      <xsd:simpleType>
        <xsd:restriction base="dms:Text"/>
      </xsd:simpleType>
    </xsd:element>
    <xsd:element name="b8115067-c507-4c43-a726-9e3791e2169fCity" ma:index="8" nillable="true" ma:displayName="Location: City" ma:internalName="City" ma:readOnly="true">
      <xsd:simpleType>
        <xsd:restriction base="dms:Text"/>
      </xsd:simpleType>
    </xsd:element>
    <xsd:element name="b8115067-c507-4c43-a726-9e3791e2169fPostalCode" ma:index="9" nillable="true" ma:displayName="Location: Postal Code" ma:internalName="PostalCode" ma:readOnly="true">
      <xsd:simpleType>
        <xsd:restriction base="dms:Text"/>
      </xsd:simpleType>
    </xsd:element>
    <xsd:element name="b8115067-c507-4c43-a726-9e3791e2169fStreet" ma:index="10" nillable="true" ma:displayName="Location: Street" ma:internalName="Street" ma:readOnly="true">
      <xsd:simpleType>
        <xsd:restriction base="dms:Text"/>
      </xsd:simpleType>
    </xsd:element>
    <xsd:element name="b8115067-c507-4c43-a726-9e3791e2169fGeoLoc" ma:index="11" nillable="true" ma:displayName="Location: Coordinates" ma:internalName="GeoLoc" ma:readOnly="true">
      <xsd:simpleType>
        <xsd:restriction base="dms:Unknown"/>
      </xsd:simpleType>
    </xsd:element>
    <xsd:element name="b8115067-c507-4c43-a726-9e3791e2169fDispName" ma:index="12" nillable="true" ma:displayName="Location: Name" ma:internalName="DispName" ma:readOnly="true">
      <xsd:simpleType>
        <xsd:restriction base="dms:Text"/>
      </xsd:simpleType>
    </xsd:element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9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8f4621-373f-452a-bc28-6047e1581cf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30" nillable="true" ma:displayName="Taxonomy Catch All Column" ma:hidden="true" ma:list="{94578210-fb8d-48a4-a1f7-a6c75df7bd2a}" ma:internalName="TaxCatchAll" ma:showField="CatchAllData" ma:web="ee8f4621-373f-452a-bc28-6047e1581c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2DF9C95-C0BD-43D5-8B84-18A10F9C1013}">
  <ds:schemaRefs>
    <ds:schemaRef ds:uri="http://schemas.microsoft.com/office/2006/documentManagement/types"/>
    <ds:schemaRef ds:uri="http://purl.org/dc/terms/"/>
    <ds:schemaRef ds:uri="ee8f4621-373f-452a-bc28-6047e1581cf9"/>
    <ds:schemaRef ds:uri="http://schemas.microsoft.com/office/infopath/2007/PartnerControls"/>
    <ds:schemaRef ds:uri="http://purl.org/dc/dcmitype/"/>
    <ds:schemaRef ds:uri="http://purl.org/dc/elements/1.1/"/>
    <ds:schemaRef ds:uri="520f4a20-4746-48ff-b34c-a63b28e1f7b7"/>
    <ds:schemaRef ds:uri="http://www.w3.org/XML/1998/namespace"/>
    <ds:schemaRef ds:uri="http://schemas.openxmlformats.org/package/2006/metadata/core-properties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0EC470C-03F2-4002-A9FA-E1F4E4D5C4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20f4a20-4746-48ff-b34c-a63b28e1f7b7"/>
    <ds:schemaRef ds:uri="ee8f4621-373f-452a-bc28-6047e1581c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40E563B-E3E5-495D-807E-3AEFB9ED113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622</Words>
  <Application>Microsoft Office PowerPoint</Application>
  <PresentationFormat>Widescreen</PresentationFormat>
  <Paragraphs>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Wingdings</vt:lpstr>
      <vt:lpstr>Office Theme</vt:lpstr>
      <vt:lpstr>PowerPoint Presentation</vt:lpstr>
    </vt:vector>
  </TitlesOfParts>
  <Company>East London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ALOM, Forid (EAST LONDON NHS FOUNDATION TRUST)</dc:creator>
  <cp:lastModifiedBy>AVENALL, Jeff (NHS ENGLAND)</cp:lastModifiedBy>
  <cp:revision>183</cp:revision>
  <dcterms:created xsi:type="dcterms:W3CDTF">2023-01-12T22:00:57Z</dcterms:created>
  <dcterms:modified xsi:type="dcterms:W3CDTF">2026-07-17T15:57:08Z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0x010100BAAFCCD7AF32954295364C2A4617FDA3</vt:lpwstr>
  </property>
  <property fmtid="{D5CDD505-2E9C-101B-9397-08002B2CF9AE}" pid="3" name="MediaServiceImageTags">
    <vt:lpwstr/>
  </property>
</Properties>
</file>