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0D81EB-256A-40EB-B952-957961E5668C}" v="4" dt="2026-06-19T11:35:05.8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8"/>
  </p:normalViewPr>
  <p:slideViewPr>
    <p:cSldViewPr snapToGrid="0" snapToObjects="1">
      <p:cViewPr varScale="1">
        <p:scale>
          <a:sx n="76" d="100"/>
          <a:sy n="76" d="100"/>
        </p:scale>
        <p:origin x="309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essex.hee.nhs.uk/south-east-study-leave-a-z/" TargetMode="External"/><Relationship Id="rId2" Type="http://schemas.openxmlformats.org/officeDocument/2006/relationships/hyperlink" Target="https://wessex.hee.nhs.uk/south-east-study-leave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3388" y="285750"/>
            <a:ext cx="3771225" cy="5078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50" dirty="0"/>
              <a:t>Study Leave Application Flow</a:t>
            </a:r>
            <a:r>
              <a:rPr lang="en-GB" sz="1350" dirty="0"/>
              <a:t> Chart</a:t>
            </a:r>
          </a:p>
          <a:p>
            <a:pPr algn="ctr"/>
            <a:r>
              <a:rPr lang="en-GB" sz="1350" dirty="0">
                <a:hlinkClick r:id="rId2"/>
              </a:rPr>
              <a:t>https://</a:t>
            </a:r>
            <a:r>
              <a:rPr lang="en-GB" sz="1350" dirty="0" err="1">
                <a:hlinkClick r:id="rId2"/>
              </a:rPr>
              <a:t>wessex.hee.nhs.uk</a:t>
            </a:r>
            <a:r>
              <a:rPr lang="en-GB" sz="1350" dirty="0">
                <a:hlinkClick r:id="rId2"/>
              </a:rPr>
              <a:t>/south-east-study-leave/</a:t>
            </a:r>
            <a:endParaRPr sz="1350" dirty="0"/>
          </a:p>
        </p:txBody>
      </p:sp>
      <p:sp>
        <p:nvSpPr>
          <p:cNvPr id="3" name="Rounded Rectangle 2"/>
          <p:cNvSpPr/>
          <p:nvPr/>
        </p:nvSpPr>
        <p:spPr>
          <a:xfrm>
            <a:off x="274320" y="1078319"/>
            <a:ext cx="6172200" cy="480060"/>
          </a:xfrm>
          <a:prstGeom prst="roundRect">
            <a:avLst/>
          </a:prstGeom>
          <a:solidFill>
            <a:srgbClr val="FFC8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50" dirty="0">
                <a:solidFill>
                  <a:schemeClr val="tx1"/>
                </a:solidFill>
              </a:rPr>
              <a:t>⚠ MUST KNOW: Apply ≥10 weeks on ALM | No retrospective applications | Include ALL costs | </a:t>
            </a:r>
            <a:r>
              <a:rPr lang="en-GB" sz="1350" dirty="0">
                <a:solidFill>
                  <a:schemeClr val="tx1"/>
                </a:solidFill>
                <a:hlinkClick r:id="rId3"/>
              </a:rPr>
              <a:t>Check A-Z guidance </a:t>
            </a:r>
            <a:endParaRPr lang="en-GB" sz="1350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63140" y="1820272"/>
            <a:ext cx="2194559" cy="548640"/>
          </a:xfrm>
          <a:prstGeom prst="roundRect">
            <a:avLst/>
          </a:prstGeom>
          <a:solidFill>
            <a:srgbClr val="C8E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350" dirty="0">
                <a:solidFill>
                  <a:schemeClr val="tx1"/>
                </a:solidFill>
              </a:rPr>
              <a:t>Check approved list + </a:t>
            </a:r>
            <a:r>
              <a:rPr lang="en-GB" sz="1350" dirty="0">
                <a:solidFill>
                  <a:schemeClr val="tx1"/>
                </a:solidFill>
              </a:rPr>
              <a:t>note </a:t>
            </a:r>
            <a:r>
              <a:rPr lang="en-GB" sz="1350" b="1" dirty="0">
                <a:solidFill>
                  <a:schemeClr val="tx1"/>
                </a:solidFill>
              </a:rPr>
              <a:t>course </a:t>
            </a:r>
            <a:r>
              <a:rPr sz="1350" b="1" dirty="0">
                <a:solidFill>
                  <a:schemeClr val="tx1"/>
                </a:solidFill>
              </a:rPr>
              <a:t>code</a:t>
            </a:r>
          </a:p>
        </p:txBody>
      </p:sp>
      <p:sp>
        <p:nvSpPr>
          <p:cNvPr id="6" name="Diamond 5"/>
          <p:cNvSpPr/>
          <p:nvPr/>
        </p:nvSpPr>
        <p:spPr>
          <a:xfrm>
            <a:off x="2196253" y="2620160"/>
            <a:ext cx="2194560" cy="548640"/>
          </a:xfrm>
          <a:prstGeom prst="diamond">
            <a:avLst/>
          </a:prstGeom>
          <a:solidFill>
            <a:srgbClr val="DCDC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50" dirty="0">
                <a:solidFill>
                  <a:schemeClr val="tx1"/>
                </a:solidFill>
              </a:rPr>
              <a:t>Essential / supporting? </a:t>
            </a:r>
            <a:endParaRPr sz="135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70059" y="3582609"/>
            <a:ext cx="2072982" cy="548640"/>
          </a:xfrm>
          <a:prstGeom prst="roundRect">
            <a:avLst/>
          </a:prstGeom>
          <a:solidFill>
            <a:srgbClr val="B4FFB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350" dirty="0">
                <a:solidFill>
                  <a:schemeClr val="tx1"/>
                </a:solidFill>
              </a:rPr>
              <a:t>ES</a:t>
            </a:r>
            <a:r>
              <a:rPr lang="en-GB" sz="1350" dirty="0">
                <a:solidFill>
                  <a:schemeClr val="tx1"/>
                </a:solidFill>
              </a:rPr>
              <a:t>, </a:t>
            </a:r>
            <a:r>
              <a:rPr sz="1350" dirty="0">
                <a:solidFill>
                  <a:schemeClr val="tx1"/>
                </a:solidFill>
              </a:rPr>
              <a:t>C</a:t>
            </a:r>
            <a:r>
              <a:rPr lang="en-GB" sz="1350" dirty="0">
                <a:solidFill>
                  <a:schemeClr val="tx1"/>
                </a:solidFill>
              </a:rPr>
              <a:t>S or T</a:t>
            </a:r>
            <a:r>
              <a:rPr sz="1350" dirty="0">
                <a:solidFill>
                  <a:schemeClr val="tx1"/>
                </a:solidFill>
              </a:rPr>
              <a:t>PD approval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70058" y="4396392"/>
            <a:ext cx="2072983" cy="548640"/>
          </a:xfrm>
          <a:prstGeom prst="roundRect">
            <a:avLst/>
          </a:prstGeom>
          <a:solidFill>
            <a:srgbClr val="C8FFC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350" dirty="0">
                <a:solidFill>
                  <a:schemeClr val="tx1"/>
                </a:solidFill>
              </a:rPr>
              <a:t>Book leave</a:t>
            </a:r>
            <a:r>
              <a:rPr lang="en-GB" sz="1350" dirty="0">
                <a:solidFill>
                  <a:schemeClr val="tx1"/>
                </a:solidFill>
              </a:rPr>
              <a:t> via rota/trust system</a:t>
            </a:r>
            <a:endParaRPr sz="135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70057" y="5276185"/>
            <a:ext cx="2088725" cy="730628"/>
          </a:xfrm>
          <a:prstGeom prst="roundRect">
            <a:avLst/>
          </a:prstGeom>
          <a:solidFill>
            <a:srgbClr val="C8FFC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350" dirty="0">
                <a:solidFill>
                  <a:schemeClr val="tx1"/>
                </a:solidFill>
              </a:rPr>
              <a:t>Submit</a:t>
            </a:r>
            <a:r>
              <a:rPr lang="en-GB" sz="1350" dirty="0">
                <a:solidFill>
                  <a:schemeClr val="tx1"/>
                </a:solidFill>
              </a:rPr>
              <a:t> request on </a:t>
            </a:r>
            <a:r>
              <a:rPr sz="1350" dirty="0">
                <a:solidFill>
                  <a:schemeClr val="tx1"/>
                </a:solidFill>
              </a:rPr>
              <a:t> ALM</a:t>
            </a:r>
            <a:r>
              <a:rPr lang="en-GB" sz="1350" dirty="0">
                <a:solidFill>
                  <a:schemeClr val="tx1"/>
                </a:solidFill>
              </a:rPr>
              <a:t>. Include </a:t>
            </a:r>
            <a:r>
              <a:rPr lang="en-GB" sz="1350" b="1" dirty="0">
                <a:solidFill>
                  <a:schemeClr val="tx1"/>
                </a:solidFill>
              </a:rPr>
              <a:t>course code</a:t>
            </a:r>
            <a:r>
              <a:rPr lang="en-GB" sz="1350" dirty="0">
                <a:solidFill>
                  <a:schemeClr val="tx1"/>
                </a:solidFill>
              </a:rPr>
              <a:t>, ES/CS/TPD approval, all expenses</a:t>
            </a:r>
            <a:endParaRPr sz="135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70058" y="6363201"/>
            <a:ext cx="2088725" cy="349883"/>
          </a:xfrm>
          <a:prstGeom prst="roundRect">
            <a:avLst/>
          </a:prstGeom>
          <a:solidFill>
            <a:srgbClr val="C8FFC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350" dirty="0">
                <a:solidFill>
                  <a:schemeClr val="tx1"/>
                </a:solidFill>
              </a:rPr>
              <a:t>Attend course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71407" y="7082050"/>
            <a:ext cx="2088726" cy="1032147"/>
          </a:xfrm>
          <a:prstGeom prst="roundRect">
            <a:avLst/>
          </a:prstGeom>
          <a:solidFill>
            <a:srgbClr val="C8FFC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50" dirty="0">
                <a:solidFill>
                  <a:schemeClr val="tx1"/>
                </a:solidFill>
              </a:rPr>
              <a:t>Submit c</a:t>
            </a:r>
            <a:r>
              <a:rPr sz="1350" dirty="0" err="1">
                <a:solidFill>
                  <a:schemeClr val="tx1"/>
                </a:solidFill>
              </a:rPr>
              <a:t>laim</a:t>
            </a:r>
            <a:r>
              <a:rPr sz="1350" dirty="0">
                <a:solidFill>
                  <a:schemeClr val="tx1"/>
                </a:solidFill>
              </a:rPr>
              <a:t> </a:t>
            </a:r>
            <a:r>
              <a:rPr lang="en-GB" sz="1350" dirty="0">
                <a:solidFill>
                  <a:schemeClr val="tx1"/>
                </a:solidFill>
              </a:rPr>
              <a:t>via trust system before (Early Reimbursement) or up to 3 months after</a:t>
            </a:r>
            <a:r>
              <a:rPr sz="1350" dirty="0">
                <a:solidFill>
                  <a:schemeClr val="tx1"/>
                </a:solidFill>
              </a:rPr>
              <a:t> </a:t>
            </a:r>
            <a:r>
              <a:rPr lang="en-GB" sz="1350" dirty="0">
                <a:solidFill>
                  <a:schemeClr val="tx1"/>
                </a:solidFill>
              </a:rPr>
              <a:t>course</a:t>
            </a:r>
            <a:endParaRPr sz="135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114961" y="4411303"/>
            <a:ext cx="1629827" cy="343306"/>
          </a:xfrm>
          <a:prstGeom prst="roundRect">
            <a:avLst/>
          </a:prstGeom>
          <a:solidFill>
            <a:srgbClr val="FFDCB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350" dirty="0">
                <a:solidFill>
                  <a:schemeClr val="tx1"/>
                </a:solidFill>
              </a:rPr>
              <a:t>ES approval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114961" y="5008657"/>
            <a:ext cx="1629827" cy="442150"/>
          </a:xfrm>
          <a:prstGeom prst="roundRect">
            <a:avLst/>
          </a:prstGeom>
          <a:solidFill>
            <a:srgbClr val="FFDCB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50" dirty="0">
                <a:solidFill>
                  <a:schemeClr val="tx1"/>
                </a:solidFill>
              </a:rPr>
              <a:t>+ </a:t>
            </a:r>
            <a:r>
              <a:rPr sz="1350" dirty="0">
                <a:solidFill>
                  <a:schemeClr val="tx1"/>
                </a:solidFill>
              </a:rPr>
              <a:t>TPD</a:t>
            </a:r>
            <a:r>
              <a:rPr lang="en-GB" sz="1350" dirty="0">
                <a:solidFill>
                  <a:schemeClr val="tx1"/>
                </a:solidFill>
              </a:rPr>
              <a:t> / </a:t>
            </a:r>
            <a:r>
              <a:rPr lang="en-GB" sz="1350" dirty="0" err="1">
                <a:solidFill>
                  <a:schemeClr val="tx1"/>
                </a:solidFill>
              </a:rPr>
              <a:t>HoS</a:t>
            </a:r>
            <a:r>
              <a:rPr sz="1350" dirty="0">
                <a:solidFill>
                  <a:schemeClr val="tx1"/>
                </a:solidFill>
              </a:rPr>
              <a:t> approval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114961" y="5718742"/>
            <a:ext cx="1629827" cy="548640"/>
          </a:xfrm>
          <a:prstGeom prst="roundRect">
            <a:avLst/>
          </a:prstGeom>
          <a:solidFill>
            <a:srgbClr val="FFDCB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350" dirty="0">
                <a:solidFill>
                  <a:schemeClr val="tx1"/>
                </a:solidFill>
              </a:rPr>
              <a:t>Submit ALM → NHSE</a:t>
            </a:r>
            <a:r>
              <a:rPr lang="en-GB" sz="1350" dirty="0">
                <a:solidFill>
                  <a:schemeClr val="tx1"/>
                </a:solidFill>
              </a:rPr>
              <a:t> for approval</a:t>
            </a:r>
            <a:endParaRPr sz="1350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099220" y="6578840"/>
            <a:ext cx="1775108" cy="1037189"/>
          </a:xfrm>
          <a:prstGeom prst="roundRect">
            <a:avLst/>
          </a:prstGeom>
          <a:solidFill>
            <a:srgbClr val="FFDCB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50" b="1" dirty="0">
                <a:solidFill>
                  <a:schemeClr val="tx1"/>
                </a:solidFill>
              </a:rPr>
              <a:t>Get a</a:t>
            </a:r>
            <a:r>
              <a:rPr sz="1350" b="1" dirty="0" err="1">
                <a:solidFill>
                  <a:schemeClr val="tx1"/>
                </a:solidFill>
              </a:rPr>
              <a:t>pproval</a:t>
            </a:r>
            <a:r>
              <a:rPr sz="1350" b="1" dirty="0">
                <a:solidFill>
                  <a:schemeClr val="tx1"/>
                </a:solidFill>
              </a:rPr>
              <a:t> code</a:t>
            </a:r>
            <a:r>
              <a:rPr lang="en-GB" sz="1350" dirty="0">
                <a:solidFill>
                  <a:schemeClr val="tx1"/>
                </a:solidFill>
              </a:rPr>
              <a:t>, book leave via rota/trust system, attend course</a:t>
            </a:r>
            <a:endParaRPr sz="1350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097870" y="7935038"/>
            <a:ext cx="1775108" cy="923211"/>
          </a:xfrm>
          <a:prstGeom prst="roundRect">
            <a:avLst/>
          </a:prstGeom>
          <a:solidFill>
            <a:srgbClr val="FFDCB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50" dirty="0">
                <a:solidFill>
                  <a:schemeClr val="tx1"/>
                </a:solidFill>
              </a:rPr>
              <a:t>Claim before (Early Reimbursement) or up to 3 months after course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9F0E73BF-FD58-465F-65BA-F3A99F64A9A1}"/>
              </a:ext>
            </a:extLst>
          </p:cNvPr>
          <p:cNvSpPr/>
          <p:nvPr/>
        </p:nvSpPr>
        <p:spPr>
          <a:xfrm>
            <a:off x="1484207" y="2748324"/>
            <a:ext cx="778933" cy="292312"/>
          </a:xfrm>
          <a:prstGeom prst="roundRect">
            <a:avLst/>
          </a:prstGeom>
          <a:solidFill>
            <a:srgbClr val="B4FFB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50" dirty="0">
                <a:solidFill>
                  <a:schemeClr val="tx1"/>
                </a:solidFill>
              </a:rPr>
              <a:t>Yes</a:t>
            </a:r>
            <a:endParaRPr sz="1350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C2C1C67F-8454-16F4-3D2A-091AE29E1AB3}"/>
              </a:ext>
            </a:extLst>
          </p:cNvPr>
          <p:cNvSpPr/>
          <p:nvPr/>
        </p:nvSpPr>
        <p:spPr>
          <a:xfrm>
            <a:off x="4363718" y="2762793"/>
            <a:ext cx="778933" cy="292312"/>
          </a:xfrm>
          <a:prstGeom prst="roundRect">
            <a:avLst/>
          </a:prstGeom>
          <a:solidFill>
            <a:srgbClr val="FFDCB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50" dirty="0">
                <a:solidFill>
                  <a:schemeClr val="tx1"/>
                </a:solidFill>
              </a:rPr>
              <a:t>No</a:t>
            </a:r>
            <a:endParaRPr sz="1350" dirty="0">
              <a:solidFill>
                <a:schemeClr val="tx1"/>
              </a:solidFill>
            </a:endParaRPr>
          </a:p>
        </p:txBody>
      </p:sp>
      <p:sp>
        <p:nvSpPr>
          <p:cNvPr id="19" name="Down Arrow 18">
            <a:extLst>
              <a:ext uri="{FF2B5EF4-FFF2-40B4-BE49-F238E27FC236}">
                <a16:creationId xmlns:a16="http://schemas.microsoft.com/office/drawing/2014/main" id="{CF6AE960-0B5B-97B8-1CFD-46EF7BE12FCB}"/>
              </a:ext>
            </a:extLst>
          </p:cNvPr>
          <p:cNvSpPr/>
          <p:nvPr/>
        </p:nvSpPr>
        <p:spPr>
          <a:xfrm>
            <a:off x="1608667" y="3131308"/>
            <a:ext cx="177800" cy="393881"/>
          </a:xfrm>
          <a:prstGeom prst="downArrow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Down Arrow 19">
            <a:extLst>
              <a:ext uri="{FF2B5EF4-FFF2-40B4-BE49-F238E27FC236}">
                <a16:creationId xmlns:a16="http://schemas.microsoft.com/office/drawing/2014/main" id="{0218CC40-CE63-6C18-523A-940F7D5F1AF3}"/>
              </a:ext>
            </a:extLst>
          </p:cNvPr>
          <p:cNvSpPr/>
          <p:nvPr/>
        </p:nvSpPr>
        <p:spPr>
          <a:xfrm>
            <a:off x="1701798" y="4161488"/>
            <a:ext cx="129540" cy="210370"/>
          </a:xfrm>
          <a:prstGeom prst="downArrow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Down Arrow 20">
            <a:extLst>
              <a:ext uri="{FF2B5EF4-FFF2-40B4-BE49-F238E27FC236}">
                <a16:creationId xmlns:a16="http://schemas.microsoft.com/office/drawing/2014/main" id="{2678271F-9396-5A9D-1576-10DBD2A435E1}"/>
              </a:ext>
            </a:extLst>
          </p:cNvPr>
          <p:cNvSpPr/>
          <p:nvPr/>
        </p:nvSpPr>
        <p:spPr>
          <a:xfrm>
            <a:off x="1706039" y="6763887"/>
            <a:ext cx="152400" cy="287925"/>
          </a:xfrm>
          <a:prstGeom prst="downArrow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Down Arrow 21">
            <a:extLst>
              <a:ext uri="{FF2B5EF4-FFF2-40B4-BE49-F238E27FC236}">
                <a16:creationId xmlns:a16="http://schemas.microsoft.com/office/drawing/2014/main" id="{E42E5354-1FE4-323F-7E85-9D1867AF1949}"/>
              </a:ext>
            </a:extLst>
          </p:cNvPr>
          <p:cNvSpPr/>
          <p:nvPr/>
        </p:nvSpPr>
        <p:spPr>
          <a:xfrm>
            <a:off x="4862754" y="7616029"/>
            <a:ext cx="148165" cy="319010"/>
          </a:xfrm>
          <a:prstGeom prst="downArrow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Down Arrow 22">
            <a:extLst>
              <a:ext uri="{FF2B5EF4-FFF2-40B4-BE49-F238E27FC236}">
                <a16:creationId xmlns:a16="http://schemas.microsoft.com/office/drawing/2014/main" id="{84EA19C8-79C2-C07F-14B5-34DD8E04E50A}"/>
              </a:ext>
            </a:extLst>
          </p:cNvPr>
          <p:cNvSpPr/>
          <p:nvPr/>
        </p:nvSpPr>
        <p:spPr>
          <a:xfrm>
            <a:off x="4819151" y="6267382"/>
            <a:ext cx="191768" cy="311457"/>
          </a:xfrm>
          <a:prstGeom prst="downArrow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Down Arrow 23">
            <a:extLst>
              <a:ext uri="{FF2B5EF4-FFF2-40B4-BE49-F238E27FC236}">
                <a16:creationId xmlns:a16="http://schemas.microsoft.com/office/drawing/2014/main" id="{FE439950-A939-1997-1CC0-18D266B2C7B7}"/>
              </a:ext>
            </a:extLst>
          </p:cNvPr>
          <p:cNvSpPr/>
          <p:nvPr/>
        </p:nvSpPr>
        <p:spPr>
          <a:xfrm>
            <a:off x="4814917" y="5465459"/>
            <a:ext cx="196002" cy="253281"/>
          </a:xfrm>
          <a:prstGeom prst="downArrow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Down Arrow 25">
            <a:extLst>
              <a:ext uri="{FF2B5EF4-FFF2-40B4-BE49-F238E27FC236}">
                <a16:creationId xmlns:a16="http://schemas.microsoft.com/office/drawing/2014/main" id="{7B149F0C-D745-0093-F2F9-70CF59A94A45}"/>
              </a:ext>
            </a:extLst>
          </p:cNvPr>
          <p:cNvSpPr/>
          <p:nvPr/>
        </p:nvSpPr>
        <p:spPr>
          <a:xfrm>
            <a:off x="4837776" y="4754610"/>
            <a:ext cx="188888" cy="241223"/>
          </a:xfrm>
          <a:prstGeom prst="downArrow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Down Arrow 26">
            <a:extLst>
              <a:ext uri="{FF2B5EF4-FFF2-40B4-BE49-F238E27FC236}">
                <a16:creationId xmlns:a16="http://schemas.microsoft.com/office/drawing/2014/main" id="{9F402A72-426C-694E-3C85-277ABC830455}"/>
              </a:ext>
            </a:extLst>
          </p:cNvPr>
          <p:cNvSpPr/>
          <p:nvPr/>
        </p:nvSpPr>
        <p:spPr>
          <a:xfrm>
            <a:off x="4789517" y="3069757"/>
            <a:ext cx="221402" cy="304357"/>
          </a:xfrm>
          <a:prstGeom prst="downArrow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Down Arrow 27">
            <a:extLst>
              <a:ext uri="{FF2B5EF4-FFF2-40B4-BE49-F238E27FC236}">
                <a16:creationId xmlns:a16="http://schemas.microsoft.com/office/drawing/2014/main" id="{D836525C-D499-95F2-EF46-448958CBFE75}"/>
              </a:ext>
            </a:extLst>
          </p:cNvPr>
          <p:cNvSpPr/>
          <p:nvPr/>
        </p:nvSpPr>
        <p:spPr>
          <a:xfrm>
            <a:off x="1706040" y="6089968"/>
            <a:ext cx="150700" cy="242993"/>
          </a:xfrm>
          <a:prstGeom prst="downArrow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Down Arrow 28">
            <a:extLst>
              <a:ext uri="{FF2B5EF4-FFF2-40B4-BE49-F238E27FC236}">
                <a16:creationId xmlns:a16="http://schemas.microsoft.com/office/drawing/2014/main" id="{EA7F501C-06C4-6951-DEF5-93FF74251358}"/>
              </a:ext>
            </a:extLst>
          </p:cNvPr>
          <p:cNvSpPr/>
          <p:nvPr/>
        </p:nvSpPr>
        <p:spPr>
          <a:xfrm>
            <a:off x="1701801" y="4995834"/>
            <a:ext cx="154938" cy="234361"/>
          </a:xfrm>
          <a:prstGeom prst="downArrow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ounded Rectangle 11">
            <a:extLst>
              <a:ext uri="{FF2B5EF4-FFF2-40B4-BE49-F238E27FC236}">
                <a16:creationId xmlns:a16="http://schemas.microsoft.com/office/drawing/2014/main" id="{B7C2D2D4-2696-2122-A382-DFA0EC1AA663}"/>
              </a:ext>
            </a:extLst>
          </p:cNvPr>
          <p:cNvSpPr/>
          <p:nvPr/>
        </p:nvSpPr>
        <p:spPr>
          <a:xfrm>
            <a:off x="4114961" y="3366563"/>
            <a:ext cx="1629828" cy="764685"/>
          </a:xfrm>
          <a:prstGeom prst="roundRect">
            <a:avLst/>
          </a:prstGeom>
          <a:solidFill>
            <a:srgbClr val="FFDCB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50" dirty="0">
                <a:solidFill>
                  <a:schemeClr val="tx1"/>
                </a:solidFill>
              </a:rPr>
              <a:t>Read the Aspirational/</a:t>
            </a:r>
          </a:p>
          <a:p>
            <a:pPr algn="ctr"/>
            <a:r>
              <a:rPr lang="en-GB" sz="1350" dirty="0">
                <a:solidFill>
                  <a:schemeClr val="tx1"/>
                </a:solidFill>
              </a:rPr>
              <a:t>International </a:t>
            </a:r>
          </a:p>
          <a:p>
            <a:pPr algn="ctr"/>
            <a:r>
              <a:rPr lang="en-GB" sz="1350" dirty="0">
                <a:solidFill>
                  <a:schemeClr val="tx1"/>
                </a:solidFill>
              </a:rPr>
              <a:t>guidance)</a:t>
            </a:r>
            <a:endParaRPr sz="1350" dirty="0">
              <a:solidFill>
                <a:schemeClr val="tx1"/>
              </a:solidFill>
            </a:endParaRPr>
          </a:p>
        </p:txBody>
      </p:sp>
      <p:sp>
        <p:nvSpPr>
          <p:cNvPr id="32" name="Down Arrow 18">
            <a:extLst>
              <a:ext uri="{FF2B5EF4-FFF2-40B4-BE49-F238E27FC236}">
                <a16:creationId xmlns:a16="http://schemas.microsoft.com/office/drawing/2014/main" id="{B98AC4C0-F3F5-95A0-1C27-7E1BB89B8C9C}"/>
              </a:ext>
            </a:extLst>
          </p:cNvPr>
          <p:cNvSpPr/>
          <p:nvPr/>
        </p:nvSpPr>
        <p:spPr>
          <a:xfrm>
            <a:off x="4824018" y="4139317"/>
            <a:ext cx="186901" cy="310940"/>
          </a:xfrm>
          <a:prstGeom prst="downArrow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AFCCD7AF32954295364C2A4617FDA3" ma:contentTypeVersion="31" ma:contentTypeDescription="Create a new document." ma:contentTypeScope="" ma:versionID="df2304f423a572cf6fc74085c51957ea">
  <xsd:schema xmlns:xsd="http://www.w3.org/2001/XMLSchema" xmlns:xs="http://www.w3.org/2001/XMLSchema" xmlns:p="http://schemas.microsoft.com/office/2006/metadata/properties" xmlns:ns1="http://schemas.microsoft.com/sharepoint/v3" xmlns:ns2="520f4a20-4746-48ff-b34c-a63b28e1f7b7" xmlns:ns3="ee8f4621-373f-452a-bc28-6047e1581cf9" targetNamespace="http://schemas.microsoft.com/office/2006/metadata/properties" ma:root="true" ma:fieldsID="9e3502a333995d3fef222276a799fa90" ns1:_="" ns2:_="" ns3:_="">
    <xsd:import namespace="http://schemas.microsoft.com/sharepoint/v3"/>
    <xsd:import namespace="520f4a20-4746-48ff-b34c-a63b28e1f7b7"/>
    <xsd:import namespace="ee8f4621-373f-452a-bc28-6047e1581cf9"/>
    <xsd:element name="properties">
      <xsd:complexType>
        <xsd:sequence>
          <xsd:element name="documentManagement">
            <xsd:complexType>
              <xsd:all>
                <xsd:element ref="ns2:_Flow_SignoffStatus" minOccurs="0"/>
                <xsd:element ref="ns2:Location" minOccurs="0"/>
                <xsd:element ref="ns2:b8115067-c507-4c43-a726-9e3791e2169fCountryOrRegion" minOccurs="0"/>
                <xsd:element ref="ns2:b8115067-c507-4c43-a726-9e3791e2169fState" minOccurs="0"/>
                <xsd:element ref="ns2:b8115067-c507-4c43-a726-9e3791e2169fCity" minOccurs="0"/>
                <xsd:element ref="ns2:b8115067-c507-4c43-a726-9e3791e2169fPostalCode" minOccurs="0"/>
                <xsd:element ref="ns2:b8115067-c507-4c43-a726-9e3791e2169fStreet" minOccurs="0"/>
                <xsd:element ref="ns2:b8115067-c507-4c43-a726-9e3791e2169fGeoLoc" minOccurs="0"/>
                <xsd:element ref="ns2:b8115067-c507-4c43-a726-9e3791e2169fDispNam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f4a20-4746-48ff-b34c-a63b28e1f7b7" elementFormDefault="qualified">
    <xsd:import namespace="http://schemas.microsoft.com/office/2006/documentManagement/types"/>
    <xsd:import namespace="http://schemas.microsoft.com/office/infopath/2007/PartnerControls"/>
    <xsd:element name="_Flow_SignoffStatus" ma:index="4" nillable="true" ma:displayName="Sign-off status" ma:internalName="_x0024_Resources_x003a_core_x002c_Signoff_Status_x003b_" ma:readOnly="false">
      <xsd:simpleType>
        <xsd:restriction base="dms:Text"/>
      </xsd:simpleType>
    </xsd:element>
    <xsd:element name="Location" ma:index="5" nillable="true" ma:displayName="Location" ma:internalName="Location" ma:readOnly="false">
      <xsd:simpleType>
        <xsd:restriction base="dms:Unknown"/>
      </xsd:simpleType>
    </xsd:element>
    <xsd:element name="b8115067-c507-4c43-a726-9e3791e2169fCountryOrRegion" ma:index="6" nillable="true" ma:displayName="Location: Country/Region" ma:internalName="CountryOrRegion" ma:readOnly="true">
      <xsd:simpleType>
        <xsd:restriction base="dms:Text"/>
      </xsd:simpleType>
    </xsd:element>
    <xsd:element name="b8115067-c507-4c43-a726-9e3791e2169fState" ma:index="7" nillable="true" ma:displayName="Location: State" ma:internalName="State" ma:readOnly="true">
      <xsd:simpleType>
        <xsd:restriction base="dms:Text"/>
      </xsd:simpleType>
    </xsd:element>
    <xsd:element name="b8115067-c507-4c43-a726-9e3791e2169fCity" ma:index="8" nillable="true" ma:displayName="Location: City" ma:internalName="City" ma:readOnly="true">
      <xsd:simpleType>
        <xsd:restriction base="dms:Text"/>
      </xsd:simpleType>
    </xsd:element>
    <xsd:element name="b8115067-c507-4c43-a726-9e3791e2169fPostalCode" ma:index="9" nillable="true" ma:displayName="Location: Postal Code" ma:internalName="PostalCode" ma:readOnly="true">
      <xsd:simpleType>
        <xsd:restriction base="dms:Text"/>
      </xsd:simpleType>
    </xsd:element>
    <xsd:element name="b8115067-c507-4c43-a726-9e3791e2169fStreet" ma:index="10" nillable="true" ma:displayName="Location: Street" ma:internalName="Street" ma:readOnly="true">
      <xsd:simpleType>
        <xsd:restriction base="dms:Text"/>
      </xsd:simpleType>
    </xsd:element>
    <xsd:element name="b8115067-c507-4c43-a726-9e3791e2169fGeoLoc" ma:index="11" nillable="true" ma:displayName="Location: Coordinates" ma:internalName="GeoLoc" ma:readOnly="true">
      <xsd:simpleType>
        <xsd:restriction base="dms:Unknown"/>
      </xsd:simpleType>
    </xsd:element>
    <xsd:element name="b8115067-c507-4c43-a726-9e3791e2169fDispName" ma:index="12" nillable="true" ma:displayName="Location: Name" ma:internalName="DispName" ma:readOnly="true">
      <xsd:simpleType>
        <xsd:restriction base="dms:Text"/>
      </xsd:simpleType>
    </xsd:element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3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8f4621-373f-452a-bc28-6047e1581cf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30" nillable="true" ma:displayName="Taxonomy Catch All Column" ma:hidden="true" ma:list="{94578210-fb8d-48a4-a1f7-a6c75df7bd2a}" ma:internalName="TaxCatchAll" ma:showField="CatchAllData" ma:web="ee8f4621-373f-452a-bc28-6047e1581c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ation xmlns="520f4a20-4746-48ff-b34c-a63b28e1f7b7" xsi:nil="true"/>
    <_ip_UnifiedCompliancePolicyUIAction xmlns="http://schemas.microsoft.com/sharepoint/v3" xsi:nil="true"/>
    <_Flow_SignoffStatus xmlns="520f4a20-4746-48ff-b34c-a63b28e1f7b7" xsi:nil="true"/>
    <_ip_UnifiedCompliancePolicyProperties xmlns="http://schemas.microsoft.com/sharepoint/v3" xsi:nil="true"/>
    <lcf76f155ced4ddcb4097134ff3c332f xmlns="520f4a20-4746-48ff-b34c-a63b28e1f7b7">
      <Terms xmlns="http://schemas.microsoft.com/office/infopath/2007/PartnerControls"/>
    </lcf76f155ced4ddcb4097134ff3c332f>
    <TaxCatchAll xmlns="ee8f4621-373f-452a-bc28-6047e1581cf9" xsi:nil="true"/>
  </documentManagement>
</p:properties>
</file>

<file path=customXml/itemProps1.xml><?xml version="1.0" encoding="utf-8"?>
<ds:datastoreItem xmlns:ds="http://schemas.openxmlformats.org/officeDocument/2006/customXml" ds:itemID="{97CC1C96-A1C9-4773-BABD-427E5A06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0f4a20-4746-48ff-b34c-a63b28e1f7b7"/>
    <ds:schemaRef ds:uri="ee8f4621-373f-452a-bc28-6047e1581c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E417CF6-ABBA-4FCD-93D9-23C2A3EE8B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D2EA36-850A-4328-9791-8D11C2569D41}">
  <ds:schemaRefs>
    <ds:schemaRef ds:uri="ee8f4621-373f-452a-bc28-6047e1581cf9"/>
    <ds:schemaRef ds:uri="http://schemas.microsoft.com/sharepoint/v3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520f4a20-4746-48ff-b34c-a63b28e1f7b7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153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BABICEANU, Gabriela (NHS ENGLAND)</dc:creator>
  <cp:keywords/>
  <dc:description>generated using python-pptx</dc:description>
  <cp:lastModifiedBy>AVENALL, Jeff (NHS ENGLAND)</cp:lastModifiedBy>
  <cp:revision>5</cp:revision>
  <dcterms:created xsi:type="dcterms:W3CDTF">2013-01-27T09:14:16Z</dcterms:created>
  <dcterms:modified xsi:type="dcterms:W3CDTF">2026-06-22T07:32:43Z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0x010100BAAFCCD7AF32954295364C2A4617FDA3</vt:lpwstr>
  </property>
  <property fmtid="{D5CDD505-2E9C-101B-9397-08002B2CF9AE}" pid="3" name="MediaServiceImageTags">
    <vt:lpwstr/>
  </property>
</Properties>
</file>