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73" r:id="rId4"/>
  </p:sldMasterIdLst>
  <p:notesMasterIdLst>
    <p:notesMasterId r:id="rId21"/>
  </p:notesMasterIdLst>
  <p:handoutMasterIdLst>
    <p:handoutMasterId r:id="rId22"/>
  </p:handoutMasterIdLst>
  <p:sldIdLst>
    <p:sldId id="1923" r:id="rId5"/>
    <p:sldId id="2147475065" r:id="rId6"/>
    <p:sldId id="2147475076" r:id="rId7"/>
    <p:sldId id="2147475080" r:id="rId8"/>
    <p:sldId id="2147475077" r:id="rId9"/>
    <p:sldId id="2147475068" r:id="rId10"/>
    <p:sldId id="2147475067" r:id="rId11"/>
    <p:sldId id="2147475069" r:id="rId12"/>
    <p:sldId id="2147475081" r:id="rId13"/>
    <p:sldId id="2147475070" r:id="rId14"/>
    <p:sldId id="2147475071" r:id="rId15"/>
    <p:sldId id="2147475075" r:id="rId16"/>
    <p:sldId id="2147475078" r:id="rId17"/>
    <p:sldId id="2147475072" r:id="rId18"/>
    <p:sldId id="2147475079" r:id="rId19"/>
    <p:sldId id="214570730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082DD123-F611-9328-2A43-81C4A5B523F4}" name="CANDY, Tessa (NHS ENGLAND)" initials="TC" userId="S::tessa.candy@nhs.net::17e50de8-c332-4513-a5ef-1a54c8f0be35" providerId="AD"/>
  <p188:author id="{DA43FC36-5BDD-2A01-C141-AADA030CCB30}" name="ODONNELL, Siobhan (NHS ENGLAND - T1510)" initials="SO" userId="S::siobhan.odonnell21@nhs.net::f172412c-fbcd-4ff2-a288-8e7ef9106f61" providerId="AD"/>
  <p188:author id="{178A8E5A-2085-DB03-A3ED-48308AAB83A9}" name="STEWART, Ashleigh (NHS ENGLAND - T1510)" initials="AS" userId="S::ashleigh.stewart9@nhs.net::6f30127c-88f6-4639-a4db-b2da30ece56b" providerId="AD"/>
  <p188:author id="{763B6C6C-26F1-6A09-41E8-E9E5DC3AF695}" name="OBALKA, Monika (NHS ENGLAND)" initials="MO" userId="S::monika.obalka@nhs.net::1b265ea7-047b-4a99-ad57-2c50cb66540c" providerId="AD"/>
  <p188:author id="{9A83AB95-B27C-1CFA-5099-9B6595016942}" name="COWAN, Matthew (NHS ENGLAND)" initials="" userId="S::matthew.cowan4@nhs.net::4cc7b7c6-c796-44b5-8020-d0daeb5f0f42" providerId="AD"/>
  <p188:author id="{5C5C1CE2-705E-2E97-65D1-6D6501AEACB3}" name="Jacquie Mhako" initials="JM" userId="S::jacquie.mhako@england.nhs.uk::6bb803aa-2890-4586-ae9e-2930b13557c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arah Wilkinson" initials="SW" lastIdx="1" clrIdx="0">
    <p:extLst>
      <p:ext uri="{19B8F6BF-5375-455C-9EA6-DF929625EA0E}">
        <p15:presenceInfo xmlns:p15="http://schemas.microsoft.com/office/powerpoint/2012/main" userId="1186059c3be801a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8"/>
    <a:srgbClr val="80D4E7"/>
    <a:srgbClr val="003087"/>
    <a:srgbClr val="80D2CC"/>
    <a:srgbClr val="FF5050"/>
    <a:srgbClr val="FDFEE8"/>
    <a:srgbClr val="333333"/>
    <a:srgbClr val="000000"/>
    <a:srgbClr val="0066FF"/>
    <a:srgbClr val="99DB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F68AD0-B284-42B8-94B4-07659CDF9016}" v="477" dt="2026-05-08T14:02:37.994"/>
    <p1510:client id="{EDE62B8F-28DD-0040-8988-14441C3E510E}" v="3688" dt="2026-05-08T14:04:50.2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99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A2EEC95-64DF-BC69-FC71-A682B404867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E9611872-9401-5D00-CCCA-46DDE0B8B9C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3C6D816-94D6-40FC-B977-F8A94C7E4824}" type="datetimeFigureOut">
              <a:rPr lang="en-GB" smtClean="0"/>
              <a:t>16/06/2026</a:t>
            </a:fld>
            <a:endParaRPr lang="en-GB"/>
          </a:p>
        </p:txBody>
      </p:sp>
      <p:sp>
        <p:nvSpPr>
          <p:cNvPr id="4" name="Footer Placeholder 3">
            <a:extLst>
              <a:ext uri="{FF2B5EF4-FFF2-40B4-BE49-F238E27FC236}">
                <a16:creationId xmlns:a16="http://schemas.microsoft.com/office/drawing/2014/main" id="{46056112-4593-5EC1-B7DA-2B07022F7AC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019C22BD-2C7D-A062-42A2-EA161F716A2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00EB188-56CE-4FCB-8130-436851797F69}" type="slidenum">
              <a:rPr lang="en-GB" smtClean="0"/>
              <a:t>‹#›</a:t>
            </a:fld>
            <a:endParaRPr lang="en-GB"/>
          </a:p>
        </p:txBody>
      </p:sp>
    </p:spTree>
    <p:extLst>
      <p:ext uri="{BB962C8B-B14F-4D97-AF65-F5344CB8AC3E}">
        <p14:creationId xmlns:p14="http://schemas.microsoft.com/office/powerpoint/2010/main" val="31621816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EED4C3-48B6-4E4A-9B0F-8051E56348DC}" type="datetimeFigureOut">
              <a:rPr lang="en-GB" smtClean="0"/>
              <a:t>16/06/2026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4EC7EF-95E1-3D44-A982-BC7A3E9C617E}" type="slidenum">
              <a:rPr lang="en-GB" smtClean="0"/>
              <a:t>‹#›</a:t>
            </a:fld>
            <a:endParaRPr lang="en-GB"/>
          </a:p>
        </p:txBody>
      </p:sp>
    </p:spTree>
    <p:extLst>
      <p:ext uri="{BB962C8B-B14F-4D97-AF65-F5344CB8AC3E}">
        <p14:creationId xmlns:p14="http://schemas.microsoft.com/office/powerpoint/2010/main" val="1501633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a:t>Standard title slide</a:t>
            </a:r>
          </a:p>
        </p:txBody>
      </p:sp>
      <p:sp>
        <p:nvSpPr>
          <p:cNvPr id="4" name="Slide Number Placeholder 3"/>
          <p:cNvSpPr>
            <a:spLocks noGrp="1"/>
          </p:cNvSpPr>
          <p:nvPr>
            <p:ph type="sldNum" sz="quarter" idx="5"/>
          </p:nvPr>
        </p:nvSpPr>
        <p:spPr/>
        <p:txBody>
          <a:bodyPr/>
          <a:lstStyle/>
          <a:p>
            <a:fld id="{9A4EC7EF-95E1-3D44-A982-BC7A3E9C617E}" type="slidenum">
              <a:rPr lang="en-GB" smtClean="0"/>
              <a:t>1</a:t>
            </a:fld>
            <a:endParaRPr lang="en-GB"/>
          </a:p>
        </p:txBody>
      </p:sp>
    </p:spTree>
    <p:extLst>
      <p:ext uri="{BB962C8B-B14F-4D97-AF65-F5344CB8AC3E}">
        <p14:creationId xmlns:p14="http://schemas.microsoft.com/office/powerpoint/2010/main" val="24757560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6B1027-B074-D2CA-7F4C-9B660E923E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88DE7D-7B77-1C83-2298-1A2F6A957FE5}"/>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897C7811-5C47-FD2E-AD7E-71B2F0B7496E}"/>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9ADB7B45-1CD4-041D-4F1C-C16707F46BBE}"/>
              </a:ext>
            </a:extLst>
          </p:cNvPr>
          <p:cNvSpPr>
            <a:spLocks noGrp="1"/>
          </p:cNvSpPr>
          <p:nvPr>
            <p:ph type="sldNum" sz="quarter" idx="5"/>
          </p:nvPr>
        </p:nvSpPr>
        <p:spPr/>
        <p:txBody>
          <a:bodyPr/>
          <a:lstStyle/>
          <a:p>
            <a:fld id="{9A4EC7EF-95E1-3D44-A982-BC7A3E9C617E}" type="slidenum">
              <a:rPr lang="en-GB" smtClean="0"/>
              <a:t>12</a:t>
            </a:fld>
            <a:endParaRPr lang="en-GB"/>
          </a:p>
        </p:txBody>
      </p:sp>
    </p:spTree>
    <p:extLst>
      <p:ext uri="{BB962C8B-B14F-4D97-AF65-F5344CB8AC3E}">
        <p14:creationId xmlns:p14="http://schemas.microsoft.com/office/powerpoint/2010/main" val="22154825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A5F8B3-6B44-CEE3-B537-1029182853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5FA436-A371-7519-6E71-9BA76486BCD0}"/>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9377426D-23AE-036B-3DFC-3F1FC1B8F2A6}"/>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1CC4AA25-1A5F-F9D2-93CD-39058CC3A8BF}"/>
              </a:ext>
            </a:extLst>
          </p:cNvPr>
          <p:cNvSpPr>
            <a:spLocks noGrp="1"/>
          </p:cNvSpPr>
          <p:nvPr>
            <p:ph type="sldNum" sz="quarter" idx="5"/>
          </p:nvPr>
        </p:nvSpPr>
        <p:spPr/>
        <p:txBody>
          <a:bodyPr/>
          <a:lstStyle/>
          <a:p>
            <a:fld id="{9A4EC7EF-95E1-3D44-A982-BC7A3E9C617E}" type="slidenum">
              <a:rPr lang="en-GB" smtClean="0"/>
              <a:t>13</a:t>
            </a:fld>
            <a:endParaRPr lang="en-GB"/>
          </a:p>
        </p:txBody>
      </p:sp>
    </p:spTree>
    <p:extLst>
      <p:ext uri="{BB962C8B-B14F-4D97-AF65-F5344CB8AC3E}">
        <p14:creationId xmlns:p14="http://schemas.microsoft.com/office/powerpoint/2010/main" val="15683863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4C0704-FAF4-B484-46D3-180C97F6E9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BD3312-BAEC-05C1-618F-E9608648FAC2}"/>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43BC7493-0554-8467-AA9A-30DFD4C74D64}"/>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D5FA993F-F28B-6162-065D-0B88D14A122A}"/>
              </a:ext>
            </a:extLst>
          </p:cNvPr>
          <p:cNvSpPr>
            <a:spLocks noGrp="1"/>
          </p:cNvSpPr>
          <p:nvPr>
            <p:ph type="sldNum" sz="quarter" idx="5"/>
          </p:nvPr>
        </p:nvSpPr>
        <p:spPr/>
        <p:txBody>
          <a:bodyPr/>
          <a:lstStyle/>
          <a:p>
            <a:fld id="{9A4EC7EF-95E1-3D44-A982-BC7A3E9C617E}" type="slidenum">
              <a:rPr lang="en-GB" smtClean="0"/>
              <a:t>14</a:t>
            </a:fld>
            <a:endParaRPr lang="en-GB"/>
          </a:p>
        </p:txBody>
      </p:sp>
    </p:spTree>
    <p:extLst>
      <p:ext uri="{BB962C8B-B14F-4D97-AF65-F5344CB8AC3E}">
        <p14:creationId xmlns:p14="http://schemas.microsoft.com/office/powerpoint/2010/main" val="6319960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5E996-A5CB-B7D0-9A68-B8D699E31C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2C56E-B724-669C-C971-7DF3B9500174}"/>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F7472838-5105-8D7D-BFA3-67157514342E}"/>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0CAF1919-D170-F49C-05A4-1C0900307B62}"/>
              </a:ext>
            </a:extLst>
          </p:cNvPr>
          <p:cNvSpPr>
            <a:spLocks noGrp="1"/>
          </p:cNvSpPr>
          <p:nvPr>
            <p:ph type="sldNum" sz="quarter" idx="5"/>
          </p:nvPr>
        </p:nvSpPr>
        <p:spPr/>
        <p:txBody>
          <a:bodyPr/>
          <a:lstStyle/>
          <a:p>
            <a:fld id="{9A4EC7EF-95E1-3D44-A982-BC7A3E9C617E}" type="slidenum">
              <a:rPr lang="en-GB" smtClean="0"/>
              <a:t>15</a:t>
            </a:fld>
            <a:endParaRPr lang="en-GB"/>
          </a:p>
        </p:txBody>
      </p:sp>
    </p:spTree>
    <p:extLst>
      <p:ext uri="{BB962C8B-B14F-4D97-AF65-F5344CB8AC3E}">
        <p14:creationId xmlns:p14="http://schemas.microsoft.com/office/powerpoint/2010/main" val="37405829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1FC11-1D05-8D5E-C8A7-B7307253F4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D35B07-9393-E98D-8C74-F9AA116C6373}"/>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26D375F0-6C82-99BB-6D97-071FDB13A9CB}"/>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501F9239-324E-103E-80D5-90D87B23E62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4EC7EF-95E1-3D44-A982-BC7A3E9C617E}"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2682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F8611-810E-9ED6-F6B5-5F7FC95589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8C0E7D-AFB8-BEB3-DAB2-5505CCB7CA9E}"/>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E293691A-201A-F5BD-B61C-328BF1180C98}"/>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BA0966D9-16FA-217E-0A9B-C65C7F9BED40}"/>
              </a:ext>
            </a:extLst>
          </p:cNvPr>
          <p:cNvSpPr>
            <a:spLocks noGrp="1"/>
          </p:cNvSpPr>
          <p:nvPr>
            <p:ph type="sldNum" sz="quarter" idx="5"/>
          </p:nvPr>
        </p:nvSpPr>
        <p:spPr/>
        <p:txBody>
          <a:bodyPr/>
          <a:lstStyle/>
          <a:p>
            <a:fld id="{9A4EC7EF-95E1-3D44-A982-BC7A3E9C617E}" type="slidenum">
              <a:rPr lang="en-GB" smtClean="0"/>
              <a:t>2</a:t>
            </a:fld>
            <a:endParaRPr lang="en-GB"/>
          </a:p>
        </p:txBody>
      </p:sp>
    </p:spTree>
    <p:extLst>
      <p:ext uri="{BB962C8B-B14F-4D97-AF65-F5344CB8AC3E}">
        <p14:creationId xmlns:p14="http://schemas.microsoft.com/office/powerpoint/2010/main" val="1125858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FCDCD8-601A-11AA-CF29-CD5353F4F7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F9313B-1AA8-B06B-E65A-2FDE886481BB}"/>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7E5D794B-4FD2-379E-CEAB-B43B3DFC5DE2}"/>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57E84FCD-5008-DC25-32AB-6862837C850B}"/>
              </a:ext>
            </a:extLst>
          </p:cNvPr>
          <p:cNvSpPr>
            <a:spLocks noGrp="1"/>
          </p:cNvSpPr>
          <p:nvPr>
            <p:ph type="sldNum" sz="quarter" idx="5"/>
          </p:nvPr>
        </p:nvSpPr>
        <p:spPr/>
        <p:txBody>
          <a:bodyPr/>
          <a:lstStyle/>
          <a:p>
            <a:fld id="{9A4EC7EF-95E1-3D44-A982-BC7A3E9C617E}" type="slidenum">
              <a:rPr lang="en-GB" smtClean="0"/>
              <a:t>5</a:t>
            </a:fld>
            <a:endParaRPr lang="en-GB"/>
          </a:p>
        </p:txBody>
      </p:sp>
    </p:spTree>
    <p:extLst>
      <p:ext uri="{BB962C8B-B14F-4D97-AF65-F5344CB8AC3E}">
        <p14:creationId xmlns:p14="http://schemas.microsoft.com/office/powerpoint/2010/main" val="23786340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DF938C-D6EC-5173-CEC5-60B171C373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2B8F3D-0301-ACA4-1E66-22246B478794}"/>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69B4942F-CE2D-F7E5-16EA-B1C597E7D1C2}"/>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FCC6D2E0-CC73-1AE0-933D-0D65E15319C7}"/>
              </a:ext>
            </a:extLst>
          </p:cNvPr>
          <p:cNvSpPr>
            <a:spLocks noGrp="1"/>
          </p:cNvSpPr>
          <p:nvPr>
            <p:ph type="sldNum" sz="quarter" idx="5"/>
          </p:nvPr>
        </p:nvSpPr>
        <p:spPr/>
        <p:txBody>
          <a:bodyPr/>
          <a:lstStyle/>
          <a:p>
            <a:fld id="{9A4EC7EF-95E1-3D44-A982-BC7A3E9C617E}" type="slidenum">
              <a:rPr lang="en-GB" smtClean="0"/>
              <a:t>6</a:t>
            </a:fld>
            <a:endParaRPr lang="en-GB"/>
          </a:p>
        </p:txBody>
      </p:sp>
    </p:spTree>
    <p:extLst>
      <p:ext uri="{BB962C8B-B14F-4D97-AF65-F5344CB8AC3E}">
        <p14:creationId xmlns:p14="http://schemas.microsoft.com/office/powerpoint/2010/main" val="32578224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A74DB8-C09A-31A4-C64A-90EB618A1B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2B8C3C-38B8-745B-5784-B893D1DF0DBA}"/>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3978DB38-A620-002E-62A4-B8BB03C218DB}"/>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F3FD4F2F-4AC2-6C8D-FBF6-7FF8F36154C9}"/>
              </a:ext>
            </a:extLst>
          </p:cNvPr>
          <p:cNvSpPr>
            <a:spLocks noGrp="1"/>
          </p:cNvSpPr>
          <p:nvPr>
            <p:ph type="sldNum" sz="quarter" idx="5"/>
          </p:nvPr>
        </p:nvSpPr>
        <p:spPr/>
        <p:txBody>
          <a:bodyPr/>
          <a:lstStyle/>
          <a:p>
            <a:fld id="{9A4EC7EF-95E1-3D44-A982-BC7A3E9C617E}" type="slidenum">
              <a:rPr lang="en-GB" smtClean="0"/>
              <a:t>7</a:t>
            </a:fld>
            <a:endParaRPr lang="en-GB"/>
          </a:p>
        </p:txBody>
      </p:sp>
    </p:spTree>
    <p:extLst>
      <p:ext uri="{BB962C8B-B14F-4D97-AF65-F5344CB8AC3E}">
        <p14:creationId xmlns:p14="http://schemas.microsoft.com/office/powerpoint/2010/main" val="9225252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6D8C6A-C29A-C3CF-381B-2EF6967BEB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D9348B-EAA1-2D9E-C550-74D437360889}"/>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A048342F-27CE-3C1A-58D8-0AD4E9F63B64}"/>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FAD7013D-CCC8-910E-EF37-72B3D8284BA2}"/>
              </a:ext>
            </a:extLst>
          </p:cNvPr>
          <p:cNvSpPr>
            <a:spLocks noGrp="1"/>
          </p:cNvSpPr>
          <p:nvPr>
            <p:ph type="sldNum" sz="quarter" idx="5"/>
          </p:nvPr>
        </p:nvSpPr>
        <p:spPr/>
        <p:txBody>
          <a:bodyPr/>
          <a:lstStyle/>
          <a:p>
            <a:fld id="{9A4EC7EF-95E1-3D44-A982-BC7A3E9C617E}" type="slidenum">
              <a:rPr lang="en-GB" smtClean="0"/>
              <a:t>8</a:t>
            </a:fld>
            <a:endParaRPr lang="en-GB"/>
          </a:p>
        </p:txBody>
      </p:sp>
    </p:spTree>
    <p:extLst>
      <p:ext uri="{BB962C8B-B14F-4D97-AF65-F5344CB8AC3E}">
        <p14:creationId xmlns:p14="http://schemas.microsoft.com/office/powerpoint/2010/main" val="41782742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CA3587-7468-7F86-6C20-B85AE652C2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3C721F-FD79-9186-AFC6-7F35C500EAAF}"/>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CF9C9280-B0D2-983F-6B9B-54AE74D1FCFB}"/>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07264F5C-80DC-16C4-5652-6B5F9DE36063}"/>
              </a:ext>
            </a:extLst>
          </p:cNvPr>
          <p:cNvSpPr>
            <a:spLocks noGrp="1"/>
          </p:cNvSpPr>
          <p:nvPr>
            <p:ph type="sldNum" sz="quarter" idx="5"/>
          </p:nvPr>
        </p:nvSpPr>
        <p:spPr/>
        <p:txBody>
          <a:bodyPr/>
          <a:lstStyle/>
          <a:p>
            <a:fld id="{9A4EC7EF-95E1-3D44-A982-BC7A3E9C617E}" type="slidenum">
              <a:rPr lang="en-GB" smtClean="0"/>
              <a:t>9</a:t>
            </a:fld>
            <a:endParaRPr lang="en-GB"/>
          </a:p>
        </p:txBody>
      </p:sp>
    </p:spTree>
    <p:extLst>
      <p:ext uri="{BB962C8B-B14F-4D97-AF65-F5344CB8AC3E}">
        <p14:creationId xmlns:p14="http://schemas.microsoft.com/office/powerpoint/2010/main" val="4395292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E76AB2-8D6B-050F-CA2D-D6E1EB2501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1D1031-FA49-AC99-A9C0-F3EDE6EA57ED}"/>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C94EA012-6623-DAC3-C202-E9DED910FFC3}"/>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32F90218-A052-944D-B4D3-FAF8CFD63907}"/>
              </a:ext>
            </a:extLst>
          </p:cNvPr>
          <p:cNvSpPr>
            <a:spLocks noGrp="1"/>
          </p:cNvSpPr>
          <p:nvPr>
            <p:ph type="sldNum" sz="quarter" idx="5"/>
          </p:nvPr>
        </p:nvSpPr>
        <p:spPr/>
        <p:txBody>
          <a:bodyPr/>
          <a:lstStyle/>
          <a:p>
            <a:fld id="{9A4EC7EF-95E1-3D44-A982-BC7A3E9C617E}" type="slidenum">
              <a:rPr lang="en-GB" smtClean="0"/>
              <a:t>10</a:t>
            </a:fld>
            <a:endParaRPr lang="en-GB"/>
          </a:p>
        </p:txBody>
      </p:sp>
    </p:spTree>
    <p:extLst>
      <p:ext uri="{BB962C8B-B14F-4D97-AF65-F5344CB8AC3E}">
        <p14:creationId xmlns:p14="http://schemas.microsoft.com/office/powerpoint/2010/main" val="14410048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F3139-4F62-F10E-66C2-C49C723A6C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84EABE-AC5F-C198-A480-420A8ECD2F5C}"/>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123F1137-46E5-7E21-E303-CCE676D2D5DA}"/>
              </a:ext>
            </a:extLst>
          </p:cNvPr>
          <p:cNvSpPr>
            <a:spLocks noGrp="1"/>
          </p:cNvSpPr>
          <p:nvPr>
            <p:ph type="body" idx="1"/>
          </p:nvPr>
        </p:nvSpPr>
        <p:spPr/>
        <p:txBody>
          <a:bodyPr/>
          <a:lstStyle/>
          <a:p>
            <a:pPr marL="0" indent="0">
              <a:buClr>
                <a:schemeClr val="dk1"/>
              </a:buClr>
              <a:buSzPts val="1100"/>
              <a:buNone/>
            </a:pPr>
            <a:r>
              <a:rPr lang="en-GB" sz="80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a:extLst>
              <a:ext uri="{FF2B5EF4-FFF2-40B4-BE49-F238E27FC236}">
                <a16:creationId xmlns:a16="http://schemas.microsoft.com/office/drawing/2014/main" id="{433DEFED-711B-AF78-D5CD-395A68D9C097}"/>
              </a:ext>
            </a:extLst>
          </p:cNvPr>
          <p:cNvSpPr>
            <a:spLocks noGrp="1"/>
          </p:cNvSpPr>
          <p:nvPr>
            <p:ph type="sldNum" sz="quarter" idx="5"/>
          </p:nvPr>
        </p:nvSpPr>
        <p:spPr/>
        <p:txBody>
          <a:bodyPr/>
          <a:lstStyle/>
          <a:p>
            <a:fld id="{9A4EC7EF-95E1-3D44-A982-BC7A3E9C617E}" type="slidenum">
              <a:rPr lang="en-GB" smtClean="0"/>
              <a:t>11</a:t>
            </a:fld>
            <a:endParaRPr lang="en-GB"/>
          </a:p>
        </p:txBody>
      </p:sp>
    </p:spTree>
    <p:extLst>
      <p:ext uri="{BB962C8B-B14F-4D97-AF65-F5344CB8AC3E}">
        <p14:creationId xmlns:p14="http://schemas.microsoft.com/office/powerpoint/2010/main" val="2637927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svg"/><Relationship Id="rId1" Type="http://schemas.openxmlformats.org/officeDocument/2006/relationships/slideMaster" Target="../slideMasters/slideMaster1.xml"/><Relationship Id="rId6" Type="http://schemas.openxmlformats.org/officeDocument/2006/relationships/image" Target="../media/image15.png"/><Relationship Id="rId5" Type="http://schemas.openxmlformats.org/officeDocument/2006/relationships/image" Target="../media/image2.png"/><Relationship Id="rId4" Type="http://schemas.openxmlformats.org/officeDocument/2006/relationships/image" Target="../media/image14.svg"/></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Heading, content, basic text one col">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632DDCA5-A307-96EA-64A8-CCBA8E5F6393}"/>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hasCustomPrompt="1"/>
          </p:nvPr>
        </p:nvSpPr>
        <p:spPr>
          <a:xfrm>
            <a:off x="347413" y="3166643"/>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3" name="Content Placeholder 2"/>
          <p:cNvSpPr>
            <a:spLocks noGrp="1"/>
          </p:cNvSpPr>
          <p:nvPr>
            <p:ph idx="1" hasCustomPrompt="1"/>
          </p:nvPr>
        </p:nvSpPr>
        <p:spPr>
          <a:xfrm>
            <a:off x="412708" y="2106000"/>
            <a:ext cx="7632000" cy="4026443"/>
          </a:xfrm>
          <a:prstGeom prst="rect">
            <a:avLst/>
          </a:prstGeom>
        </p:spPr>
        <p:txBody>
          <a:bodyPr lIns="0" tIns="0" rIns="0" bIns="0">
            <a:normAutofit/>
          </a:bodyPr>
          <a:lstStyle>
            <a:lvl1pPr marL="0" indent="0">
              <a:lnSpc>
                <a:spcPct val="100000"/>
              </a:lnSpc>
              <a:spcBef>
                <a:spcPts val="0"/>
              </a:spcBef>
              <a:spcAft>
                <a:spcPts val="600"/>
              </a:spcAft>
              <a:buClr>
                <a:schemeClr val="tx1"/>
              </a:buClr>
              <a:buFont typeface="Arial" panose="020B0604020202020204" pitchFamily="34" charset="0"/>
              <a:buNone/>
              <a:defRPr sz="2200" b="0">
                <a:solidFill>
                  <a:schemeClr val="accent6"/>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add text</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cxnSp>
        <p:nvCxnSpPr>
          <p:cNvPr id="11" name="Straight Connector 10">
            <a:extLst>
              <a:ext uri="{FF2B5EF4-FFF2-40B4-BE49-F238E27FC236}">
                <a16:creationId xmlns:a16="http://schemas.microsoft.com/office/drawing/2014/main" id="{5591C7AB-7F8B-2041-80C3-EE781F24EB94}"/>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6456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CON Grid Boxes 2UP Grey">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9B26CA0-4967-284E-42B6-5686F8C6B07B}"/>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432000" y="2699082"/>
            <a:ext cx="3564000" cy="3311999"/>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Lst>
          </p:cNvPr>
          <p:cNvSpPr/>
          <p:nvPr userDrawn="1"/>
        </p:nvSpPr>
        <p:spPr>
          <a:xfrm>
            <a:off x="432000" y="1691082"/>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 Placeholder 7">
            <a:extLst>
              <a:ext uri="{FF2B5EF4-FFF2-40B4-BE49-F238E27FC236}">
                <a16:creationId xmlns:a16="http://schemas.microsoft.com/office/drawing/2014/main" id="{242484D6-4364-A442-9ABC-5042556E6205}"/>
              </a:ext>
            </a:extLst>
          </p:cNvPr>
          <p:cNvSpPr>
            <a:spLocks noGrp="1"/>
          </p:cNvSpPr>
          <p:nvPr>
            <p:ph type="body" sz="quarter" idx="15"/>
          </p:nvPr>
        </p:nvSpPr>
        <p:spPr>
          <a:xfrm>
            <a:off x="4324378" y="2699082"/>
            <a:ext cx="3564000" cy="3311999"/>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2" name="Rectangle: Top Corners Rounded 21">
            <a:extLst>
              <a:ext uri="{FF2B5EF4-FFF2-40B4-BE49-F238E27FC236}">
                <a16:creationId xmlns:a16="http://schemas.microsoft.com/office/drawing/2014/main" id="{9E7ED11E-4751-6140-AC11-8C5B88B96EE4}"/>
              </a:ext>
            </a:extLst>
          </p:cNvPr>
          <p:cNvSpPr/>
          <p:nvPr userDrawn="1"/>
        </p:nvSpPr>
        <p:spPr>
          <a:xfrm>
            <a:off x="4324378" y="1691082"/>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1" name="Title 1">
            <a:extLst>
              <a:ext uri="{FF2B5EF4-FFF2-40B4-BE49-F238E27FC236}">
                <a16:creationId xmlns:a16="http://schemas.microsoft.com/office/drawing/2014/main" id="{C5DD270E-858A-0745-A4F5-3FE5B49194FA}"/>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pic>
        <p:nvPicPr>
          <p:cNvPr id="3" name="Picture 2">
            <a:extLst>
              <a:ext uri="{FF2B5EF4-FFF2-40B4-BE49-F238E27FC236}">
                <a16:creationId xmlns:a16="http://schemas.microsoft.com/office/drawing/2014/main" id="{6FD787DC-00EF-B13A-FE97-CE51273E8674}"/>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cxnSp>
        <p:nvCxnSpPr>
          <p:cNvPr id="5" name="Straight Connector 4">
            <a:extLst>
              <a:ext uri="{FF2B5EF4-FFF2-40B4-BE49-F238E27FC236}">
                <a16:creationId xmlns:a16="http://schemas.microsoft.com/office/drawing/2014/main" id="{20783BA3-377B-7D8A-0B7B-91C314676A0C}"/>
              </a:ext>
            </a:extLst>
          </p:cNvPr>
          <p:cNvCxnSpPr>
            <a:cxnSpLocks/>
          </p:cNvCxnSpPr>
          <p:nvPr userDrawn="1"/>
        </p:nvCxnSpPr>
        <p:spPr>
          <a:xfrm>
            <a:off x="432000" y="6336000"/>
            <a:ext cx="11384862"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6616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Grid, Titles 4UP Grey">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28BBC9FB-69CA-ACB9-E6B9-6E2830215B65}"/>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Top Corners Rounded 17">
            <a:extLst>
              <a:ext uri="{FF2B5EF4-FFF2-40B4-BE49-F238E27FC236}">
                <a16:creationId xmlns:a16="http://schemas.microsoft.com/office/drawing/2014/main" id="{205929B3-ED58-E54F-B724-E24FB5F163DF}"/>
              </a:ext>
            </a:extLst>
          </p:cNvPr>
          <p:cNvSpPr/>
          <p:nvPr userDrawn="1"/>
        </p:nvSpPr>
        <p:spPr>
          <a:xfrm>
            <a:off x="432000"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p:nvPr>
        </p:nvSpPr>
        <p:spPr>
          <a:xfrm>
            <a:off x="432000" y="2088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4392000" y="2089034"/>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Lst>
          </p:cNvPr>
          <p:cNvSpPr/>
          <p:nvPr userDrawn="1"/>
        </p:nvSpPr>
        <p:spPr>
          <a:xfrm>
            <a:off x="4392000"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 Placeholder 7">
            <a:extLst>
              <a:ext uri="{FF2B5EF4-FFF2-40B4-BE49-F238E27FC236}">
                <a16:creationId xmlns:a16="http://schemas.microsoft.com/office/drawing/2014/main" id="{6017D8E3-CAD4-674B-ABC3-946291000D2B}"/>
              </a:ext>
            </a:extLst>
          </p:cNvPr>
          <p:cNvSpPr>
            <a:spLocks noGrp="1"/>
          </p:cNvSpPr>
          <p:nvPr>
            <p:ph type="body" sz="quarter" idx="16"/>
          </p:nvPr>
        </p:nvSpPr>
        <p:spPr>
          <a:xfrm>
            <a:off x="432000" y="4644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5" name="Rectangle: Top Corners Rounded 24">
            <a:extLst>
              <a:ext uri="{FF2B5EF4-FFF2-40B4-BE49-F238E27FC236}">
                <a16:creationId xmlns:a16="http://schemas.microsoft.com/office/drawing/2014/main" id="{8FD6A08D-6DD3-C845-8B17-CC9297B607DC}"/>
              </a:ext>
            </a:extLst>
          </p:cNvPr>
          <p:cNvSpPr/>
          <p:nvPr userDrawn="1"/>
        </p:nvSpPr>
        <p:spPr>
          <a:xfrm>
            <a:off x="432000" y="3744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 Placeholder 7">
            <a:extLst>
              <a:ext uri="{FF2B5EF4-FFF2-40B4-BE49-F238E27FC236}">
                <a16:creationId xmlns:a16="http://schemas.microsoft.com/office/drawing/2014/main" id="{07BD5561-5536-6F4A-AD32-EFB7423F22AA}"/>
              </a:ext>
            </a:extLst>
          </p:cNvPr>
          <p:cNvSpPr>
            <a:spLocks noGrp="1"/>
          </p:cNvSpPr>
          <p:nvPr>
            <p:ph type="body" sz="quarter" idx="17"/>
          </p:nvPr>
        </p:nvSpPr>
        <p:spPr>
          <a:xfrm>
            <a:off x="4392000" y="4644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7" name="Rectangle: Top Corners Rounded 26">
            <a:extLst>
              <a:ext uri="{FF2B5EF4-FFF2-40B4-BE49-F238E27FC236}">
                <a16:creationId xmlns:a16="http://schemas.microsoft.com/office/drawing/2014/main" id="{B5A7277B-59DD-844A-A364-77AED24CBAC1}"/>
              </a:ext>
            </a:extLst>
          </p:cNvPr>
          <p:cNvSpPr/>
          <p:nvPr userDrawn="1"/>
        </p:nvSpPr>
        <p:spPr>
          <a:xfrm>
            <a:off x="4392000" y="3744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itle 1">
            <a:extLst>
              <a:ext uri="{FF2B5EF4-FFF2-40B4-BE49-F238E27FC236}">
                <a16:creationId xmlns:a16="http://schemas.microsoft.com/office/drawing/2014/main" id="{7F5640E1-FA0E-4F42-9387-CD7C434D28C4}"/>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3" name="Text Placeholder 2">
            <a:extLst>
              <a:ext uri="{FF2B5EF4-FFF2-40B4-BE49-F238E27FC236}">
                <a16:creationId xmlns:a16="http://schemas.microsoft.com/office/drawing/2014/main" id="{AEF555C5-A77A-2E44-BAF7-246298421E13}"/>
              </a:ext>
            </a:extLst>
          </p:cNvPr>
          <p:cNvSpPr>
            <a:spLocks noGrp="1"/>
          </p:cNvSpPr>
          <p:nvPr>
            <p:ph type="body" sz="quarter" idx="18" hasCustomPrompt="1"/>
          </p:nvPr>
        </p:nvSpPr>
        <p:spPr>
          <a:xfrm>
            <a:off x="540000" y="1296000"/>
            <a:ext cx="3348000" cy="684000"/>
          </a:xfrm>
        </p:spPr>
        <p:txBody>
          <a:bodyPr anchor="ctr"/>
          <a:lstStyle>
            <a:lvl1pPr algn="ctr">
              <a:buNone/>
              <a:defRPr sz="2200" b="1">
                <a:solidFill>
                  <a:schemeClr val="accent6"/>
                </a:solidFill>
              </a:defRPr>
            </a:lvl1pPr>
          </a:lstStyle>
          <a:p>
            <a:pPr lvl="0"/>
            <a:r>
              <a:rPr lang="en-GB"/>
              <a:t>Insert title</a:t>
            </a:r>
          </a:p>
        </p:txBody>
      </p:sp>
      <p:sp>
        <p:nvSpPr>
          <p:cNvPr id="22" name="Text Placeholder 2">
            <a:extLst>
              <a:ext uri="{FF2B5EF4-FFF2-40B4-BE49-F238E27FC236}">
                <a16:creationId xmlns:a16="http://schemas.microsoft.com/office/drawing/2014/main" id="{D4B913F3-B51C-1F4F-BA00-F024BBF468C2}"/>
              </a:ext>
            </a:extLst>
          </p:cNvPr>
          <p:cNvSpPr>
            <a:spLocks noGrp="1"/>
          </p:cNvSpPr>
          <p:nvPr>
            <p:ph type="body" sz="quarter" idx="19" hasCustomPrompt="1"/>
          </p:nvPr>
        </p:nvSpPr>
        <p:spPr>
          <a:xfrm>
            <a:off x="4500000" y="1302462"/>
            <a:ext cx="3348000" cy="684000"/>
          </a:xfrm>
        </p:spPr>
        <p:txBody>
          <a:bodyPr anchor="ctr"/>
          <a:lstStyle>
            <a:lvl1pPr algn="ctr">
              <a:buNone/>
              <a:defRPr sz="2200" b="1">
                <a:solidFill>
                  <a:schemeClr val="accent6"/>
                </a:solidFill>
              </a:defRPr>
            </a:lvl1pPr>
          </a:lstStyle>
          <a:p>
            <a:pPr lvl="0"/>
            <a:r>
              <a:rPr lang="en-GB"/>
              <a:t>Insert title</a:t>
            </a:r>
          </a:p>
        </p:txBody>
      </p:sp>
      <p:sp>
        <p:nvSpPr>
          <p:cNvPr id="30" name="Text Placeholder 2">
            <a:extLst>
              <a:ext uri="{FF2B5EF4-FFF2-40B4-BE49-F238E27FC236}">
                <a16:creationId xmlns:a16="http://schemas.microsoft.com/office/drawing/2014/main" id="{9A16CC21-F99A-6F47-A063-FA9FE06BAE1A}"/>
              </a:ext>
            </a:extLst>
          </p:cNvPr>
          <p:cNvSpPr>
            <a:spLocks noGrp="1"/>
          </p:cNvSpPr>
          <p:nvPr>
            <p:ph type="body" sz="quarter" idx="20" hasCustomPrompt="1"/>
          </p:nvPr>
        </p:nvSpPr>
        <p:spPr>
          <a:xfrm>
            <a:off x="540000" y="3852000"/>
            <a:ext cx="3348000" cy="684000"/>
          </a:xfrm>
        </p:spPr>
        <p:txBody>
          <a:bodyPr anchor="ctr"/>
          <a:lstStyle>
            <a:lvl1pPr algn="ctr">
              <a:buNone/>
              <a:defRPr sz="2200" b="1">
                <a:solidFill>
                  <a:schemeClr val="accent6"/>
                </a:solidFill>
              </a:defRPr>
            </a:lvl1pPr>
          </a:lstStyle>
          <a:p>
            <a:pPr lvl="0"/>
            <a:r>
              <a:rPr lang="en-GB"/>
              <a:t>Insert title</a:t>
            </a:r>
          </a:p>
        </p:txBody>
      </p:sp>
      <p:sp>
        <p:nvSpPr>
          <p:cNvPr id="31" name="Text Placeholder 2">
            <a:extLst>
              <a:ext uri="{FF2B5EF4-FFF2-40B4-BE49-F238E27FC236}">
                <a16:creationId xmlns:a16="http://schemas.microsoft.com/office/drawing/2014/main" id="{511DBD00-D83F-EF49-900D-B6C65CED2738}"/>
              </a:ext>
            </a:extLst>
          </p:cNvPr>
          <p:cNvSpPr>
            <a:spLocks noGrp="1"/>
          </p:cNvSpPr>
          <p:nvPr>
            <p:ph type="body" sz="quarter" idx="21" hasCustomPrompt="1"/>
          </p:nvPr>
        </p:nvSpPr>
        <p:spPr>
          <a:xfrm>
            <a:off x="4500000" y="3852000"/>
            <a:ext cx="3348000" cy="684000"/>
          </a:xfrm>
        </p:spPr>
        <p:txBody>
          <a:bodyPr anchor="ctr"/>
          <a:lstStyle>
            <a:lvl1pPr algn="ctr">
              <a:buNone/>
              <a:defRPr sz="2200" b="1">
                <a:solidFill>
                  <a:schemeClr val="accent6"/>
                </a:solidFill>
              </a:defRPr>
            </a:lvl1pPr>
          </a:lstStyle>
          <a:p>
            <a:pPr lvl="0"/>
            <a:r>
              <a:rPr lang="en-GB"/>
              <a:t>Insert title</a:t>
            </a:r>
          </a:p>
        </p:txBody>
      </p:sp>
      <p:cxnSp>
        <p:nvCxnSpPr>
          <p:cNvPr id="29" name="Straight Connector 28">
            <a:extLst>
              <a:ext uri="{FF2B5EF4-FFF2-40B4-BE49-F238E27FC236}">
                <a16:creationId xmlns:a16="http://schemas.microsoft.com/office/drawing/2014/main" id="{59357DCD-A469-B34A-A880-D744CA731C14}"/>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4BA4CC6C-41AA-2D50-A8B9-63559566F418}"/>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271482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Quote blu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0190978-5FC4-6858-371C-AF3DAD50E21F}"/>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11" name="Text Placeholder 7">
            <a:extLst>
              <a:ext uri="{FF2B5EF4-FFF2-40B4-BE49-F238E27FC236}">
                <a16:creationId xmlns:a16="http://schemas.microsoft.com/office/drawing/2014/main" id="{9F1649F8-C95E-B04E-A0E7-F89193CC9718}"/>
              </a:ext>
            </a:extLst>
          </p:cNvPr>
          <p:cNvSpPr>
            <a:spLocks noGrp="1"/>
          </p:cNvSpPr>
          <p:nvPr>
            <p:ph type="body" sz="quarter" idx="14" hasCustomPrompt="1"/>
          </p:nvPr>
        </p:nvSpPr>
        <p:spPr>
          <a:xfrm>
            <a:off x="537224" y="1314156"/>
            <a:ext cx="7503849" cy="3466727"/>
          </a:xfrm>
          <a:prstGeom prst="rect">
            <a:avLst/>
          </a:prstGeom>
        </p:spPr>
        <p:txBody>
          <a:bodyPr>
            <a:noAutofit/>
          </a:bodyPr>
          <a:lstStyle>
            <a:lvl1pPr marL="288000" indent="-288000" algn="l">
              <a:buNone/>
              <a:defRPr sz="42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“Showcase quotation</a:t>
            </a:r>
            <a:br>
              <a:rPr lang="en-GB"/>
            </a:br>
            <a:r>
              <a:rPr lang="en-GB"/>
              <a:t>with left aligned text over multiple lines. Try to keep</a:t>
            </a:r>
            <a:br>
              <a:rPr lang="en-GB"/>
            </a:br>
            <a:r>
              <a:rPr lang="en-GB"/>
              <a:t>it to four lines if </a:t>
            </a:r>
            <a:r>
              <a:rPr lang="en-GB" err="1"/>
              <a:t>poss</a:t>
            </a:r>
            <a:r>
              <a:rPr lang="en-GB"/>
              <a:t> or five lines max.”</a:t>
            </a:r>
          </a:p>
        </p:txBody>
      </p:sp>
      <p:sp>
        <p:nvSpPr>
          <p:cNvPr id="6" name="Text Placeholder 6">
            <a:extLst>
              <a:ext uri="{FF2B5EF4-FFF2-40B4-BE49-F238E27FC236}">
                <a16:creationId xmlns:a16="http://schemas.microsoft.com/office/drawing/2014/main" id="{D406466E-798B-BE4C-B09F-C1B1244AAB6A}"/>
              </a:ext>
            </a:extLst>
          </p:cNvPr>
          <p:cNvSpPr>
            <a:spLocks noGrp="1"/>
          </p:cNvSpPr>
          <p:nvPr>
            <p:ph type="body" sz="quarter" idx="13" hasCustomPrompt="1"/>
          </p:nvPr>
        </p:nvSpPr>
        <p:spPr>
          <a:xfrm>
            <a:off x="828000" y="4780883"/>
            <a:ext cx="7503849" cy="896938"/>
          </a:xfrm>
          <a:prstGeom prst="rect">
            <a:avLst/>
          </a:prstGeom>
        </p:spPr>
        <p:txBody>
          <a:bodyPr/>
          <a:lstStyle>
            <a:lvl1pPr marL="0" indent="0" algn="l">
              <a:buNone/>
              <a:defRPr b="1">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Name Surname,</a:t>
            </a:r>
            <a:br>
              <a:rPr lang="en-GB"/>
            </a:br>
            <a:r>
              <a:rPr lang="en-GB"/>
              <a:t>Job Title</a:t>
            </a:r>
          </a:p>
        </p:txBody>
      </p:sp>
      <p:cxnSp>
        <p:nvCxnSpPr>
          <p:cNvPr id="8" name="Straight Connector 7">
            <a:extLst>
              <a:ext uri="{FF2B5EF4-FFF2-40B4-BE49-F238E27FC236}">
                <a16:creationId xmlns:a16="http://schemas.microsoft.com/office/drawing/2014/main" id="{B43FE3F0-85CD-934D-A3A3-CF2B78D73A35}"/>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2A86FEEE-9136-D68E-6360-B4FDD6D917D2}"/>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2412778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Quote and image 2">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DE4EE10-8D4E-C85B-5620-784900182A4E}"/>
              </a:ext>
            </a:extLst>
          </p:cNvPr>
          <p:cNvPicPr>
            <a:picLocks noChangeAspect="1"/>
          </p:cNvPicPr>
          <p:nvPr userDrawn="1"/>
        </p:nvPicPr>
        <p:blipFill>
          <a:blip r:embed="rId2"/>
          <a:srcRect/>
          <a:stretch/>
        </p:blipFill>
        <p:spPr>
          <a:xfrm>
            <a:off x="0" y="0"/>
            <a:ext cx="12192000" cy="6857999"/>
          </a:xfrm>
          <a:prstGeom prst="rect">
            <a:avLst/>
          </a:prstGeom>
        </p:spPr>
      </p:pic>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 name="Picture Placeholder 6">
            <a:extLst>
              <a:ext uri="{FF2B5EF4-FFF2-40B4-BE49-F238E27FC236}">
                <a16:creationId xmlns:a16="http://schemas.microsoft.com/office/drawing/2014/main" id="{2C90ABAC-E435-5C65-A8FA-9E315CE9DE53}"/>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6" name="Text Placeholder 7">
            <a:extLst>
              <a:ext uri="{FF2B5EF4-FFF2-40B4-BE49-F238E27FC236}">
                <a16:creationId xmlns:a16="http://schemas.microsoft.com/office/drawing/2014/main" id="{D43F37B1-1F8A-2CA4-9D19-C0E420FB42AE}"/>
              </a:ext>
            </a:extLst>
          </p:cNvPr>
          <p:cNvSpPr>
            <a:spLocks noGrp="1"/>
          </p:cNvSpPr>
          <p:nvPr>
            <p:ph type="body" sz="quarter" idx="15" hasCustomPrompt="1"/>
          </p:nvPr>
        </p:nvSpPr>
        <p:spPr>
          <a:xfrm>
            <a:off x="1337052" y="1673324"/>
            <a:ext cx="3461285" cy="658367"/>
          </a:xfrm>
          <a:prstGeom prst="rect">
            <a:avLst/>
          </a:prstGeom>
        </p:spPr>
        <p:txBody>
          <a:bodyPr lIns="0" tIns="0" rIns="0" bIns="0">
            <a:noAutofit/>
          </a:bodyPr>
          <a:lstStyle>
            <a:lvl1pPr marL="0" indent="0">
              <a:buNone/>
              <a:defRPr sz="36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Heading label</a:t>
            </a:r>
          </a:p>
        </p:txBody>
      </p:sp>
      <p:sp>
        <p:nvSpPr>
          <p:cNvPr id="7" name="TextBox 6">
            <a:extLst>
              <a:ext uri="{FF2B5EF4-FFF2-40B4-BE49-F238E27FC236}">
                <a16:creationId xmlns:a16="http://schemas.microsoft.com/office/drawing/2014/main" id="{2DFAD1B1-54FF-2FC6-D407-337D3737411D}"/>
              </a:ext>
            </a:extLst>
          </p:cNvPr>
          <p:cNvSpPr txBox="1"/>
          <p:nvPr userDrawn="1"/>
        </p:nvSpPr>
        <p:spPr>
          <a:xfrm>
            <a:off x="1245609" y="2349016"/>
            <a:ext cx="3552728" cy="1200329"/>
          </a:xfrm>
          <a:prstGeom prst="rect">
            <a:avLst/>
          </a:prstGeom>
          <a:noFill/>
        </p:spPr>
        <p:txBody>
          <a:bodyPr wrap="square" rtlCol="0">
            <a:spAutoFit/>
          </a:bodyPr>
          <a:lstStyle/>
          <a:p>
            <a:r>
              <a:rPr lang="en-GB"/>
              <a:t>Text content goes over single column. Text content here goes over single column. Text content here goes over single column.  </a:t>
            </a:r>
          </a:p>
        </p:txBody>
      </p:sp>
    </p:spTree>
    <p:extLst>
      <p:ext uri="{BB962C8B-B14F-4D97-AF65-F5344CB8AC3E}">
        <p14:creationId xmlns:p14="http://schemas.microsoft.com/office/powerpoint/2010/main" val="4038698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Quote and image 2">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DE4EE10-8D4E-C85B-5620-784900182A4E}"/>
              </a:ext>
            </a:extLst>
          </p:cNvPr>
          <p:cNvPicPr>
            <a:picLocks noChangeAspect="1"/>
          </p:cNvPicPr>
          <p:nvPr userDrawn="1"/>
        </p:nvPicPr>
        <p:blipFill>
          <a:blip r:embed="rId2"/>
          <a:srcRect/>
          <a:stretch/>
        </p:blipFill>
        <p:spPr>
          <a:xfrm>
            <a:off x="1" y="0"/>
            <a:ext cx="12191998" cy="6857999"/>
          </a:xfrm>
          <a:prstGeom prst="rect">
            <a:avLst/>
          </a:prstGeom>
        </p:spPr>
      </p:pic>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 name="Picture Placeholder 6">
            <a:extLst>
              <a:ext uri="{FF2B5EF4-FFF2-40B4-BE49-F238E27FC236}">
                <a16:creationId xmlns:a16="http://schemas.microsoft.com/office/drawing/2014/main" id="{2C90ABAC-E435-5C65-A8FA-9E315CE9DE53}"/>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3" name="Text Placeholder 7">
            <a:extLst>
              <a:ext uri="{FF2B5EF4-FFF2-40B4-BE49-F238E27FC236}">
                <a16:creationId xmlns:a16="http://schemas.microsoft.com/office/drawing/2014/main" id="{BA16B251-D1BB-394C-319F-40E8F04D7FB9}"/>
              </a:ext>
            </a:extLst>
          </p:cNvPr>
          <p:cNvSpPr>
            <a:spLocks noGrp="1"/>
          </p:cNvSpPr>
          <p:nvPr>
            <p:ph type="body" sz="quarter" idx="15" hasCustomPrompt="1"/>
          </p:nvPr>
        </p:nvSpPr>
        <p:spPr>
          <a:xfrm>
            <a:off x="1337052" y="1673324"/>
            <a:ext cx="3461285" cy="658367"/>
          </a:xfrm>
          <a:prstGeom prst="rect">
            <a:avLst/>
          </a:prstGeom>
        </p:spPr>
        <p:txBody>
          <a:bodyPr lIns="0" tIns="0" rIns="0" bIns="0">
            <a:noAutofit/>
          </a:bodyPr>
          <a:lstStyle>
            <a:lvl1pPr marL="0" indent="0">
              <a:buNone/>
              <a:defRPr sz="36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Heading label</a:t>
            </a:r>
          </a:p>
        </p:txBody>
      </p:sp>
      <p:sp>
        <p:nvSpPr>
          <p:cNvPr id="6" name="TextBox 5">
            <a:extLst>
              <a:ext uri="{FF2B5EF4-FFF2-40B4-BE49-F238E27FC236}">
                <a16:creationId xmlns:a16="http://schemas.microsoft.com/office/drawing/2014/main" id="{20A68404-D948-7642-8BC6-F42E883389E5}"/>
              </a:ext>
            </a:extLst>
          </p:cNvPr>
          <p:cNvSpPr txBox="1"/>
          <p:nvPr userDrawn="1"/>
        </p:nvSpPr>
        <p:spPr>
          <a:xfrm>
            <a:off x="1245609" y="2349016"/>
            <a:ext cx="3552728" cy="1200329"/>
          </a:xfrm>
          <a:prstGeom prst="rect">
            <a:avLst/>
          </a:prstGeom>
          <a:noFill/>
        </p:spPr>
        <p:txBody>
          <a:bodyPr wrap="square" rtlCol="0">
            <a:spAutoFit/>
          </a:bodyPr>
          <a:lstStyle/>
          <a:p>
            <a:r>
              <a:rPr lang="en-GB"/>
              <a:t>Text content goes over single column. Text content here goes over single column. Text content here goes over single column.  </a:t>
            </a:r>
          </a:p>
        </p:txBody>
      </p:sp>
    </p:spTree>
    <p:extLst>
      <p:ext uri="{BB962C8B-B14F-4D97-AF65-F5344CB8AC3E}">
        <p14:creationId xmlns:p14="http://schemas.microsoft.com/office/powerpoint/2010/main" val="4052080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Quote and image 4">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52196E5-15CA-15E3-1E10-32B3D19927EF}"/>
              </a:ext>
            </a:extLst>
          </p:cNvPr>
          <p:cNvPicPr>
            <a:picLocks noChangeAspect="1"/>
          </p:cNvPicPr>
          <p:nvPr userDrawn="1"/>
        </p:nvPicPr>
        <p:blipFill>
          <a:blip r:embed="rId2"/>
          <a:srcRect/>
          <a:stretch/>
        </p:blipFill>
        <p:spPr>
          <a:xfrm>
            <a:off x="0" y="0"/>
            <a:ext cx="12192000" cy="6857999"/>
          </a:xfrm>
          <a:prstGeom prst="rect">
            <a:avLst/>
          </a:prstGeom>
        </p:spPr>
      </p:pic>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6" name="Picture Placeholder 6">
            <a:extLst>
              <a:ext uri="{FF2B5EF4-FFF2-40B4-BE49-F238E27FC236}">
                <a16:creationId xmlns:a16="http://schemas.microsoft.com/office/drawing/2014/main" id="{652C93B3-5A12-5AAD-2ACF-93939EE7FBF5}"/>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2" name="TextBox 1">
            <a:extLst>
              <a:ext uri="{FF2B5EF4-FFF2-40B4-BE49-F238E27FC236}">
                <a16:creationId xmlns:a16="http://schemas.microsoft.com/office/drawing/2014/main" id="{B77551A3-9BAE-400C-B485-0F4ED3DB7306}"/>
              </a:ext>
            </a:extLst>
          </p:cNvPr>
          <p:cNvSpPr txBox="1"/>
          <p:nvPr userDrawn="1"/>
        </p:nvSpPr>
        <p:spPr>
          <a:xfrm>
            <a:off x="1245609" y="2349016"/>
            <a:ext cx="3552728" cy="1384995"/>
          </a:xfrm>
          <a:prstGeom prst="rect">
            <a:avLst/>
          </a:prstGeom>
          <a:noFill/>
        </p:spPr>
        <p:txBody>
          <a:bodyPr wrap="square" rtlCol="0">
            <a:spAutoFit/>
          </a:bodyPr>
          <a:lstStyle/>
          <a:p>
            <a:r>
              <a:rPr lang="en-GB" sz="2800" b="1"/>
              <a:t>“Quote text here. Quote text here. Quote text here.”</a:t>
            </a:r>
          </a:p>
        </p:txBody>
      </p:sp>
    </p:spTree>
    <p:extLst>
      <p:ext uri="{BB962C8B-B14F-4D97-AF65-F5344CB8AC3E}">
        <p14:creationId xmlns:p14="http://schemas.microsoft.com/office/powerpoint/2010/main" val="2841820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and image 4">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2" name="Picture Placeholder 6">
            <a:extLst>
              <a:ext uri="{FF2B5EF4-FFF2-40B4-BE49-F238E27FC236}">
                <a16:creationId xmlns:a16="http://schemas.microsoft.com/office/drawing/2014/main" id="{EA7B0BA1-E61A-5019-0AA4-5328CA2AB0E1}"/>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 </a:t>
            </a:r>
          </a:p>
        </p:txBody>
      </p:sp>
      <p:pic>
        <p:nvPicPr>
          <p:cNvPr id="6" name="Picture 5">
            <a:extLst>
              <a:ext uri="{FF2B5EF4-FFF2-40B4-BE49-F238E27FC236}">
                <a16:creationId xmlns:a16="http://schemas.microsoft.com/office/drawing/2014/main" id="{CEB4F947-0C85-DAF2-683C-40847EF7F07B}"/>
              </a:ext>
            </a:extLst>
          </p:cNvPr>
          <p:cNvPicPr>
            <a:picLocks noChangeAspect="1"/>
          </p:cNvPicPr>
          <p:nvPr userDrawn="1"/>
        </p:nvPicPr>
        <p:blipFill>
          <a:blip r:embed="rId2"/>
          <a:srcRect/>
          <a:stretch/>
        </p:blipFill>
        <p:spPr>
          <a:xfrm>
            <a:off x="0" y="0"/>
            <a:ext cx="12192000" cy="6857999"/>
          </a:xfrm>
          <a:prstGeom prst="rect">
            <a:avLst/>
          </a:prstGeom>
        </p:spPr>
      </p:pic>
      <p:sp>
        <p:nvSpPr>
          <p:cNvPr id="3" name="TextBox 2">
            <a:extLst>
              <a:ext uri="{FF2B5EF4-FFF2-40B4-BE49-F238E27FC236}">
                <a16:creationId xmlns:a16="http://schemas.microsoft.com/office/drawing/2014/main" id="{072D8FDB-A40F-9C14-5A8C-BCBBA006B64D}"/>
              </a:ext>
            </a:extLst>
          </p:cNvPr>
          <p:cNvSpPr txBox="1"/>
          <p:nvPr userDrawn="1"/>
        </p:nvSpPr>
        <p:spPr>
          <a:xfrm>
            <a:off x="1245609" y="2349016"/>
            <a:ext cx="3552728" cy="1384995"/>
          </a:xfrm>
          <a:prstGeom prst="rect">
            <a:avLst/>
          </a:prstGeom>
          <a:noFill/>
        </p:spPr>
        <p:txBody>
          <a:bodyPr wrap="square" rtlCol="0">
            <a:spAutoFit/>
          </a:bodyPr>
          <a:lstStyle/>
          <a:p>
            <a:r>
              <a:rPr lang="en-GB" sz="2800" b="1"/>
              <a:t>“Quote text here. Quote text here. Quote text here.”</a:t>
            </a:r>
          </a:p>
        </p:txBody>
      </p:sp>
    </p:spTree>
    <p:extLst>
      <p:ext uri="{BB962C8B-B14F-4D97-AF65-F5344CB8AC3E}">
        <p14:creationId xmlns:p14="http://schemas.microsoft.com/office/powerpoint/2010/main" val="123167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5_Breaker Heading1-Blue-DarkBlueA">
    <p:spTree>
      <p:nvGrpSpPr>
        <p:cNvPr id="1" name=""/>
        <p:cNvGrpSpPr/>
        <p:nvPr/>
      </p:nvGrpSpPr>
      <p:grpSpPr>
        <a:xfrm>
          <a:off x="0" y="0"/>
          <a:ext cx="0" cy="0"/>
          <a:chOff x="0" y="0"/>
          <a:chExt cx="0" cy="0"/>
        </a:xfrm>
      </p:grpSpPr>
      <p:pic>
        <p:nvPicPr>
          <p:cNvPr id="3" name="Picture 2" descr="A picture containing text&#10;&#10;Description automatically generated">
            <a:extLst>
              <a:ext uri="{FF2B5EF4-FFF2-40B4-BE49-F238E27FC236}">
                <a16:creationId xmlns:a16="http://schemas.microsoft.com/office/drawing/2014/main" id="{C30C3909-1482-1013-E118-A2CE0A1DD3D4}"/>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882932" y="3564000"/>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8" name="Text Placeholder 7">
            <a:extLst>
              <a:ext uri="{FF2B5EF4-FFF2-40B4-BE49-F238E27FC236}">
                <a16:creationId xmlns:a16="http://schemas.microsoft.com/office/drawing/2014/main" id="{1686C9C2-DC55-7944-8ED5-BCEF416D53FB}"/>
              </a:ext>
            </a:extLst>
          </p:cNvPr>
          <p:cNvSpPr>
            <a:spLocks noGrp="1"/>
          </p:cNvSpPr>
          <p:nvPr>
            <p:ph type="body" sz="quarter" idx="14" hasCustomPrompt="1"/>
          </p:nvPr>
        </p:nvSpPr>
        <p:spPr>
          <a:xfrm>
            <a:off x="882932" y="2520000"/>
            <a:ext cx="6948488" cy="963612"/>
          </a:xfrm>
          <a:prstGeom prst="rect">
            <a:avLst/>
          </a:prstGeom>
        </p:spPr>
        <p:txBody>
          <a:bodyPr lIns="0" tIns="0" rIns="0" bIns="0">
            <a:noAutofit/>
          </a:bodyPr>
          <a:lstStyle>
            <a:lvl1pPr marL="0" indent="0">
              <a:buNone/>
              <a:defRPr sz="6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Breaker heading</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3341198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Breaker Heading1-Blue-DarkBlue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7092F3-915E-341D-8AD1-B8E398E9BFA4}"/>
              </a:ext>
            </a:extLst>
          </p:cNvPr>
          <p:cNvSpPr/>
          <p:nvPr userDrawn="1"/>
        </p:nvSpPr>
        <p:spPr>
          <a:xfrm>
            <a:off x="-14636" y="-34893"/>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descr="Chart&#10;&#10;Description automatically generated with medium confidence">
            <a:extLst>
              <a:ext uri="{FF2B5EF4-FFF2-40B4-BE49-F238E27FC236}">
                <a16:creationId xmlns:a16="http://schemas.microsoft.com/office/drawing/2014/main" id="{0AF6C2AD-0E53-2A94-6EDF-C2BC1C35E66B}"/>
              </a:ext>
            </a:extLst>
          </p:cNvPr>
          <p:cNvPicPr>
            <a:picLocks noChangeAspect="1"/>
          </p:cNvPicPr>
          <p:nvPr userDrawn="1"/>
        </p:nvPicPr>
        <p:blipFill>
          <a:blip r:embed="rId2"/>
          <a:stretch>
            <a:fillRect/>
          </a:stretch>
        </p:blipFill>
        <p:spPr>
          <a:xfrm>
            <a:off x="-216747" y="-121920"/>
            <a:ext cx="12408747" cy="6979920"/>
          </a:xfrm>
          <a:prstGeom prst="rect">
            <a:avLst/>
          </a:prstGeom>
        </p:spPr>
      </p:pic>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612000"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8" name="Text Placeholder 7">
            <a:extLst>
              <a:ext uri="{FF2B5EF4-FFF2-40B4-BE49-F238E27FC236}">
                <a16:creationId xmlns:a16="http://schemas.microsoft.com/office/drawing/2014/main" id="{1686C9C2-DC55-7944-8ED5-BCEF416D53FB}"/>
              </a:ext>
            </a:extLst>
          </p:cNvPr>
          <p:cNvSpPr>
            <a:spLocks noGrp="1"/>
          </p:cNvSpPr>
          <p:nvPr>
            <p:ph type="body" sz="quarter" idx="14" hasCustomPrompt="1"/>
          </p:nvPr>
        </p:nvSpPr>
        <p:spPr>
          <a:xfrm>
            <a:off x="612000" y="1917290"/>
            <a:ext cx="5685561" cy="1566322"/>
          </a:xfrm>
          <a:prstGeom prst="rect">
            <a:avLst/>
          </a:prstGeom>
        </p:spPr>
        <p:txBody>
          <a:bodyPr lIns="0" tIns="0" rIns="0" bIns="0">
            <a:noAutofit/>
          </a:bodyPr>
          <a:lstStyle>
            <a:lvl1pPr marL="0" indent="0">
              <a:buNone/>
              <a:defRPr sz="6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Breaker heading</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2105895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8_Breaker Heading1-Blue-DarkBlueA">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7C9A4BA-CD7C-BF8C-6221-BCB58BC96EC4}"/>
              </a:ext>
            </a:extLst>
          </p:cNvPr>
          <p:cNvSpPr/>
          <p:nvPr userDrawn="1"/>
        </p:nvSpPr>
        <p:spPr>
          <a:xfrm>
            <a:off x="-14636" y="-34893"/>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descr="A picture containing icon&#10;&#10;Description automatically generated">
            <a:extLst>
              <a:ext uri="{FF2B5EF4-FFF2-40B4-BE49-F238E27FC236}">
                <a16:creationId xmlns:a16="http://schemas.microsoft.com/office/drawing/2014/main" id="{2D07C2D6-AB1B-B84B-BC13-7D79E8BCFCF8}"/>
              </a:ext>
            </a:extLst>
          </p:cNvPr>
          <p:cNvPicPr>
            <a:picLocks noChangeAspect="1"/>
          </p:cNvPicPr>
          <p:nvPr userDrawn="1"/>
        </p:nvPicPr>
        <p:blipFill>
          <a:blip r:embed="rId2"/>
          <a:stretch>
            <a:fillRect/>
          </a:stretch>
        </p:blipFill>
        <p:spPr>
          <a:xfrm>
            <a:off x="-52265" y="-122410"/>
            <a:ext cx="12499929" cy="7031210"/>
          </a:xfrm>
          <a:prstGeom prst="rect">
            <a:avLst/>
          </a:prstGeom>
        </p:spPr>
      </p:pic>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891916"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8" name="Text Placeholder 7">
            <a:extLst>
              <a:ext uri="{FF2B5EF4-FFF2-40B4-BE49-F238E27FC236}">
                <a16:creationId xmlns:a16="http://schemas.microsoft.com/office/drawing/2014/main" id="{1686C9C2-DC55-7944-8ED5-BCEF416D53FB}"/>
              </a:ext>
            </a:extLst>
          </p:cNvPr>
          <p:cNvSpPr>
            <a:spLocks noGrp="1"/>
          </p:cNvSpPr>
          <p:nvPr>
            <p:ph type="body" sz="quarter" idx="14" hasCustomPrompt="1"/>
          </p:nvPr>
        </p:nvSpPr>
        <p:spPr>
          <a:xfrm>
            <a:off x="891916" y="1917290"/>
            <a:ext cx="5685561" cy="1566322"/>
          </a:xfrm>
          <a:prstGeom prst="rect">
            <a:avLst/>
          </a:prstGeom>
        </p:spPr>
        <p:txBody>
          <a:bodyPr lIns="0" tIns="0" rIns="0" bIns="0">
            <a:noAutofit/>
          </a:bodyPr>
          <a:lstStyle>
            <a:lvl1pPr marL="0" indent="0">
              <a:buNone/>
              <a:defRPr sz="6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Breaker heading</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1360916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Front title slide">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C74A26B3-AA54-E4E3-F815-2DD0B5B502BC}"/>
              </a:ext>
            </a:extLst>
          </p:cNvPr>
          <p:cNvSpPr/>
          <p:nvPr userDrawn="1"/>
        </p:nvSpPr>
        <p:spPr>
          <a:xfrm>
            <a:off x="-14636" y="-34893"/>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1" name="Picture 30" descr="A picture containing icon&#10;&#10;Description automatically generated">
            <a:extLst>
              <a:ext uri="{FF2B5EF4-FFF2-40B4-BE49-F238E27FC236}">
                <a16:creationId xmlns:a16="http://schemas.microsoft.com/office/drawing/2014/main" id="{598E9D71-498A-0294-DB92-FA8A45963CAF}"/>
              </a:ext>
            </a:extLst>
          </p:cNvPr>
          <p:cNvPicPr>
            <a:picLocks noChangeAspect="1"/>
          </p:cNvPicPr>
          <p:nvPr userDrawn="1"/>
        </p:nvPicPr>
        <p:blipFill>
          <a:blip r:embed="rId2"/>
          <a:stretch>
            <a:fillRect/>
          </a:stretch>
        </p:blipFill>
        <p:spPr>
          <a:xfrm>
            <a:off x="2330720" y="-508517"/>
            <a:ext cx="11319578" cy="8005665"/>
          </a:xfrm>
          <a:prstGeom prst="rect">
            <a:avLst/>
          </a:prstGeom>
        </p:spPr>
      </p:pic>
      <p:sp>
        <p:nvSpPr>
          <p:cNvPr id="2" name="Title 1">
            <a:extLst>
              <a:ext uri="{FF2B5EF4-FFF2-40B4-BE49-F238E27FC236}">
                <a16:creationId xmlns:a16="http://schemas.microsoft.com/office/drawing/2014/main" id="{7CD054BE-B63C-B248-A010-D04767679CD8}"/>
              </a:ext>
            </a:extLst>
          </p:cNvPr>
          <p:cNvSpPr>
            <a:spLocks noGrp="1"/>
          </p:cNvSpPr>
          <p:nvPr>
            <p:ph type="ctrTitle" hasCustomPrompt="1"/>
          </p:nvPr>
        </p:nvSpPr>
        <p:spPr>
          <a:xfrm>
            <a:off x="432000" y="1002268"/>
            <a:ext cx="4643853" cy="2507695"/>
          </a:xfrm>
          <a:prstGeom prst="rect">
            <a:avLst/>
          </a:prstGeom>
        </p:spPr>
        <p:txBody>
          <a:bodyPr lIns="0" tIns="0" rIns="0" bIns="0" anchor="b">
            <a:noAutofit/>
          </a:bodyPr>
          <a:lstStyle>
            <a:lvl1pPr algn="l">
              <a:defRPr sz="5400" b="1" spc="-30" baseline="0">
                <a:solidFill>
                  <a:schemeClr val="tx1"/>
                </a:solidFill>
              </a:defRPr>
            </a:lvl1pPr>
          </a:lstStyle>
          <a:p>
            <a:r>
              <a:rPr lang="en-GB"/>
              <a:t>Presentation title</a:t>
            </a:r>
          </a:p>
        </p:txBody>
      </p:sp>
      <p:sp>
        <p:nvSpPr>
          <p:cNvPr id="3" name="Subtitle 2">
            <a:extLst>
              <a:ext uri="{FF2B5EF4-FFF2-40B4-BE49-F238E27FC236}">
                <a16:creationId xmlns:a16="http://schemas.microsoft.com/office/drawing/2014/main" id="{AEB3AB80-4EA2-FC4A-9654-92EF4DFF45D6}"/>
              </a:ext>
            </a:extLst>
          </p:cNvPr>
          <p:cNvSpPr>
            <a:spLocks noGrp="1"/>
          </p:cNvSpPr>
          <p:nvPr>
            <p:ph type="subTitle" idx="1"/>
          </p:nvPr>
        </p:nvSpPr>
        <p:spPr>
          <a:xfrm>
            <a:off x="432000" y="3600000"/>
            <a:ext cx="7973051" cy="1024967"/>
          </a:xfrm>
          <a:prstGeom prst="rect">
            <a:avLst/>
          </a:prstGeom>
        </p:spPr>
        <p:txBody>
          <a:bodyPr lIns="0" tIns="0" rIns="0" bIns="0">
            <a:normAutofit/>
          </a:bodyPr>
          <a:lstStyle>
            <a:lvl1pPr marL="0" indent="0" algn="l">
              <a:buNone/>
              <a:defRPr sz="2800">
                <a:solidFill>
                  <a:schemeClr val="accent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6" name="Slide Number Placeholder 5">
            <a:extLst>
              <a:ext uri="{FF2B5EF4-FFF2-40B4-BE49-F238E27FC236}">
                <a16:creationId xmlns:a16="http://schemas.microsoft.com/office/drawing/2014/main" id="{DA80857E-40D1-074A-8CBC-E3E38E695791}"/>
              </a:ext>
            </a:extLst>
          </p:cNvPr>
          <p:cNvSpPr>
            <a:spLocks noGrp="1"/>
          </p:cNvSpPr>
          <p:nvPr>
            <p:ph type="sldNum" sz="quarter" idx="12"/>
          </p:nvPr>
        </p:nvSpPr>
        <p:spPr>
          <a:xfrm>
            <a:off x="8610600" y="6356350"/>
            <a:ext cx="3002280" cy="365125"/>
          </a:xfrm>
          <a:prstGeom prst="rect">
            <a:avLst/>
          </a:prstGeom>
        </p:spPr>
        <p:txBody>
          <a:bodyPr/>
          <a:lstStyle/>
          <a:p>
            <a:fld id="{B8B67EA4-DCE3-FB49-A794-A4595EF638BC}" type="slidenum">
              <a:rPr lang="en-GB" smtClean="0"/>
              <a:t>‹#›</a:t>
            </a:fld>
            <a:endParaRPr lang="en-GB"/>
          </a:p>
        </p:txBody>
      </p:sp>
      <p:sp>
        <p:nvSpPr>
          <p:cNvPr id="12" name="TextBox 11">
            <a:extLst>
              <a:ext uri="{FF2B5EF4-FFF2-40B4-BE49-F238E27FC236}">
                <a16:creationId xmlns:a16="http://schemas.microsoft.com/office/drawing/2014/main" id="{391DEB39-6B31-D948-AF21-75D8DF423B1B}"/>
              </a:ext>
            </a:extLst>
          </p:cNvPr>
          <p:cNvSpPr txBox="1"/>
          <p:nvPr userDrawn="1"/>
        </p:nvSpPr>
        <p:spPr>
          <a:xfrm>
            <a:off x="3225114" y="601774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1" name="Text Placeholder 10">
            <a:extLst>
              <a:ext uri="{FF2B5EF4-FFF2-40B4-BE49-F238E27FC236}">
                <a16:creationId xmlns:a16="http://schemas.microsoft.com/office/drawing/2014/main" id="{78E63D1E-5669-124C-90CA-03B13A7D7AE0}"/>
              </a:ext>
            </a:extLst>
          </p:cNvPr>
          <p:cNvSpPr>
            <a:spLocks noGrp="1"/>
          </p:cNvSpPr>
          <p:nvPr>
            <p:ph type="body" sz="quarter" idx="13"/>
          </p:nvPr>
        </p:nvSpPr>
        <p:spPr>
          <a:xfrm>
            <a:off x="432000" y="5760000"/>
            <a:ext cx="6259513" cy="488950"/>
          </a:xfrm>
          <a:prstGeom prst="rect">
            <a:avLst/>
          </a:prstGeom>
        </p:spPr>
        <p:txBody>
          <a:bodyPr lIns="0" tIns="0" rIns="0" bIns="0">
            <a:normAutofit/>
          </a:bodyPr>
          <a:lstStyle>
            <a:lvl1pPr marL="0" indent="0">
              <a:lnSpc>
                <a:spcPct val="100000"/>
              </a:lnSpc>
              <a:spcBef>
                <a:spcPts val="0"/>
              </a:spcBef>
              <a:buNone/>
              <a:defRPr sz="2400">
                <a:solidFill>
                  <a:schemeClr val="accent6"/>
                </a:solidFill>
              </a:defRPr>
            </a:lvl1pPr>
            <a:lvl2pPr marL="357188" indent="0">
              <a:buNone/>
              <a:defRPr>
                <a:solidFill>
                  <a:schemeClr val="accent2"/>
                </a:solidFill>
              </a:defRPr>
            </a:lvl2pPr>
            <a:lvl3pPr marL="714375" indent="0">
              <a:buNone/>
              <a:defRPr>
                <a:solidFill>
                  <a:schemeClr val="accent2"/>
                </a:solidFill>
              </a:defRPr>
            </a:lvl3pPr>
            <a:lvl4pPr marL="1081087" indent="0">
              <a:buNone/>
              <a:defRPr>
                <a:solidFill>
                  <a:schemeClr val="accent2"/>
                </a:solidFill>
              </a:defRPr>
            </a:lvl4pPr>
            <a:lvl5pPr marL="1438275" indent="0">
              <a:buNone/>
              <a:defRPr>
                <a:solidFill>
                  <a:schemeClr val="accent2"/>
                </a:solidFill>
              </a:defRPr>
            </a:lvl5pPr>
          </a:lstStyle>
          <a:p>
            <a:pPr lvl="0"/>
            <a:r>
              <a:rPr lang="en-GB"/>
              <a:t>Click to edit Master text styles</a:t>
            </a:r>
          </a:p>
        </p:txBody>
      </p:sp>
      <p:sp>
        <p:nvSpPr>
          <p:cNvPr id="4" name="TextBox 3">
            <a:extLst>
              <a:ext uri="{FF2B5EF4-FFF2-40B4-BE49-F238E27FC236}">
                <a16:creationId xmlns:a16="http://schemas.microsoft.com/office/drawing/2014/main" id="{4DF2A1D7-0D87-D844-942F-FEAD20579184}"/>
              </a:ext>
            </a:extLst>
          </p:cNvPr>
          <p:cNvSpPr txBox="1"/>
          <p:nvPr userDrawn="1"/>
        </p:nvSpPr>
        <p:spPr>
          <a:xfrm>
            <a:off x="9233452" y="5486400"/>
            <a:ext cx="184731" cy="369332"/>
          </a:xfrm>
          <a:prstGeom prst="rect">
            <a:avLst/>
          </a:prstGeom>
          <a:noFill/>
        </p:spPr>
        <p:txBody>
          <a:bodyPr wrap="none" rtlCol="0">
            <a:spAutoFit/>
          </a:bodyPr>
          <a:lstStyle/>
          <a:p>
            <a:endParaRPr lang="en-US"/>
          </a:p>
        </p:txBody>
      </p:sp>
      <p:pic>
        <p:nvPicPr>
          <p:cNvPr id="9" name="Picture 8" descr="Logo&#10;&#10;Description automatically generated">
            <a:extLst>
              <a:ext uri="{FF2B5EF4-FFF2-40B4-BE49-F238E27FC236}">
                <a16:creationId xmlns:a16="http://schemas.microsoft.com/office/drawing/2014/main" id="{28D04FEF-6120-D9DF-6018-2393FD137B8B}"/>
              </a:ext>
            </a:extLst>
          </p:cNvPr>
          <p:cNvPicPr>
            <a:picLocks noChangeAspect="1"/>
          </p:cNvPicPr>
          <p:nvPr userDrawn="1"/>
        </p:nvPicPr>
        <p:blipFill>
          <a:blip r:embed="rId3"/>
          <a:stretch>
            <a:fillRect/>
          </a:stretch>
        </p:blipFill>
        <p:spPr>
          <a:xfrm>
            <a:off x="10551045" y="364425"/>
            <a:ext cx="1208955" cy="979789"/>
          </a:xfrm>
          <a:prstGeom prst="rect">
            <a:avLst/>
          </a:prstGeom>
        </p:spPr>
      </p:pic>
    </p:spTree>
    <p:extLst>
      <p:ext uri="{BB962C8B-B14F-4D97-AF65-F5344CB8AC3E}">
        <p14:creationId xmlns:p14="http://schemas.microsoft.com/office/powerpoint/2010/main" val="7745425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7_Breaker Heading1-Blue-DarkBlueA">
    <p:spTree>
      <p:nvGrpSpPr>
        <p:cNvPr id="1" name=""/>
        <p:cNvGrpSpPr/>
        <p:nvPr/>
      </p:nvGrpSpPr>
      <p:grpSpPr>
        <a:xfrm>
          <a:off x="0" y="0"/>
          <a:ext cx="0" cy="0"/>
          <a:chOff x="0" y="0"/>
          <a:chExt cx="0" cy="0"/>
        </a:xfrm>
      </p:grpSpPr>
      <p:pic>
        <p:nvPicPr>
          <p:cNvPr id="3" name="Picture 2" descr="Icon&#10;&#10;Description automatically generated">
            <a:extLst>
              <a:ext uri="{FF2B5EF4-FFF2-40B4-BE49-F238E27FC236}">
                <a16:creationId xmlns:a16="http://schemas.microsoft.com/office/drawing/2014/main" id="{268FFC32-6059-0DED-CEB1-02D4D3CCBC8A}"/>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854598"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8" name="Text Placeholder 7">
            <a:extLst>
              <a:ext uri="{FF2B5EF4-FFF2-40B4-BE49-F238E27FC236}">
                <a16:creationId xmlns:a16="http://schemas.microsoft.com/office/drawing/2014/main" id="{1686C9C2-DC55-7944-8ED5-BCEF416D53FB}"/>
              </a:ext>
            </a:extLst>
          </p:cNvPr>
          <p:cNvSpPr>
            <a:spLocks noGrp="1"/>
          </p:cNvSpPr>
          <p:nvPr>
            <p:ph type="body" sz="quarter" idx="14" hasCustomPrompt="1"/>
          </p:nvPr>
        </p:nvSpPr>
        <p:spPr>
          <a:xfrm>
            <a:off x="854598" y="1917290"/>
            <a:ext cx="5685561" cy="1566322"/>
          </a:xfrm>
          <a:prstGeom prst="rect">
            <a:avLst/>
          </a:prstGeom>
        </p:spPr>
        <p:txBody>
          <a:bodyPr lIns="0" tIns="0" rIns="0" bIns="0">
            <a:noAutofit/>
          </a:bodyPr>
          <a:lstStyle>
            <a:lvl1pPr marL="0" indent="0">
              <a:buNone/>
              <a:defRPr sz="6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Breaker heading</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1741727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Headline slide with image A">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1EF456E7-F404-A541-B6E9-27C1B10EC600}"/>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11" name="Rectangle 10">
            <a:extLst>
              <a:ext uri="{FF2B5EF4-FFF2-40B4-BE49-F238E27FC236}">
                <a16:creationId xmlns:a16="http://schemas.microsoft.com/office/drawing/2014/main" id="{72C3761D-E146-5B7A-CD68-6CC98EA19A5F}"/>
              </a:ext>
            </a:extLst>
          </p:cNvPr>
          <p:cNvSpPr/>
          <p:nvPr userDrawn="1"/>
        </p:nvSpPr>
        <p:spPr>
          <a:xfrm>
            <a:off x="0" y="0"/>
            <a:ext cx="6096000"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pPr algn="r"/>
              <a:t>‹#›</a:t>
            </a:fld>
            <a:endParaRPr lang="en-GB" sz="1200">
              <a:solidFill>
                <a:schemeClr val="tx1"/>
              </a:solidFill>
            </a:endParaRPr>
          </a:p>
        </p:txBody>
      </p:sp>
      <p:sp>
        <p:nvSpPr>
          <p:cNvPr id="5" name="Text Placeholder 6">
            <a:extLst>
              <a:ext uri="{FF2B5EF4-FFF2-40B4-BE49-F238E27FC236}">
                <a16:creationId xmlns:a16="http://schemas.microsoft.com/office/drawing/2014/main" id="{50355A0D-4235-0CF1-A976-C33D8CCCBFCD}"/>
              </a:ext>
            </a:extLst>
          </p:cNvPr>
          <p:cNvSpPr>
            <a:spLocks noGrp="1"/>
          </p:cNvSpPr>
          <p:nvPr>
            <p:ph type="body" sz="quarter" idx="13" hasCustomPrompt="1"/>
          </p:nvPr>
        </p:nvSpPr>
        <p:spPr>
          <a:xfrm>
            <a:off x="891916"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6" name="Text Placeholder 7">
            <a:extLst>
              <a:ext uri="{FF2B5EF4-FFF2-40B4-BE49-F238E27FC236}">
                <a16:creationId xmlns:a16="http://schemas.microsoft.com/office/drawing/2014/main" id="{5B6F326D-0ECB-4952-2659-CD1729198654}"/>
              </a:ext>
            </a:extLst>
          </p:cNvPr>
          <p:cNvSpPr>
            <a:spLocks noGrp="1"/>
          </p:cNvSpPr>
          <p:nvPr>
            <p:ph type="body" sz="quarter" idx="14" hasCustomPrompt="1"/>
          </p:nvPr>
        </p:nvSpPr>
        <p:spPr>
          <a:xfrm>
            <a:off x="891916" y="1917290"/>
            <a:ext cx="5685561" cy="1566322"/>
          </a:xfrm>
          <a:prstGeom prst="rect">
            <a:avLst/>
          </a:prstGeom>
        </p:spPr>
        <p:txBody>
          <a:bodyPr lIns="0" tIns="0" rIns="0" bIns="0">
            <a:noAutofit/>
          </a:bodyPr>
          <a:lstStyle>
            <a:lvl1pPr marL="0" indent="0">
              <a:buNone/>
              <a:defRPr sz="6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Breaker heading</a:t>
            </a:r>
          </a:p>
        </p:txBody>
      </p:sp>
    </p:spTree>
    <p:extLst>
      <p:ext uri="{BB962C8B-B14F-4D97-AF65-F5344CB8AC3E}">
        <p14:creationId xmlns:p14="http://schemas.microsoft.com/office/powerpoint/2010/main" val="1256846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End Slide ACCESSIBLE">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F9D383FB-0467-4241-BEF0-D636E886723B}"/>
              </a:ext>
            </a:extLst>
          </p:cNvPr>
          <p:cNvCxnSpPr/>
          <p:nvPr userDrawn="1"/>
        </p:nvCxnSpPr>
        <p:spPr>
          <a:xfrm>
            <a:off x="5715926" y="2605852"/>
            <a:ext cx="86510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2" name="TextBox 1">
            <a:extLst>
              <a:ext uri="{FF2B5EF4-FFF2-40B4-BE49-F238E27FC236}">
                <a16:creationId xmlns:a16="http://schemas.microsoft.com/office/drawing/2014/main" id="{0390E57B-AF19-8642-9E47-AF887F52887B}"/>
              </a:ext>
            </a:extLst>
          </p:cNvPr>
          <p:cNvSpPr txBox="1"/>
          <p:nvPr userDrawn="1"/>
        </p:nvSpPr>
        <p:spPr>
          <a:xfrm>
            <a:off x="5610770" y="2808746"/>
            <a:ext cx="4343734" cy="2608032"/>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2400"/>
              </a:spcAft>
              <a:buClr>
                <a:srgbClr val="005EB8"/>
              </a:buClr>
              <a:buSzTx/>
              <a:buFont typeface="Arial" panose="020B0604020202020204" pitchFamily="34" charset="0"/>
              <a:buNone/>
              <a:tabLst/>
              <a:defRPr/>
            </a:pPr>
            <a:r>
              <a:rPr kumimoji="0" lang="en-GB" sz="3600" b="1" i="0" u="none" strike="noStrike" kern="1200" cap="none" spc="20" normalizeH="0" baseline="0" noProof="0">
                <a:ln>
                  <a:noFill/>
                </a:ln>
                <a:solidFill>
                  <a:schemeClr val="tx1"/>
                </a:solidFill>
                <a:effectLst/>
                <a:uLnTx/>
                <a:uFillTx/>
                <a:latin typeface="+mn-lt"/>
                <a:ea typeface="+mn-ea"/>
                <a:cs typeface="+mn-cs"/>
              </a:rPr>
              <a:t> Thank You</a:t>
            </a:r>
          </a:p>
          <a:p>
            <a:pPr marL="0" marR="0" lvl="0" indent="0" algn="l" defTabSz="914400" rtl="0" eaLnBrk="1" fontAlgn="auto" latinLnBrk="0" hangingPunct="1">
              <a:lnSpc>
                <a:spcPct val="100000"/>
              </a:lnSpc>
              <a:spcBef>
                <a:spcPts val="0"/>
              </a:spcBef>
              <a:spcAft>
                <a:spcPts val="1800"/>
              </a:spcAft>
              <a:buClr>
                <a:srgbClr val="005EB8"/>
              </a:buClr>
              <a:buSzTx/>
              <a:buFont typeface="Arial" panose="020B0604020202020204" pitchFamily="34" charset="0"/>
              <a:buNone/>
              <a:tabLst/>
              <a:defRPr/>
            </a:pPr>
            <a:r>
              <a:rPr kumimoji="0" lang="en-GB" sz="2400" b="1" i="0" u="none" strike="noStrike" kern="1200" cap="none" spc="20" normalizeH="0" baseline="0" noProof="0">
                <a:ln>
                  <a:noFill/>
                </a:ln>
                <a:solidFill>
                  <a:schemeClr val="tx1"/>
                </a:solidFill>
                <a:effectLst/>
                <a:uLnTx/>
                <a:uFillTx/>
                <a:latin typeface="+mn-lt"/>
                <a:ea typeface="+mn-ea"/>
                <a:cs typeface="+mn-cs"/>
              </a:rPr>
              <a:t>        	@nhsengland</a:t>
            </a:r>
          </a:p>
          <a:p>
            <a:pPr marL="0" marR="0" lvl="0" indent="0" algn="l" defTabSz="914400" rtl="0" eaLnBrk="1" fontAlgn="auto" latinLnBrk="0" hangingPunct="1">
              <a:lnSpc>
                <a:spcPct val="100000"/>
              </a:lnSpc>
              <a:spcBef>
                <a:spcPts val="0"/>
              </a:spcBef>
              <a:spcAft>
                <a:spcPts val="1800"/>
              </a:spcAft>
              <a:buClr>
                <a:srgbClr val="005EB8"/>
              </a:buClr>
              <a:buSzTx/>
              <a:buFont typeface="Arial" panose="020B0604020202020204" pitchFamily="34" charset="0"/>
              <a:buNone/>
              <a:tabLst/>
              <a:defRPr/>
            </a:pPr>
            <a:r>
              <a:rPr kumimoji="0" lang="en-GB" sz="2400" b="1" i="0" u="none" strike="noStrike" kern="1200" cap="none" spc="20" normalizeH="0" baseline="0" noProof="0">
                <a:ln>
                  <a:noFill/>
                </a:ln>
                <a:solidFill>
                  <a:schemeClr val="tx1"/>
                </a:solidFill>
                <a:effectLst/>
                <a:uLnTx/>
                <a:uFillTx/>
                <a:latin typeface="+mn-lt"/>
                <a:ea typeface="+mn-ea"/>
                <a:cs typeface="+mn-cs"/>
              </a:rPr>
              <a:t>        	company/nhsengland</a:t>
            </a:r>
          </a:p>
          <a:p>
            <a:pPr marL="0" marR="0" lvl="0" indent="0" algn="l" defTabSz="914400" rtl="0" eaLnBrk="1" fontAlgn="auto" latinLnBrk="0" hangingPunct="1">
              <a:lnSpc>
                <a:spcPct val="100000"/>
              </a:lnSpc>
              <a:spcBef>
                <a:spcPts val="0"/>
              </a:spcBef>
              <a:spcAft>
                <a:spcPts val="1800"/>
              </a:spcAft>
              <a:buClr>
                <a:srgbClr val="005EB8"/>
              </a:buClr>
              <a:buSzTx/>
              <a:buFont typeface="Arial" panose="020B0604020202020204" pitchFamily="34" charset="0"/>
              <a:buNone/>
              <a:tabLst/>
              <a:defRPr/>
            </a:pPr>
            <a:r>
              <a:rPr kumimoji="0" lang="en-GB" sz="2400" b="1" i="0" u="none" strike="noStrike" kern="1200" cap="none" spc="20" normalizeH="0" baseline="0" noProof="0">
                <a:ln>
                  <a:noFill/>
                </a:ln>
                <a:solidFill>
                  <a:schemeClr val="tx1"/>
                </a:solidFill>
                <a:effectLst/>
                <a:uLnTx/>
                <a:uFillTx/>
                <a:latin typeface="+mn-lt"/>
                <a:ea typeface="+mn-ea"/>
                <a:cs typeface="+mn-cs"/>
              </a:rPr>
              <a:t>	england.nhs.uk</a:t>
            </a:r>
            <a:endParaRPr lang="en-GB" sz="2400" b="1">
              <a:solidFill>
                <a:schemeClr val="tx1"/>
              </a:solidFill>
            </a:endParaRPr>
          </a:p>
        </p:txBody>
      </p:sp>
      <p:pic>
        <p:nvPicPr>
          <p:cNvPr id="5" name="Picture 4">
            <a:extLst>
              <a:ext uri="{FF2B5EF4-FFF2-40B4-BE49-F238E27FC236}">
                <a16:creationId xmlns:a16="http://schemas.microsoft.com/office/drawing/2014/main" id="{6C1B65D7-2EE6-F44F-85AA-7C93787926CD}"/>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872040" y="3665234"/>
            <a:ext cx="390144" cy="390144"/>
          </a:xfrm>
          <a:prstGeom prst="rect">
            <a:avLst/>
          </a:prstGeom>
        </p:spPr>
      </p:pic>
      <p:pic>
        <p:nvPicPr>
          <p:cNvPr id="8" name="Picture 7">
            <a:extLst>
              <a:ext uri="{FF2B5EF4-FFF2-40B4-BE49-F238E27FC236}">
                <a16:creationId xmlns:a16="http://schemas.microsoft.com/office/drawing/2014/main" id="{F2843EE8-F6F8-9D40-92C1-94FB4DCF14BB}"/>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5885396" y="4266369"/>
            <a:ext cx="390144" cy="390144"/>
          </a:xfrm>
          <a:prstGeom prst="rect">
            <a:avLst/>
          </a:prstGeom>
        </p:spPr>
      </p:pic>
      <p:pic>
        <p:nvPicPr>
          <p:cNvPr id="72" name="Picture 96">
            <a:extLst>
              <a:ext uri="{FF2B5EF4-FFF2-40B4-BE49-F238E27FC236}">
                <a16:creationId xmlns:a16="http://schemas.microsoft.com/office/drawing/2014/main" id="{664BA24D-FA8C-EE4D-A2DC-491BF11D6FA6}"/>
              </a:ext>
            </a:extLst>
          </p:cNvPr>
          <p:cNvPicPr>
            <a:picLocks noChangeAspect="1"/>
          </p:cNvPicPr>
          <p:nvPr userDrawn="1"/>
        </p:nvPicPr>
        <p:blipFill>
          <a:blip>
            <a:extLst>
              <a:ext uri="{96DAC541-7B7A-43D3-8B79-37D633B846F1}">
                <asvg:svgBlip xmlns:asvg="http://schemas.microsoft.com/office/drawing/2016/SVG/main" r:embed="rId4"/>
              </a:ext>
            </a:extLst>
          </a:blip>
          <a:srcRect/>
          <a:stretch/>
        </p:blipFill>
        <p:spPr>
          <a:xfrm>
            <a:off x="5767074" y="4806522"/>
            <a:ext cx="600075" cy="600075"/>
          </a:xfrm>
          <a:prstGeom prst="rect">
            <a:avLst/>
          </a:prstGeom>
        </p:spPr>
      </p:pic>
      <p:pic>
        <p:nvPicPr>
          <p:cNvPr id="3" name="Picture 2" descr="Logo&#10;&#10;Description automatically generated">
            <a:extLst>
              <a:ext uri="{FF2B5EF4-FFF2-40B4-BE49-F238E27FC236}">
                <a16:creationId xmlns:a16="http://schemas.microsoft.com/office/drawing/2014/main" id="{077C56A3-4FFE-73CF-6F7F-1F451E5B3F1E}"/>
              </a:ext>
            </a:extLst>
          </p:cNvPr>
          <p:cNvPicPr>
            <a:picLocks noChangeAspect="1"/>
          </p:cNvPicPr>
          <p:nvPr userDrawn="1"/>
        </p:nvPicPr>
        <p:blipFill>
          <a:blip r:embed="rId5"/>
          <a:stretch>
            <a:fillRect/>
          </a:stretch>
        </p:blipFill>
        <p:spPr>
          <a:xfrm>
            <a:off x="10551045" y="364425"/>
            <a:ext cx="1208955" cy="979789"/>
          </a:xfrm>
          <a:prstGeom prst="rect">
            <a:avLst/>
          </a:prstGeom>
        </p:spPr>
      </p:pic>
      <p:pic>
        <p:nvPicPr>
          <p:cNvPr id="6" name="Picture 5" descr="Icon&#10;&#10;Description automatically generated">
            <a:extLst>
              <a:ext uri="{FF2B5EF4-FFF2-40B4-BE49-F238E27FC236}">
                <a16:creationId xmlns:a16="http://schemas.microsoft.com/office/drawing/2014/main" id="{76D92FD5-08EA-6BC8-29BC-BCF5EEFE18AA}"/>
              </a:ext>
            </a:extLst>
          </p:cNvPr>
          <p:cNvPicPr>
            <a:picLocks noChangeAspect="1"/>
          </p:cNvPicPr>
          <p:nvPr userDrawn="1"/>
        </p:nvPicPr>
        <p:blipFill>
          <a:blip r:embed="rId6"/>
          <a:stretch>
            <a:fillRect/>
          </a:stretch>
        </p:blipFill>
        <p:spPr>
          <a:xfrm rot="5400000">
            <a:off x="-2509143" y="-71523"/>
            <a:ext cx="10768951" cy="7616239"/>
          </a:xfrm>
          <a:prstGeom prst="rect">
            <a:avLst/>
          </a:prstGeom>
        </p:spPr>
      </p:pic>
    </p:spTree>
    <p:extLst>
      <p:ext uri="{BB962C8B-B14F-4D97-AF65-F5344CB8AC3E}">
        <p14:creationId xmlns:p14="http://schemas.microsoft.com/office/powerpoint/2010/main" val="461523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Data 1">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3763076-72CB-117E-F240-98C1D1050D3E}"/>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hasCustomPrompt="1"/>
          </p:nvPr>
        </p:nvSpPr>
        <p:spPr>
          <a:xfrm>
            <a:off x="432000" y="310075"/>
            <a:ext cx="11404154" cy="426721"/>
          </a:xfrm>
          <a:prstGeom prst="rect">
            <a:avLst/>
          </a:prstGeom>
        </p:spPr>
        <p:txBody>
          <a:bodyPr lIns="0" tIns="0" rIns="0" bIns="0" anchor="t">
            <a:normAutofit/>
          </a:bodyPr>
          <a:lstStyle>
            <a:lvl1pPr>
              <a:defRPr sz="2400" b="1">
                <a:solidFill>
                  <a:schemeClr val="tx1"/>
                </a:solidFill>
              </a:defRPr>
            </a:lvl1pPr>
          </a:lstStyle>
          <a:p>
            <a:r>
              <a:rPr lang="en-GB"/>
              <a:t>Heading</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FF8B4B32-B7B7-DB40-9D0C-2D4D8414C6EC}"/>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4" name="TextBox 3">
            <a:extLst>
              <a:ext uri="{FF2B5EF4-FFF2-40B4-BE49-F238E27FC236}">
                <a16:creationId xmlns:a16="http://schemas.microsoft.com/office/drawing/2014/main" id="{97C3715D-C90E-7C4B-B312-C707773A39DD}"/>
              </a:ext>
            </a:extLst>
          </p:cNvPr>
          <p:cNvSpPr txBox="1"/>
          <p:nvPr userDrawn="1"/>
        </p:nvSpPr>
        <p:spPr>
          <a:xfrm>
            <a:off x="2232561" y="3170712"/>
            <a:ext cx="0" cy="0"/>
          </a:xfrm>
          <a:prstGeom prst="rect">
            <a:avLst/>
          </a:prstGeom>
          <a:noFill/>
        </p:spPr>
        <p:txBody>
          <a:bodyPr wrap="none" lIns="0" tIns="0" rIns="0" bIns="0" rtlCol="0">
            <a:noAutofit/>
          </a:bodyPr>
          <a:lstStyle/>
          <a:p>
            <a:endParaRPr lang="en-GB" sz="1200" b="1">
              <a:solidFill>
                <a:schemeClr val="accent1"/>
              </a:solidFill>
            </a:endParaRPr>
          </a:p>
        </p:txBody>
      </p:sp>
      <p:cxnSp>
        <p:nvCxnSpPr>
          <p:cNvPr id="12" name="Straight Connector 11">
            <a:extLst>
              <a:ext uri="{FF2B5EF4-FFF2-40B4-BE49-F238E27FC236}">
                <a16:creationId xmlns:a16="http://schemas.microsoft.com/office/drawing/2014/main" id="{137E920E-FCD4-834F-9787-A19C03BDF9AE}"/>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E055424E-84DC-71BA-CBB2-BE0007D93CE1}"/>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
        <p:nvSpPr>
          <p:cNvPr id="3" name="Text Placeholder 7">
            <a:extLst>
              <a:ext uri="{FF2B5EF4-FFF2-40B4-BE49-F238E27FC236}">
                <a16:creationId xmlns:a16="http://schemas.microsoft.com/office/drawing/2014/main" id="{FB2922A9-9C8F-43B1-7D0A-0C7761EE45F2}"/>
              </a:ext>
            </a:extLst>
          </p:cNvPr>
          <p:cNvSpPr>
            <a:spLocks noGrp="1"/>
          </p:cNvSpPr>
          <p:nvPr>
            <p:ph type="body" sz="quarter" idx="13" hasCustomPrompt="1"/>
          </p:nvPr>
        </p:nvSpPr>
        <p:spPr>
          <a:xfrm>
            <a:off x="432001" y="767200"/>
            <a:ext cx="11012644" cy="577927"/>
          </a:xfrm>
          <a:prstGeom prst="rect">
            <a:avLst/>
          </a:prstGeom>
        </p:spPr>
        <p:txBody>
          <a:bodyPr lIns="0" tIns="0" rIns="0" bIns="0">
            <a:noAutofit/>
          </a:bodyPr>
          <a:lstStyle>
            <a:lvl1pPr marL="0" indent="0">
              <a:lnSpc>
                <a:spcPts val="2200"/>
              </a:lnSpc>
              <a:spcBef>
                <a:spcPts val="0"/>
              </a:spcBef>
              <a:spcAft>
                <a:spcPts val="900"/>
              </a:spcAft>
              <a:buClr>
                <a:schemeClr val="tx1"/>
              </a:buClr>
              <a:buNone/>
              <a:defRPr sz="18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Tree>
    <p:extLst>
      <p:ext uri="{BB962C8B-B14F-4D97-AF65-F5344CB8AC3E}">
        <p14:creationId xmlns:p14="http://schemas.microsoft.com/office/powerpoint/2010/main" val="110834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Headline and image with header 1">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Tree>
    <p:extLst>
      <p:ext uri="{BB962C8B-B14F-4D97-AF65-F5344CB8AC3E}">
        <p14:creationId xmlns:p14="http://schemas.microsoft.com/office/powerpoint/2010/main" val="1562603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Headline and image with header 1">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Tree>
    <p:extLst>
      <p:ext uri="{BB962C8B-B14F-4D97-AF65-F5344CB8AC3E}">
        <p14:creationId xmlns:p14="http://schemas.microsoft.com/office/powerpoint/2010/main" val="914408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Headline and image with header 4">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6" name="TextBox 5">
            <a:extLst>
              <a:ext uri="{FF2B5EF4-FFF2-40B4-BE49-F238E27FC236}">
                <a16:creationId xmlns:a16="http://schemas.microsoft.com/office/drawing/2014/main" id="{17BDFC27-AE77-990E-E3A7-5DF7B8BEB8B0}"/>
              </a:ext>
            </a:extLst>
          </p:cNvPr>
          <p:cNvSpPr txBox="1"/>
          <p:nvPr userDrawn="1"/>
        </p:nvSpPr>
        <p:spPr>
          <a:xfrm>
            <a:off x="7202551" y="2249424"/>
            <a:ext cx="4428148" cy="1200329"/>
          </a:xfrm>
          <a:prstGeom prst="rect">
            <a:avLst/>
          </a:prstGeom>
          <a:noFill/>
        </p:spPr>
        <p:txBody>
          <a:bodyPr wrap="square" rtlCol="0">
            <a:spAutoFit/>
          </a:bodyPr>
          <a:lstStyle/>
          <a:p>
            <a:r>
              <a:rPr lang="en-GB">
                <a:solidFill>
                  <a:schemeClr val="bg1"/>
                </a:solidFill>
              </a:rPr>
              <a:t>Text content goes over single column. Text content here goes over single column. Text content here goes over single column.  </a:t>
            </a:r>
          </a:p>
        </p:txBody>
      </p:sp>
    </p:spTree>
    <p:extLst>
      <p:ext uri="{BB962C8B-B14F-4D97-AF65-F5344CB8AC3E}">
        <p14:creationId xmlns:p14="http://schemas.microsoft.com/office/powerpoint/2010/main" val="3783450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Headline and image with header 4">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Tree>
    <p:extLst>
      <p:ext uri="{BB962C8B-B14F-4D97-AF65-F5344CB8AC3E}">
        <p14:creationId xmlns:p14="http://schemas.microsoft.com/office/powerpoint/2010/main" val="1125462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Headline and image with header 4">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Tree>
    <p:extLst>
      <p:ext uri="{BB962C8B-B14F-4D97-AF65-F5344CB8AC3E}">
        <p14:creationId xmlns:p14="http://schemas.microsoft.com/office/powerpoint/2010/main" val="1153162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Heading, subhead, bullets one column">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1F09CFFC-C421-A97A-14A3-FE2852D11994}"/>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32000" y="2771999"/>
            <a:ext cx="11088000" cy="3456000"/>
          </a:xfrm>
          <a:prstGeom prst="rect">
            <a:avLst/>
          </a:prstGeom>
        </p:spPr>
        <p:txBody>
          <a:bodyPr lIns="0" tIns="0" rIns="0" bIns="0">
            <a:norm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1" y="2088000"/>
            <a:ext cx="11012644" cy="577927"/>
          </a:xfrm>
          <a:prstGeom prst="rect">
            <a:avLst/>
          </a:prstGeom>
        </p:spPr>
        <p:txBody>
          <a:bodyPr lIns="0" tIns="0" rIns="0" bIns="0">
            <a:noAutofit/>
          </a:bodyPr>
          <a:lstStyle>
            <a:lvl1pPr marL="0" indent="0">
              <a:lnSpc>
                <a:spcPts val="2200"/>
              </a:lnSpc>
              <a:spcBef>
                <a:spcPts val="0"/>
              </a:spcBef>
              <a:spcAft>
                <a:spcPts val="90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F771D90-A686-C949-8872-F69893BCF8E4}"/>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4CD5CE1C-46DF-8846-A4A0-E19A9CC397BE}"/>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64955267-CD3E-4484-1B20-32E90EB4EDCE}"/>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564732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ample-Icons-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cxnSp>
        <p:nvCxnSpPr>
          <p:cNvPr id="11" name="Straight Connector 10">
            <a:extLst>
              <a:ext uri="{FF2B5EF4-FFF2-40B4-BE49-F238E27FC236}">
                <a16:creationId xmlns:a16="http://schemas.microsoft.com/office/drawing/2014/main" id="{5591C7AB-7F8B-2041-80C3-EE781F24EB94}"/>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4741F68A-44AA-5742-B124-91614CFD14BB}"/>
              </a:ext>
            </a:extLst>
          </p:cNvPr>
          <p:cNvSpPr/>
          <p:nvPr userDrawn="1"/>
        </p:nvSpPr>
        <p:spPr>
          <a:xfrm>
            <a:off x="383058"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3568E66E-4300-C34D-B490-E2E6A73E585A}"/>
              </a:ext>
            </a:extLst>
          </p:cNvPr>
          <p:cNvSpPr/>
          <p:nvPr userDrawn="1"/>
        </p:nvSpPr>
        <p:spPr>
          <a:xfrm>
            <a:off x="383058"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F337980B-A75B-014B-A7A8-965882204640}"/>
              </a:ext>
            </a:extLst>
          </p:cNvPr>
          <p:cNvSpPr/>
          <p:nvPr userDrawn="1"/>
        </p:nvSpPr>
        <p:spPr>
          <a:xfrm>
            <a:off x="1534525"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id="{E8B5FF7D-C2EF-9E4C-A4CF-A835052E5DF8}"/>
              </a:ext>
            </a:extLst>
          </p:cNvPr>
          <p:cNvSpPr/>
          <p:nvPr userDrawn="1"/>
        </p:nvSpPr>
        <p:spPr>
          <a:xfrm>
            <a:off x="2685992"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177481C1-F4F0-BE4E-B991-152BB9620270}"/>
              </a:ext>
            </a:extLst>
          </p:cNvPr>
          <p:cNvSpPr/>
          <p:nvPr userDrawn="1"/>
        </p:nvSpPr>
        <p:spPr>
          <a:xfrm>
            <a:off x="3837459"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2FBC860F-BE8A-634D-9A96-33CE6D96B9F0}"/>
              </a:ext>
            </a:extLst>
          </p:cNvPr>
          <p:cNvSpPr/>
          <p:nvPr userDrawn="1"/>
        </p:nvSpPr>
        <p:spPr>
          <a:xfrm>
            <a:off x="4988926"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5FA913FF-786C-1944-BF18-E9AB064B3444}"/>
              </a:ext>
            </a:extLst>
          </p:cNvPr>
          <p:cNvSpPr/>
          <p:nvPr userDrawn="1"/>
        </p:nvSpPr>
        <p:spPr>
          <a:xfrm>
            <a:off x="6140393"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6C22D839-E390-8340-B649-B4FC5A6CFD70}"/>
              </a:ext>
            </a:extLst>
          </p:cNvPr>
          <p:cNvSpPr/>
          <p:nvPr userDrawn="1"/>
        </p:nvSpPr>
        <p:spPr>
          <a:xfrm>
            <a:off x="7291860"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4640EE3D-EEFC-874A-A65B-DDDE03FC3221}"/>
              </a:ext>
            </a:extLst>
          </p:cNvPr>
          <p:cNvSpPr/>
          <p:nvPr userDrawn="1"/>
        </p:nvSpPr>
        <p:spPr>
          <a:xfrm>
            <a:off x="8443327"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2A667BF2-B8EF-D949-9F15-FC3B3099AD58}"/>
              </a:ext>
            </a:extLst>
          </p:cNvPr>
          <p:cNvSpPr/>
          <p:nvPr userDrawn="1"/>
        </p:nvSpPr>
        <p:spPr>
          <a:xfrm>
            <a:off x="9594794"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47201170-3375-514F-99C2-E37C6903968A}"/>
              </a:ext>
            </a:extLst>
          </p:cNvPr>
          <p:cNvSpPr/>
          <p:nvPr userDrawn="1"/>
        </p:nvSpPr>
        <p:spPr>
          <a:xfrm>
            <a:off x="10746258"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1E18572B-1544-A043-9B02-7AB01C90C51F}"/>
              </a:ext>
            </a:extLst>
          </p:cNvPr>
          <p:cNvSpPr/>
          <p:nvPr userDrawn="1"/>
        </p:nvSpPr>
        <p:spPr>
          <a:xfrm>
            <a:off x="1534525"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E8D2BEC2-9D68-CC4D-A04A-BB949A02D509}"/>
              </a:ext>
            </a:extLst>
          </p:cNvPr>
          <p:cNvSpPr/>
          <p:nvPr userDrawn="1"/>
        </p:nvSpPr>
        <p:spPr>
          <a:xfrm>
            <a:off x="2685992"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F7415083-D44F-FE40-A8D1-7BFAC700DF6C}"/>
              </a:ext>
            </a:extLst>
          </p:cNvPr>
          <p:cNvSpPr/>
          <p:nvPr userDrawn="1"/>
        </p:nvSpPr>
        <p:spPr>
          <a:xfrm>
            <a:off x="3837459"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5E67BC68-4FB2-EE4A-A33E-6A7AF0CF413F}"/>
              </a:ext>
            </a:extLst>
          </p:cNvPr>
          <p:cNvSpPr/>
          <p:nvPr userDrawn="1"/>
        </p:nvSpPr>
        <p:spPr>
          <a:xfrm>
            <a:off x="4988926"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angle 27">
            <a:extLst>
              <a:ext uri="{FF2B5EF4-FFF2-40B4-BE49-F238E27FC236}">
                <a16:creationId xmlns:a16="http://schemas.microsoft.com/office/drawing/2014/main" id="{0277C142-7A53-7A4A-A8FB-FBF33048E364}"/>
              </a:ext>
            </a:extLst>
          </p:cNvPr>
          <p:cNvSpPr/>
          <p:nvPr userDrawn="1"/>
        </p:nvSpPr>
        <p:spPr>
          <a:xfrm>
            <a:off x="6140393"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6ADC5831-BE66-5045-87AF-18EBDF02747B}"/>
              </a:ext>
            </a:extLst>
          </p:cNvPr>
          <p:cNvSpPr/>
          <p:nvPr userDrawn="1"/>
        </p:nvSpPr>
        <p:spPr>
          <a:xfrm>
            <a:off x="7291860"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a:extLst>
              <a:ext uri="{FF2B5EF4-FFF2-40B4-BE49-F238E27FC236}">
                <a16:creationId xmlns:a16="http://schemas.microsoft.com/office/drawing/2014/main" id="{2CB65DE4-B016-474E-A1C1-495957C7CA04}"/>
              </a:ext>
            </a:extLst>
          </p:cNvPr>
          <p:cNvSpPr/>
          <p:nvPr userDrawn="1"/>
        </p:nvSpPr>
        <p:spPr>
          <a:xfrm>
            <a:off x="8443327"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ctangle 30">
            <a:extLst>
              <a:ext uri="{FF2B5EF4-FFF2-40B4-BE49-F238E27FC236}">
                <a16:creationId xmlns:a16="http://schemas.microsoft.com/office/drawing/2014/main" id="{58B3AA15-3E6B-C347-B0BE-F416C5684A23}"/>
              </a:ext>
            </a:extLst>
          </p:cNvPr>
          <p:cNvSpPr/>
          <p:nvPr userDrawn="1"/>
        </p:nvSpPr>
        <p:spPr>
          <a:xfrm>
            <a:off x="9594794"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7AC0924D-A95B-1E43-84A3-825886C48DD3}"/>
              </a:ext>
            </a:extLst>
          </p:cNvPr>
          <p:cNvSpPr/>
          <p:nvPr userDrawn="1"/>
        </p:nvSpPr>
        <p:spPr>
          <a:xfrm>
            <a:off x="10746258"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CA6737CC-78B4-0C46-99B9-341CFA60EF40}"/>
              </a:ext>
            </a:extLst>
          </p:cNvPr>
          <p:cNvSpPr/>
          <p:nvPr userDrawn="1"/>
        </p:nvSpPr>
        <p:spPr>
          <a:xfrm>
            <a:off x="383058"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id="{72455CAA-C332-E746-A62B-4F86F892F94A}"/>
              </a:ext>
            </a:extLst>
          </p:cNvPr>
          <p:cNvSpPr/>
          <p:nvPr userDrawn="1"/>
        </p:nvSpPr>
        <p:spPr>
          <a:xfrm>
            <a:off x="1534525"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8BF322EA-8B44-2C46-9412-34692FAFE8CB}"/>
              </a:ext>
            </a:extLst>
          </p:cNvPr>
          <p:cNvSpPr/>
          <p:nvPr userDrawn="1"/>
        </p:nvSpPr>
        <p:spPr>
          <a:xfrm>
            <a:off x="2685992"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extLst>
              <a:ext uri="{FF2B5EF4-FFF2-40B4-BE49-F238E27FC236}">
                <a16:creationId xmlns:a16="http://schemas.microsoft.com/office/drawing/2014/main" id="{BDB462B7-0B7F-EA46-9EFF-D26991D2304D}"/>
              </a:ext>
            </a:extLst>
          </p:cNvPr>
          <p:cNvSpPr/>
          <p:nvPr userDrawn="1"/>
        </p:nvSpPr>
        <p:spPr>
          <a:xfrm>
            <a:off x="3837459"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ectangle 36">
            <a:extLst>
              <a:ext uri="{FF2B5EF4-FFF2-40B4-BE49-F238E27FC236}">
                <a16:creationId xmlns:a16="http://schemas.microsoft.com/office/drawing/2014/main" id="{FF522785-C8F3-734E-AF20-487FED2CEBCA}"/>
              </a:ext>
            </a:extLst>
          </p:cNvPr>
          <p:cNvSpPr/>
          <p:nvPr userDrawn="1"/>
        </p:nvSpPr>
        <p:spPr>
          <a:xfrm>
            <a:off x="4988926"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37">
            <a:extLst>
              <a:ext uri="{FF2B5EF4-FFF2-40B4-BE49-F238E27FC236}">
                <a16:creationId xmlns:a16="http://schemas.microsoft.com/office/drawing/2014/main" id="{798AD1D6-A541-1941-8B56-2FF0936767C6}"/>
              </a:ext>
            </a:extLst>
          </p:cNvPr>
          <p:cNvSpPr/>
          <p:nvPr userDrawn="1"/>
        </p:nvSpPr>
        <p:spPr>
          <a:xfrm>
            <a:off x="6140393"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a:extLst>
              <a:ext uri="{FF2B5EF4-FFF2-40B4-BE49-F238E27FC236}">
                <a16:creationId xmlns:a16="http://schemas.microsoft.com/office/drawing/2014/main" id="{A844F750-124C-F246-BCDD-67595B93DC88}"/>
              </a:ext>
            </a:extLst>
          </p:cNvPr>
          <p:cNvSpPr/>
          <p:nvPr userDrawn="1"/>
        </p:nvSpPr>
        <p:spPr>
          <a:xfrm>
            <a:off x="7291860"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a:extLst>
              <a:ext uri="{FF2B5EF4-FFF2-40B4-BE49-F238E27FC236}">
                <a16:creationId xmlns:a16="http://schemas.microsoft.com/office/drawing/2014/main" id="{15499656-96AE-C649-B3C1-81D5C6F60DA6}"/>
              </a:ext>
            </a:extLst>
          </p:cNvPr>
          <p:cNvSpPr/>
          <p:nvPr userDrawn="1"/>
        </p:nvSpPr>
        <p:spPr>
          <a:xfrm>
            <a:off x="8443327"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a:extLst>
              <a:ext uri="{FF2B5EF4-FFF2-40B4-BE49-F238E27FC236}">
                <a16:creationId xmlns:a16="http://schemas.microsoft.com/office/drawing/2014/main" id="{B3150134-3C23-2A41-8EC0-2D0F308CD2FE}"/>
              </a:ext>
            </a:extLst>
          </p:cNvPr>
          <p:cNvSpPr/>
          <p:nvPr userDrawn="1"/>
        </p:nvSpPr>
        <p:spPr>
          <a:xfrm>
            <a:off x="9594794"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a:extLst>
              <a:ext uri="{FF2B5EF4-FFF2-40B4-BE49-F238E27FC236}">
                <a16:creationId xmlns:a16="http://schemas.microsoft.com/office/drawing/2014/main" id="{4A542EAC-EEE9-2748-9DAC-6986FFF6348A}"/>
              </a:ext>
            </a:extLst>
          </p:cNvPr>
          <p:cNvSpPr/>
          <p:nvPr userDrawn="1"/>
        </p:nvSpPr>
        <p:spPr>
          <a:xfrm>
            <a:off x="10746258"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a:extLst>
              <a:ext uri="{FF2B5EF4-FFF2-40B4-BE49-F238E27FC236}">
                <a16:creationId xmlns:a16="http://schemas.microsoft.com/office/drawing/2014/main" id="{2D1CDB1A-8B42-520A-323D-5D120AA42E9C}"/>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909195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Sample-Icons-Layout">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BDF01C83-A866-28AC-7B1F-38947CCF6D80}"/>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cxnSp>
        <p:nvCxnSpPr>
          <p:cNvPr id="11" name="Straight Connector 10">
            <a:extLst>
              <a:ext uri="{FF2B5EF4-FFF2-40B4-BE49-F238E27FC236}">
                <a16:creationId xmlns:a16="http://schemas.microsoft.com/office/drawing/2014/main" id="{5591C7AB-7F8B-2041-80C3-EE781F24EB94}"/>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4741F68A-44AA-5742-B124-91614CFD14BB}"/>
              </a:ext>
            </a:extLst>
          </p:cNvPr>
          <p:cNvSpPr/>
          <p:nvPr userDrawn="1"/>
        </p:nvSpPr>
        <p:spPr>
          <a:xfrm>
            <a:off x="383058"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1E18572B-1544-A043-9B02-7AB01C90C51F}"/>
              </a:ext>
            </a:extLst>
          </p:cNvPr>
          <p:cNvSpPr/>
          <p:nvPr userDrawn="1"/>
        </p:nvSpPr>
        <p:spPr>
          <a:xfrm>
            <a:off x="1534525"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E8D2BEC2-9D68-CC4D-A04A-BB949A02D509}"/>
              </a:ext>
            </a:extLst>
          </p:cNvPr>
          <p:cNvSpPr/>
          <p:nvPr userDrawn="1"/>
        </p:nvSpPr>
        <p:spPr>
          <a:xfrm>
            <a:off x="2685992"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F7415083-D44F-FE40-A8D1-7BFAC700DF6C}"/>
              </a:ext>
            </a:extLst>
          </p:cNvPr>
          <p:cNvSpPr/>
          <p:nvPr userDrawn="1"/>
        </p:nvSpPr>
        <p:spPr>
          <a:xfrm>
            <a:off x="3837459"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CA6737CC-78B4-0C46-99B9-341CFA60EF40}"/>
              </a:ext>
            </a:extLst>
          </p:cNvPr>
          <p:cNvSpPr/>
          <p:nvPr userDrawn="1"/>
        </p:nvSpPr>
        <p:spPr>
          <a:xfrm>
            <a:off x="383058"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id="{72455CAA-C332-E746-A62B-4F86F892F94A}"/>
              </a:ext>
            </a:extLst>
          </p:cNvPr>
          <p:cNvSpPr/>
          <p:nvPr userDrawn="1"/>
        </p:nvSpPr>
        <p:spPr>
          <a:xfrm>
            <a:off x="1534525"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8BF322EA-8B44-2C46-9412-34692FAFE8CB}"/>
              </a:ext>
            </a:extLst>
          </p:cNvPr>
          <p:cNvSpPr/>
          <p:nvPr userDrawn="1"/>
        </p:nvSpPr>
        <p:spPr>
          <a:xfrm>
            <a:off x="2685992"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extLst>
              <a:ext uri="{FF2B5EF4-FFF2-40B4-BE49-F238E27FC236}">
                <a16:creationId xmlns:a16="http://schemas.microsoft.com/office/drawing/2014/main" id="{BDB462B7-0B7F-EA46-9EFF-D26991D2304D}"/>
              </a:ext>
            </a:extLst>
          </p:cNvPr>
          <p:cNvSpPr/>
          <p:nvPr userDrawn="1"/>
        </p:nvSpPr>
        <p:spPr>
          <a:xfrm>
            <a:off x="3837459"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45">
            <a:extLst>
              <a:ext uri="{FF2B5EF4-FFF2-40B4-BE49-F238E27FC236}">
                <a16:creationId xmlns:a16="http://schemas.microsoft.com/office/drawing/2014/main" id="{510BDAA4-2C6C-4E47-9616-5977DD23D840}"/>
              </a:ext>
            </a:extLst>
          </p:cNvPr>
          <p:cNvSpPr/>
          <p:nvPr userDrawn="1"/>
        </p:nvSpPr>
        <p:spPr>
          <a:xfrm>
            <a:off x="5122911" y="3175160"/>
            <a:ext cx="1991467" cy="194866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ectangle 46">
            <a:extLst>
              <a:ext uri="{FF2B5EF4-FFF2-40B4-BE49-F238E27FC236}">
                <a16:creationId xmlns:a16="http://schemas.microsoft.com/office/drawing/2014/main" id="{2691AF0D-B60D-2949-AB30-089AD6A4A5A1}"/>
              </a:ext>
            </a:extLst>
          </p:cNvPr>
          <p:cNvSpPr/>
          <p:nvPr userDrawn="1"/>
        </p:nvSpPr>
        <p:spPr>
          <a:xfrm>
            <a:off x="7474153" y="3175160"/>
            <a:ext cx="1991467" cy="194866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47">
            <a:extLst>
              <a:ext uri="{FF2B5EF4-FFF2-40B4-BE49-F238E27FC236}">
                <a16:creationId xmlns:a16="http://schemas.microsoft.com/office/drawing/2014/main" id="{D76B0456-3FC3-5D44-A9F1-56A57FD0B992}"/>
              </a:ext>
            </a:extLst>
          </p:cNvPr>
          <p:cNvSpPr/>
          <p:nvPr userDrawn="1"/>
        </p:nvSpPr>
        <p:spPr>
          <a:xfrm>
            <a:off x="9825395" y="3175160"/>
            <a:ext cx="1991467" cy="194866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569F651-3737-5832-DC5A-9DB8A57B6C79}"/>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
        <p:nvSpPr>
          <p:cNvPr id="5" name="Title 1">
            <a:extLst>
              <a:ext uri="{FF2B5EF4-FFF2-40B4-BE49-F238E27FC236}">
                <a16:creationId xmlns:a16="http://schemas.microsoft.com/office/drawing/2014/main" id="{A1CA835D-248C-29AB-B7DE-5AD7C7D2A867}"/>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Tree>
    <p:extLst>
      <p:ext uri="{BB962C8B-B14F-4D97-AF65-F5344CB8AC3E}">
        <p14:creationId xmlns:p14="http://schemas.microsoft.com/office/powerpoint/2010/main" val="4218441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Title, subhead, two column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A60DD58-05DE-E835-E697-CB9A9B0B94EE}"/>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32000" y="2735992"/>
            <a:ext cx="11088000" cy="3456000"/>
          </a:xfrm>
          <a:prstGeom prst="rect">
            <a:avLst/>
          </a:prstGeom>
        </p:spPr>
        <p:txBody>
          <a:bodyPr lIns="0" tIns="0" rIns="0" bIns="0" numCol="2" spcCol="432000">
            <a:no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2087999"/>
            <a:ext cx="11050700" cy="462017"/>
          </a:xfrm>
          <a:prstGeom prst="rect">
            <a:avLst/>
          </a:prstGeom>
        </p:spPr>
        <p:txBody>
          <a:bodyPr lIns="0" tIns="0" rIns="0" bIns="0" numCol="2"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18E2133D-2149-6B45-BEAB-A2D5E225B5AD}"/>
              </a:ext>
            </a:extLst>
          </p:cNvPr>
          <p:cNvCxnSpPr>
            <a:cxnSpLocks/>
          </p:cNvCxnSpPr>
          <p:nvPr userDrawn="1"/>
        </p:nvCxnSpPr>
        <p:spPr>
          <a:xfrm>
            <a:off x="408789" y="6336000"/>
            <a:ext cx="11399211"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EBB79D01-2A70-DAF1-6A65-BC0424C2FEEC}"/>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4243720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2_Title, subhead, two column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A60DD58-05DE-E835-E697-CB9A9B0B94EE}"/>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32000" y="2735992"/>
            <a:ext cx="11088000" cy="3456000"/>
          </a:xfrm>
          <a:prstGeom prst="rect">
            <a:avLst/>
          </a:prstGeom>
        </p:spPr>
        <p:txBody>
          <a:bodyPr lIns="0" tIns="0" rIns="0" bIns="0" numCol="2" spcCol="432000">
            <a:no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2087999"/>
            <a:ext cx="11050700" cy="462017"/>
          </a:xfrm>
          <a:prstGeom prst="rect">
            <a:avLst/>
          </a:prstGeom>
        </p:spPr>
        <p:txBody>
          <a:bodyPr lIns="0" tIns="0" rIns="0" bIns="0" numCol="2"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18E2133D-2149-6B45-BEAB-A2D5E225B5AD}"/>
              </a:ext>
            </a:extLst>
          </p:cNvPr>
          <p:cNvCxnSpPr>
            <a:cxnSpLocks/>
          </p:cNvCxnSpPr>
          <p:nvPr userDrawn="1"/>
        </p:nvCxnSpPr>
        <p:spPr>
          <a:xfrm>
            <a:off x="408789" y="6336000"/>
            <a:ext cx="11399211"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129FE9CC-24C2-9AAC-6340-A9E7BC324939}"/>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573326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2_Title, subhead, Three column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5C4A9B1-8C9A-5B25-6E7A-B9589ECCAD85}"/>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32000" y="2736000"/>
            <a:ext cx="11088000" cy="3456000"/>
          </a:xfrm>
          <a:prstGeom prst="rect">
            <a:avLst/>
          </a:prstGeom>
        </p:spPr>
        <p:txBody>
          <a:bodyPr lIns="0" tIns="0" rIns="0" bIns="0" numCol="3" spcCol="432000">
            <a:no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2087999"/>
            <a:ext cx="11050700" cy="462017"/>
          </a:xfrm>
          <a:prstGeom prst="rect">
            <a:avLst/>
          </a:prstGeom>
        </p:spPr>
        <p:txBody>
          <a:bodyPr lIns="0" tIns="0" rIns="0" bIns="0" numCol="2"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6A9D545D-FD2F-4843-8588-07EBE7DDAA13}"/>
              </a:ext>
            </a:extLst>
          </p:cNvPr>
          <p:cNvCxnSpPr>
            <a:cxnSpLocks/>
          </p:cNvCxnSpPr>
          <p:nvPr userDrawn="1"/>
        </p:nvCxnSpPr>
        <p:spPr>
          <a:xfrm>
            <a:off x="432000" y="63487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707F89CB-5AF7-9C7B-6503-F287E127E820}"/>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2287011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line slide with image A">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2C3761D-E146-5B7A-CD68-6CC98EA19A5F}"/>
              </a:ext>
            </a:extLst>
          </p:cNvPr>
          <p:cNvSpPr/>
          <p:nvPr userDrawn="1"/>
        </p:nvSpPr>
        <p:spPr>
          <a:xfrm>
            <a:off x="0" y="0"/>
            <a:ext cx="6096000"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hasCustomPrompt="1"/>
          </p:nvPr>
        </p:nvSpPr>
        <p:spPr>
          <a:xfrm>
            <a:off x="354093" y="1647568"/>
            <a:ext cx="4909569" cy="3130069"/>
          </a:xfrm>
          <a:prstGeom prst="rect">
            <a:avLst/>
          </a:prstGeom>
        </p:spPr>
        <p:txBody>
          <a:bodyPr anchor="t">
            <a:normAutofit/>
          </a:bodyPr>
          <a:lstStyle>
            <a:lvl1pPr marL="0" indent="0">
              <a:lnSpc>
                <a:spcPts val="4200"/>
              </a:lnSpc>
              <a:defRPr sz="3600" b="1">
                <a:solidFill>
                  <a:schemeClr val="tx1"/>
                </a:solidFill>
              </a:defRPr>
            </a:lvl1pPr>
          </a:lstStyle>
          <a:p>
            <a:r>
              <a:rPr lang="en-GB"/>
              <a:t>Headline over a number of lines,</a:t>
            </a:r>
            <a:br>
              <a:rPr lang="en-GB"/>
            </a:br>
            <a:r>
              <a:rPr lang="en-GB"/>
              <a:t>keep to maximum of four lines</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pPr algn="r"/>
              <a:t>‹#›</a:t>
            </a:fld>
            <a:endParaRPr lang="en-GB" sz="1200">
              <a:solidFill>
                <a:schemeClr val="tx1"/>
              </a:solidFill>
            </a:endParaRPr>
          </a:p>
        </p:txBody>
      </p:sp>
      <p:sp>
        <p:nvSpPr>
          <p:cNvPr id="7" name="Picture Placeholder 6">
            <a:extLst>
              <a:ext uri="{FF2B5EF4-FFF2-40B4-BE49-F238E27FC236}">
                <a16:creationId xmlns:a16="http://schemas.microsoft.com/office/drawing/2014/main" id="{1EF456E7-F404-A541-B6E9-27C1B10EC600}"/>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Tree>
    <p:extLst>
      <p:ext uri="{BB962C8B-B14F-4D97-AF65-F5344CB8AC3E}">
        <p14:creationId xmlns:p14="http://schemas.microsoft.com/office/powerpoint/2010/main" val="3043285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CON Grid Boxes 4UP Grey">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p:nvPr>
        </p:nvSpPr>
        <p:spPr>
          <a:xfrm>
            <a:off x="2277721" y="2088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4" name="Rectangle: Top Corners Rounded 3">
            <a:extLst>
              <a:ext uri="{FF2B5EF4-FFF2-40B4-BE49-F238E27FC236}">
                <a16:creationId xmlns:a16="http://schemas.microsoft.com/office/drawing/2014/main" id="{B540671A-ED56-3548-A508-080ABBDB5E58}"/>
              </a:ext>
            </a:extLst>
          </p:cNvPr>
          <p:cNvSpPr/>
          <p:nvPr userDrawn="1"/>
        </p:nvSpPr>
        <p:spPr>
          <a:xfrm>
            <a:off x="2277721"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6231884" y="2089034"/>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Lst>
          </p:cNvPr>
          <p:cNvSpPr/>
          <p:nvPr userDrawn="1"/>
        </p:nvSpPr>
        <p:spPr>
          <a:xfrm>
            <a:off x="6231884"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 Placeholder 7">
            <a:extLst>
              <a:ext uri="{FF2B5EF4-FFF2-40B4-BE49-F238E27FC236}">
                <a16:creationId xmlns:a16="http://schemas.microsoft.com/office/drawing/2014/main" id="{6017D8E3-CAD4-674B-ABC3-946291000D2B}"/>
              </a:ext>
            </a:extLst>
          </p:cNvPr>
          <p:cNvSpPr>
            <a:spLocks noGrp="1"/>
          </p:cNvSpPr>
          <p:nvPr>
            <p:ph type="body" sz="quarter" idx="16"/>
          </p:nvPr>
        </p:nvSpPr>
        <p:spPr>
          <a:xfrm>
            <a:off x="2277721" y="4649267"/>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5" name="Rectangle: Top Corners Rounded 24">
            <a:extLst>
              <a:ext uri="{FF2B5EF4-FFF2-40B4-BE49-F238E27FC236}">
                <a16:creationId xmlns:a16="http://schemas.microsoft.com/office/drawing/2014/main" id="{8FD6A08D-6DD3-C845-8B17-CC9297B607DC}"/>
              </a:ext>
            </a:extLst>
          </p:cNvPr>
          <p:cNvSpPr/>
          <p:nvPr userDrawn="1"/>
        </p:nvSpPr>
        <p:spPr>
          <a:xfrm>
            <a:off x="2277721" y="3749267"/>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 Placeholder 7">
            <a:extLst>
              <a:ext uri="{FF2B5EF4-FFF2-40B4-BE49-F238E27FC236}">
                <a16:creationId xmlns:a16="http://schemas.microsoft.com/office/drawing/2014/main" id="{07BD5561-5536-6F4A-AD32-EFB7423F22AA}"/>
              </a:ext>
            </a:extLst>
          </p:cNvPr>
          <p:cNvSpPr>
            <a:spLocks noGrp="1"/>
          </p:cNvSpPr>
          <p:nvPr>
            <p:ph type="body" sz="quarter" idx="17"/>
          </p:nvPr>
        </p:nvSpPr>
        <p:spPr>
          <a:xfrm>
            <a:off x="6231884" y="4650427"/>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7" name="Rectangle: Top Corners Rounded 26">
            <a:extLst>
              <a:ext uri="{FF2B5EF4-FFF2-40B4-BE49-F238E27FC236}">
                <a16:creationId xmlns:a16="http://schemas.microsoft.com/office/drawing/2014/main" id="{B5A7277B-59DD-844A-A364-77AED24CBAC1}"/>
              </a:ext>
            </a:extLst>
          </p:cNvPr>
          <p:cNvSpPr/>
          <p:nvPr userDrawn="1"/>
        </p:nvSpPr>
        <p:spPr>
          <a:xfrm>
            <a:off x="6239447" y="3752201"/>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itle 1">
            <a:extLst>
              <a:ext uri="{FF2B5EF4-FFF2-40B4-BE49-F238E27FC236}">
                <a16:creationId xmlns:a16="http://schemas.microsoft.com/office/drawing/2014/main" id="{1ACF78F6-439A-384B-9C21-D11B5B50E050}"/>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pic>
        <p:nvPicPr>
          <p:cNvPr id="6" name="Picture 5">
            <a:extLst>
              <a:ext uri="{FF2B5EF4-FFF2-40B4-BE49-F238E27FC236}">
                <a16:creationId xmlns:a16="http://schemas.microsoft.com/office/drawing/2014/main" id="{2F244FF8-F4E4-0514-77D0-8D8D69F9337B}"/>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cxnSp>
        <p:nvCxnSpPr>
          <p:cNvPr id="7" name="Straight Connector 6">
            <a:extLst>
              <a:ext uri="{FF2B5EF4-FFF2-40B4-BE49-F238E27FC236}">
                <a16:creationId xmlns:a16="http://schemas.microsoft.com/office/drawing/2014/main" id="{7DBEB741-20EA-C36A-7EF8-DE1CD1F1AA0C}"/>
              </a:ext>
            </a:extLst>
          </p:cNvPr>
          <p:cNvCxnSpPr>
            <a:cxnSpLocks/>
          </p:cNvCxnSpPr>
          <p:nvPr userDrawn="1"/>
        </p:nvCxnSpPr>
        <p:spPr>
          <a:xfrm>
            <a:off x="432000" y="6336000"/>
            <a:ext cx="11384862"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9184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CE947E-1F3C-4CE2-B205-42ACABCDF3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E34187EB-CD8C-4429-80A8-057E397FFC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278BCC8-525B-41FD-8646-596B1960C6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4574AD-8404-48D7-8DB8-BCC9125C3396}" type="datetimeFigureOut">
              <a:rPr lang="en-GB" smtClean="0"/>
              <a:t>16/06/2026</a:t>
            </a:fld>
            <a:endParaRPr lang="en-GB"/>
          </a:p>
        </p:txBody>
      </p:sp>
      <p:sp>
        <p:nvSpPr>
          <p:cNvPr id="5" name="Footer Placeholder 4">
            <a:extLst>
              <a:ext uri="{FF2B5EF4-FFF2-40B4-BE49-F238E27FC236}">
                <a16:creationId xmlns:a16="http://schemas.microsoft.com/office/drawing/2014/main" id="{882564A6-47BB-43DB-A152-9E15557601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E33BD63-EE18-4132-8F91-68A0A2C0DA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B67EA4-DCE3-FB49-A794-A4595EF638BC}" type="slidenum">
              <a:rPr lang="en-GB" smtClean="0"/>
              <a:t>‹#›</a:t>
            </a:fld>
            <a:endParaRPr lang="en-GB"/>
          </a:p>
        </p:txBody>
      </p:sp>
    </p:spTree>
    <p:extLst>
      <p:ext uri="{BB962C8B-B14F-4D97-AF65-F5344CB8AC3E}">
        <p14:creationId xmlns:p14="http://schemas.microsoft.com/office/powerpoint/2010/main" val="945044896"/>
      </p:ext>
    </p:extLst>
  </p:cSld>
  <p:clrMap bg1="dk1" tx1="lt1" bg2="dk2" tx2="lt2" accent1="accent1" accent2="accent2" accent3="accent3" accent4="accent4" accent5="accent5" accent6="accent6" hlink="hlink" folHlink="folHlink"/>
  <p:sldLayoutIdLst>
    <p:sldLayoutId id="2147483817" r:id="rId1"/>
    <p:sldLayoutId id="2147483785" r:id="rId2"/>
    <p:sldLayoutId id="2147483833" r:id="rId3"/>
    <p:sldLayoutId id="2147483834" r:id="rId4"/>
    <p:sldLayoutId id="2147483826" r:id="rId5"/>
    <p:sldLayoutId id="2147483931" r:id="rId6"/>
    <p:sldLayoutId id="2147483827" r:id="rId7"/>
    <p:sldLayoutId id="2147483818" r:id="rId8"/>
    <p:sldLayoutId id="2147483813" r:id="rId9"/>
    <p:sldLayoutId id="2147483814" r:id="rId10"/>
    <p:sldLayoutId id="2147483815" r:id="rId11"/>
    <p:sldLayoutId id="2147483719" r:id="rId12"/>
    <p:sldLayoutId id="2147483938" r:id="rId13"/>
    <p:sldLayoutId id="2147483939" r:id="rId14"/>
    <p:sldLayoutId id="2147483933" r:id="rId15"/>
    <p:sldLayoutId id="2147483824" r:id="rId16"/>
    <p:sldLayoutId id="2147483926" r:id="rId17"/>
    <p:sldLayoutId id="2147483927" r:id="rId18"/>
    <p:sldLayoutId id="2147483929" r:id="rId19"/>
    <p:sldLayoutId id="2147483928" r:id="rId20"/>
    <p:sldLayoutId id="2147483930" r:id="rId21"/>
    <p:sldLayoutId id="2147483924" r:id="rId22"/>
    <p:sldLayoutId id="2147483940" r:id="rId23"/>
    <p:sldLayoutId id="2147483934" r:id="rId24"/>
    <p:sldLayoutId id="2147483936" r:id="rId25"/>
    <p:sldLayoutId id="2147483937" r:id="rId26"/>
    <p:sldLayoutId id="2147483825" r:id="rId27"/>
    <p:sldLayoutId id="2147483935" r:id="rId28"/>
    <p:sldLayoutId id="2147483943" r:id="rId2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gastro-e-learn.rise.com/login" TargetMode="External"/><Relationship Id="rId2" Type="http://schemas.openxmlformats.org/officeDocument/2006/relationships/notesSlide" Target="../notesSlides/notesSlide8.xml"/><Relationship Id="rId1" Type="http://schemas.openxmlformats.org/officeDocument/2006/relationships/slideLayout" Target="../slideLayouts/slideLayout29.xml"/><Relationship Id="rId5" Type="http://schemas.openxmlformats.org/officeDocument/2006/relationships/image" Target="../media/image22.svg"/><Relationship Id="rId4" Type="http://schemas.openxmlformats.org/officeDocument/2006/relationships/image" Target="../media/image20.svg"/></Relationships>
</file>

<file path=ppt/slides/_rels/slide11.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notesSlide" Target="../notesSlides/notesSlide9.xml"/><Relationship Id="rId1" Type="http://schemas.openxmlformats.org/officeDocument/2006/relationships/slideLayout" Target="../slideLayouts/slideLayout29.xml"/><Relationship Id="rId4" Type="http://schemas.openxmlformats.org/officeDocument/2006/relationships/image" Target="../media/image19.svg"/></Relationships>
</file>

<file path=ppt/slides/_rels/slide12.xml.rels><?xml version="1.0" encoding="UTF-8" standalone="yes"?>
<Relationships xmlns="http://schemas.openxmlformats.org/package/2006/relationships"><Relationship Id="rId3" Type="http://schemas.openxmlformats.org/officeDocument/2006/relationships/image" Target="../media/image20.svg"/><Relationship Id="rId7" Type="http://schemas.openxmlformats.org/officeDocument/2006/relationships/image" Target="../media/image26.svg"/><Relationship Id="rId2" Type="http://schemas.openxmlformats.org/officeDocument/2006/relationships/notesSlide" Target="../notesSlides/notesSlide10.xml"/><Relationship Id="rId1" Type="http://schemas.openxmlformats.org/officeDocument/2006/relationships/slideLayout" Target="../slideLayouts/slideLayout29.xml"/><Relationship Id="rId6" Type="http://schemas.openxmlformats.org/officeDocument/2006/relationships/image" Target="../media/image25.svg"/><Relationship Id="rId5" Type="http://schemas.openxmlformats.org/officeDocument/2006/relationships/image" Target="../media/image24.svg"/><Relationship Id="rId4" Type="http://schemas.openxmlformats.org/officeDocument/2006/relationships/image" Target="../media/image23.svg"/></Relationships>
</file>

<file path=ppt/slides/_rels/slide13.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notesSlide" Target="../notesSlides/notesSlide11.xml"/><Relationship Id="rId1" Type="http://schemas.openxmlformats.org/officeDocument/2006/relationships/slideLayout" Target="../slideLayouts/slideLayout29.xml"/><Relationship Id="rId4" Type="http://schemas.openxmlformats.org/officeDocument/2006/relationships/image" Target="../media/image27.svg"/></Relationships>
</file>

<file path=ppt/slides/_rels/slide14.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notesSlide" Target="../notesSlides/notesSlide12.xml"/><Relationship Id="rId1" Type="http://schemas.openxmlformats.org/officeDocument/2006/relationships/slideLayout" Target="../slideLayouts/slideLayout29.xml"/><Relationship Id="rId4" Type="http://schemas.openxmlformats.org/officeDocument/2006/relationships/image" Target="../media/image27.svg"/></Relationships>
</file>

<file path=ppt/slides/_rels/slide15.xml.rels><?xml version="1.0" encoding="UTF-8" standalone="yes"?>
<Relationships xmlns="http://schemas.openxmlformats.org/package/2006/relationships"><Relationship Id="rId3" Type="http://schemas.openxmlformats.org/officeDocument/2006/relationships/hyperlink" Target="mailto:England.clinicalendoscopy.se@nhs.net" TargetMode="External"/><Relationship Id="rId2" Type="http://schemas.openxmlformats.org/officeDocument/2006/relationships/notesSlide" Target="../notesSlides/notesSlide13.xml"/><Relationship Id="rId1" Type="http://schemas.openxmlformats.org/officeDocument/2006/relationships/slideLayout" Target="../slideLayouts/slideLayout29.xml"/><Relationship Id="rId5" Type="http://schemas.openxmlformats.org/officeDocument/2006/relationships/image" Target="../media/image27.svg"/><Relationship Id="rId4" Type="http://schemas.openxmlformats.org/officeDocument/2006/relationships/image" Target="../media/image20.svg"/></Relationships>
</file>

<file path=ppt/slides/_rels/slide16.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hyperlink" Target="mailto:England.canceranddiagnostics.se@nhs.net" TargetMode="External"/><Relationship Id="rId7" Type="http://schemas.openxmlformats.org/officeDocument/2006/relationships/image" Target="../media/image28.png"/><Relationship Id="rId2" Type="http://schemas.openxmlformats.org/officeDocument/2006/relationships/notesSlide" Target="../notesSlides/notesSlide14.xml"/><Relationship Id="rId1" Type="http://schemas.openxmlformats.org/officeDocument/2006/relationships/slideLayout" Target="../slideLayouts/slideLayout29.xml"/><Relationship Id="rId6" Type="http://schemas.openxmlformats.org/officeDocument/2006/relationships/hyperlink" Target="https://wessex.hee.nhs.uk/wider-workforce/cancer/" TargetMode="External"/><Relationship Id="rId5" Type="http://schemas.openxmlformats.org/officeDocument/2006/relationships/hyperlink" Target="https://future.nhs.uk/seworkforcetrainingeducation/view?objectID=55146224" TargetMode="External"/><Relationship Id="rId4" Type="http://schemas.openxmlformats.org/officeDocument/2006/relationships/hyperlink" Target="mailto:england.clinicalendoscopy.se@nhs.net" TargetMode="External"/><Relationship Id="rId9" Type="http://schemas.openxmlformats.org/officeDocument/2006/relationships/image" Target="../media/image30.svg"/></Relationships>
</file>

<file path=ppt/slides/_rels/slide2.xml.rels><?xml version="1.0" encoding="UTF-8" standalone="yes"?>
<Relationships xmlns="http://schemas.openxmlformats.org/package/2006/relationships"><Relationship Id="rId3" Type="http://schemas.openxmlformats.org/officeDocument/2006/relationships/hyperlink" Target="mailto:england.clinicalendoscopy.se@nhs.net" TargetMode="External"/><Relationship Id="rId2" Type="http://schemas.openxmlformats.org/officeDocument/2006/relationships/notesSlide" Target="../notesSlides/notesSlide2.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notesSlide" Target="../notesSlides/notesSlide4.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hyperlink" Target="https://www.bcu.ac.uk/courses/professional-practice-modules-2025-26" TargetMode="External"/><Relationship Id="rId7" Type="http://schemas.openxmlformats.org/officeDocument/2006/relationships/hyperlink" Target="mailto:HealthCPD@ljmu.ac.uk" TargetMode="External"/><Relationship Id="rId2" Type="http://schemas.openxmlformats.org/officeDocument/2006/relationships/notesSlide" Target="../notesSlides/notesSlide5.xml"/><Relationship Id="rId1" Type="http://schemas.openxmlformats.org/officeDocument/2006/relationships/slideLayout" Target="../slideLayouts/slideLayout29.xml"/><Relationship Id="rId6" Type="http://schemas.openxmlformats.org/officeDocument/2006/relationships/hyperlink" Target="mailto:nur-in.mohammad@bcu.ac.uk" TargetMode="External"/><Relationship Id="rId5" Type="http://schemas.openxmlformats.org/officeDocument/2006/relationships/hyperlink" Target="https://forms.office.com/e/0JLPM6MSnx" TargetMode="External"/><Relationship Id="rId4" Type="http://schemas.openxmlformats.org/officeDocument/2006/relationships/hyperlink" Target="https://www.open.edu/openlearn/education-development/succeeding-postgraduate-study/content-section-overview?active-tab=description-tab"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learninghub.nhs.uk/Catalogue/endoscopyacademiesportal" TargetMode="External"/><Relationship Id="rId2" Type="http://schemas.openxmlformats.org/officeDocument/2006/relationships/notesSlide" Target="../notesSlides/notesSlide6.xml"/><Relationship Id="rId1" Type="http://schemas.openxmlformats.org/officeDocument/2006/relationships/slideLayout" Target="../slideLayouts/slideLayout29.xml"/><Relationship Id="rId5" Type="http://schemas.openxmlformats.org/officeDocument/2006/relationships/image" Target="../media/image20.svg"/><Relationship Id="rId4" Type="http://schemas.openxmlformats.org/officeDocument/2006/relationships/image" Target="../media/image21.svg"/></Relationships>
</file>

<file path=ppt/slides/_rels/slide9.xml.rels><?xml version="1.0" encoding="UTF-8" standalone="yes"?>
<Relationships xmlns="http://schemas.openxmlformats.org/package/2006/relationships"><Relationship Id="rId3" Type="http://schemas.openxmlformats.org/officeDocument/2006/relationships/hyperlink" Target="https://future.nhs.uk/seworkforcetrainingeducation/view?objectID=55146224" TargetMode="External"/><Relationship Id="rId2" Type="http://schemas.openxmlformats.org/officeDocument/2006/relationships/notesSlide" Target="../notesSlides/notesSlide7.xml"/><Relationship Id="rId1" Type="http://schemas.openxmlformats.org/officeDocument/2006/relationships/slideLayout" Target="../slideLayouts/slideLayout29.xml"/><Relationship Id="rId5" Type="http://schemas.openxmlformats.org/officeDocument/2006/relationships/image" Target="../media/image20.svg"/><Relationship Id="rId4" Type="http://schemas.openxmlformats.org/officeDocument/2006/relationships/image" Target="../media/image2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499A9-ADAE-F54A-B49E-F294E7BCE9E8}"/>
              </a:ext>
            </a:extLst>
          </p:cNvPr>
          <p:cNvSpPr>
            <a:spLocks noGrp="1"/>
          </p:cNvSpPr>
          <p:nvPr>
            <p:ph type="ctrTitle"/>
          </p:nvPr>
        </p:nvSpPr>
        <p:spPr>
          <a:xfrm>
            <a:off x="432000" y="2027235"/>
            <a:ext cx="4643853" cy="2507695"/>
          </a:xfrm>
        </p:spPr>
        <p:txBody>
          <a:bodyPr/>
          <a:lstStyle/>
          <a:p>
            <a:r>
              <a:rPr lang="en-GB" sz="4800"/>
              <a:t>SEETA Clinical Endoscopist Training Programme</a:t>
            </a:r>
          </a:p>
        </p:txBody>
      </p:sp>
      <p:sp>
        <p:nvSpPr>
          <p:cNvPr id="3" name="Subtitle 2">
            <a:extLst>
              <a:ext uri="{FF2B5EF4-FFF2-40B4-BE49-F238E27FC236}">
                <a16:creationId xmlns:a16="http://schemas.microsoft.com/office/drawing/2014/main" id="{2AB96998-8BA0-CF4D-B57F-DEBCAD1141C5}"/>
              </a:ext>
            </a:extLst>
          </p:cNvPr>
          <p:cNvSpPr>
            <a:spLocks noGrp="1"/>
          </p:cNvSpPr>
          <p:nvPr>
            <p:ph type="subTitle" idx="1"/>
          </p:nvPr>
        </p:nvSpPr>
        <p:spPr>
          <a:xfrm>
            <a:off x="432000" y="4794422"/>
            <a:ext cx="6513549" cy="1671047"/>
          </a:xfrm>
        </p:spPr>
        <p:txBody>
          <a:bodyPr>
            <a:normAutofit fontScale="77500" lnSpcReduction="20000"/>
          </a:bodyPr>
          <a:lstStyle/>
          <a:p>
            <a:r>
              <a:rPr lang="en-GB" b="1"/>
              <a:t>Training programme information pack 2026/27</a:t>
            </a:r>
          </a:p>
          <a:p>
            <a:endParaRPr lang="en-GB" b="1"/>
          </a:p>
          <a:p>
            <a:r>
              <a:rPr lang="en-GB" b="1"/>
              <a:t>South East Endoscopy Training Academy [SEETA]</a:t>
            </a:r>
          </a:p>
          <a:p>
            <a:r>
              <a:rPr lang="en-GB" b="1"/>
              <a:t>May 2026</a:t>
            </a:r>
          </a:p>
          <a:p>
            <a:endParaRPr lang="en-GB" b="1"/>
          </a:p>
          <a:p>
            <a:endParaRPr lang="en-GB" b="1"/>
          </a:p>
        </p:txBody>
      </p:sp>
      <p:pic>
        <p:nvPicPr>
          <p:cNvPr id="4" name="Picture 3">
            <a:extLst>
              <a:ext uri="{FF2B5EF4-FFF2-40B4-BE49-F238E27FC236}">
                <a16:creationId xmlns:a16="http://schemas.microsoft.com/office/drawing/2014/main" id="{DEE15841-D328-5BFB-DDB1-D7BEAB07FE2B}"/>
              </a:ext>
            </a:extLst>
          </p:cNvPr>
          <p:cNvPicPr>
            <a:picLocks noChangeAspect="1"/>
          </p:cNvPicPr>
          <p:nvPr/>
        </p:nvPicPr>
        <p:blipFill>
          <a:blip r:embed="rId3"/>
          <a:stretch>
            <a:fillRect/>
          </a:stretch>
        </p:blipFill>
        <p:spPr>
          <a:xfrm>
            <a:off x="133003" y="0"/>
            <a:ext cx="1456183" cy="1471353"/>
          </a:xfrm>
          <a:prstGeom prst="rect">
            <a:avLst/>
          </a:prstGeom>
        </p:spPr>
      </p:pic>
    </p:spTree>
    <p:extLst>
      <p:ext uri="{BB962C8B-B14F-4D97-AF65-F5344CB8AC3E}">
        <p14:creationId xmlns:p14="http://schemas.microsoft.com/office/powerpoint/2010/main" val="3830231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E8725-9D49-2CD6-F3A5-10302D0D4294}"/>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D24FEF3A-EECC-2D4A-D6C6-7D63624491A2}"/>
              </a:ext>
            </a:extLst>
          </p:cNvPr>
          <p:cNvSpPr>
            <a:spLocks noGrp="1"/>
          </p:cNvSpPr>
          <p:nvPr>
            <p:ph type="title"/>
          </p:nvPr>
        </p:nvSpPr>
        <p:spPr>
          <a:xfrm>
            <a:off x="413769" y="80706"/>
            <a:ext cx="11404154" cy="865186"/>
          </a:xfrm>
        </p:spPr>
        <p:txBody>
          <a:bodyPr>
            <a:normAutofit/>
          </a:bodyPr>
          <a:lstStyle/>
          <a:p>
            <a:r>
              <a:rPr lang="en-GB" sz="2800" spc="-40"/>
              <a:t>Learning resources: SLATE</a:t>
            </a:r>
          </a:p>
        </p:txBody>
      </p:sp>
      <p:sp>
        <p:nvSpPr>
          <p:cNvPr id="4" name="TextBox 3">
            <a:extLst>
              <a:ext uri="{FF2B5EF4-FFF2-40B4-BE49-F238E27FC236}">
                <a16:creationId xmlns:a16="http://schemas.microsoft.com/office/drawing/2014/main" id="{E52324D5-3419-0410-E65A-B821B94B247B}"/>
              </a:ext>
            </a:extLst>
          </p:cNvPr>
          <p:cNvSpPr txBox="1"/>
          <p:nvPr/>
        </p:nvSpPr>
        <p:spPr>
          <a:xfrm>
            <a:off x="374077" y="773994"/>
            <a:ext cx="11404154" cy="6186309"/>
          </a:xfrm>
          <a:prstGeom prst="rect">
            <a:avLst/>
          </a:prstGeom>
          <a:noFill/>
        </p:spPr>
        <p:txBody>
          <a:bodyPr wrap="square">
            <a:spAutoFit/>
          </a:bodyPr>
          <a:lstStyle/>
          <a:p>
            <a:pPr rtl="0" fontAlgn="b"/>
            <a:r>
              <a:rPr lang="en-GB">
                <a:latin typeface="Arial" panose="020B0604020202020204" pitchFamily="34" charset="0"/>
                <a:cs typeface="Arial" panose="020B0604020202020204" pitchFamily="34" charset="0"/>
              </a:rPr>
              <a:t>	SLATE is an on-line training package for GI endoscopy health professionals. It consists of six levels 	which aim to assess knowledge and skills on practical elements of GI endoscopy as well as areas 	such as lesion recognition, describing common pathology or anatomical variants and patient 	management. These levels are: </a:t>
            </a:r>
          </a:p>
          <a:p>
            <a:pPr rtl="0" fontAlgn="b"/>
            <a:endParaRPr lang="en-GB">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800">
                <a:effectLst/>
                <a:latin typeface="Arial" panose="020B0604020202020204" pitchFamily="34" charset="0"/>
                <a:ea typeface="Calibri" panose="020F0502020204030204" pitchFamily="34" charset="0"/>
              </a:rPr>
              <a:t>Level 1: Scope function, handling skills and orientation with the GI tract </a:t>
            </a:r>
            <a:endParaRPr lang="en-GB" sz="1800">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n-GB" sz="1800">
                <a:effectLst/>
                <a:latin typeface="Arial" panose="020B0604020202020204" pitchFamily="34" charset="0"/>
                <a:ea typeface="Calibri" panose="020F0502020204030204" pitchFamily="34" charset="0"/>
              </a:rPr>
              <a:t>Level 2: Differentiating normal from abnormal appearances in the GI tract </a:t>
            </a:r>
            <a:endParaRPr lang="en-GB" sz="1800">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n-GB" sz="1800">
                <a:effectLst/>
                <a:latin typeface="Arial" panose="020B0604020202020204" pitchFamily="34" charset="0"/>
                <a:ea typeface="Calibri" panose="020F0502020204030204" pitchFamily="34" charset="0"/>
              </a:rPr>
              <a:t>Level 3: Recognising and describing common pathology or anatomical variants </a:t>
            </a:r>
            <a:endParaRPr lang="en-GB" sz="1800">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n-GB" sz="1800">
                <a:effectLst/>
                <a:latin typeface="Arial" panose="020B0604020202020204" pitchFamily="34" charset="0"/>
                <a:ea typeface="Calibri" panose="020F0502020204030204" pitchFamily="34" charset="0"/>
              </a:rPr>
              <a:t>Level 4: Recognising and describing less common pathology or anatomical variants </a:t>
            </a:r>
            <a:endParaRPr lang="en-GB" sz="1800">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n-GB" sz="1800">
                <a:effectLst/>
                <a:latin typeface="Arial" panose="020B0604020202020204" pitchFamily="34" charset="0"/>
                <a:ea typeface="Calibri" panose="020F0502020204030204" pitchFamily="34" charset="0"/>
              </a:rPr>
              <a:t>Level 5: Assessing pathology – common differential diagnosis </a:t>
            </a:r>
            <a:endParaRPr lang="en-GB" sz="1800">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n-GB" sz="1800">
                <a:effectLst/>
                <a:latin typeface="Arial" panose="020B0604020202020204" pitchFamily="34" charset="0"/>
                <a:ea typeface="Calibri" panose="020F0502020204030204" pitchFamily="34" charset="0"/>
              </a:rPr>
              <a:t>Level 6: Classification and staging of pathology</a:t>
            </a:r>
            <a:endParaRPr lang="en-GB" sz="1800">
              <a:effectLst/>
              <a:latin typeface="Calibri" panose="020F0502020204030204" pitchFamily="34" charset="0"/>
              <a:ea typeface="Calibri" panose="020F0502020204030204" pitchFamily="34" charset="0"/>
            </a:endParaRPr>
          </a:p>
          <a:p>
            <a:pPr rtl="0" fontAlgn="b"/>
            <a:endParaRPr lang="en-GB">
              <a:latin typeface="Arial" panose="020B0604020202020204" pitchFamily="34" charset="0"/>
              <a:cs typeface="Arial" panose="020B0604020202020204" pitchFamily="34" charset="0"/>
            </a:endParaRPr>
          </a:p>
          <a:p>
            <a:pPr rtl="0" fontAlgn="b"/>
            <a:r>
              <a:rPr lang="en-GB" b="1">
                <a:solidFill>
                  <a:srgbClr val="0070C0"/>
                </a:solidFill>
                <a:latin typeface="Arial" panose="020B0604020202020204" pitchFamily="34" charset="0"/>
                <a:cs typeface="Arial" panose="020B0604020202020204" pitchFamily="34" charset="0"/>
              </a:rPr>
              <a:t>Gastro-learn website link: </a:t>
            </a:r>
          </a:p>
          <a:p>
            <a:pPr rtl="0" fontAlgn="b"/>
            <a:r>
              <a:rPr lang="en-GB">
                <a:hlinkClick r:id="rId3"/>
              </a:rPr>
              <a:t>https://gastro-e-learn.rise.com/login</a:t>
            </a:r>
            <a:endParaRPr lang="en-GB" b="1">
              <a:solidFill>
                <a:srgbClr val="0070C0"/>
              </a:solidFill>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a:p>
            <a:pPr rtl="0" fontAlgn="b"/>
            <a:r>
              <a:rPr lang="en-GB" b="1">
                <a:latin typeface="Arial" panose="020B0604020202020204" pitchFamily="34" charset="0"/>
                <a:cs typeface="Arial" panose="020B0604020202020204" pitchFamily="34" charset="0"/>
              </a:rPr>
              <a:t>	</a:t>
            </a:r>
            <a:r>
              <a:rPr lang="en-GB" b="1">
                <a:solidFill>
                  <a:srgbClr val="0070C0"/>
                </a:solidFill>
                <a:latin typeface="Arial" panose="020B0604020202020204" pitchFamily="34" charset="0"/>
                <a:cs typeface="Arial" panose="020B0604020202020204" pitchFamily="34" charset="0"/>
              </a:rPr>
              <a:t>Actions for trainees</a:t>
            </a:r>
          </a:p>
          <a:p>
            <a:pPr fontAlgn="b"/>
            <a:r>
              <a:rPr lang="en-GB">
                <a:latin typeface="Arial" panose="020B0604020202020204" pitchFamily="34" charset="0"/>
                <a:cs typeface="Arial" panose="020B0604020202020204" pitchFamily="34" charset="0"/>
              </a:rPr>
              <a:t>	</a:t>
            </a:r>
            <a:r>
              <a:rPr lang="en-GB">
                <a:solidFill>
                  <a:schemeClr val="bg2"/>
                </a:solidFill>
                <a:latin typeface="Arial" panose="020B0604020202020204" pitchFamily="34" charset="0"/>
                <a:cs typeface="Arial" panose="020B0604020202020204" pitchFamily="34" charset="0"/>
              </a:rPr>
              <a:t>As a CE trainee, you will have access for the duration of your programme. You are required to 	complete all six levels over the duration of the programme.</a:t>
            </a:r>
          </a:p>
          <a:p>
            <a:pPr marL="1200150" lvl="2" indent="-285750" fontAlgn="b">
              <a:buFont typeface="Wingdings" panose="05000000000000000000" pitchFamily="2" charset="2"/>
              <a:buChar char="Ø"/>
            </a:pPr>
            <a:r>
              <a:rPr lang="en-GB">
                <a:solidFill>
                  <a:schemeClr val="bg2"/>
                </a:solidFill>
                <a:latin typeface="Arial" panose="020B0604020202020204" pitchFamily="34" charset="0"/>
                <a:cs typeface="Arial" panose="020B0604020202020204" pitchFamily="34" charset="0"/>
              </a:rPr>
              <a:t>Please confirm to SEETA the email address you would like to use to access SLATE</a:t>
            </a:r>
          </a:p>
          <a:p>
            <a:pPr rtl="0" fontAlgn="b"/>
            <a:endParaRPr lang="en-GB" b="1">
              <a:solidFill>
                <a:srgbClr val="0070C0"/>
              </a:solidFill>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p:txBody>
      </p:sp>
      <p:pic>
        <p:nvPicPr>
          <p:cNvPr id="7" name="Graphic 6" descr="Warning with solid fill">
            <a:extLst>
              <a:ext uri="{FF2B5EF4-FFF2-40B4-BE49-F238E27FC236}">
                <a16:creationId xmlns:a16="http://schemas.microsoft.com/office/drawing/2014/main" id="{DB9FD1F9-36B7-7AC2-95C4-702E04D8BB3A}"/>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374077" y="4871881"/>
            <a:ext cx="865186" cy="865186"/>
          </a:xfrm>
          <a:prstGeom prst="rect">
            <a:avLst/>
          </a:prstGeom>
        </p:spPr>
      </p:pic>
      <p:pic>
        <p:nvPicPr>
          <p:cNvPr id="8" name="Graphic 7" descr="Remote learning language with solid fill">
            <a:extLst>
              <a:ext uri="{FF2B5EF4-FFF2-40B4-BE49-F238E27FC236}">
                <a16:creationId xmlns:a16="http://schemas.microsoft.com/office/drawing/2014/main" id="{884FEED6-7ECA-0650-A14B-1F4EE25EB42A}"/>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374077" y="773995"/>
            <a:ext cx="914400" cy="914400"/>
          </a:xfrm>
          <a:prstGeom prst="rect">
            <a:avLst/>
          </a:prstGeom>
        </p:spPr>
      </p:pic>
      <p:sp>
        <p:nvSpPr>
          <p:cNvPr id="2" name="Rectangle 1">
            <a:extLst>
              <a:ext uri="{FF2B5EF4-FFF2-40B4-BE49-F238E27FC236}">
                <a16:creationId xmlns:a16="http://schemas.microsoft.com/office/drawing/2014/main" id="{3C8F65CF-884F-76CD-F069-448D7686E1C8}"/>
              </a:ext>
            </a:extLst>
          </p:cNvPr>
          <p:cNvSpPr/>
          <p:nvPr/>
        </p:nvSpPr>
        <p:spPr>
          <a:xfrm>
            <a:off x="334385" y="4874076"/>
            <a:ext cx="11236898" cy="1322302"/>
          </a:xfrm>
          <a:prstGeom prst="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58210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6F516-1D93-20E3-F02B-19952A24553C}"/>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AE51A7CD-1F8C-3A39-D31F-C20B1E40EF89}"/>
              </a:ext>
            </a:extLst>
          </p:cNvPr>
          <p:cNvSpPr>
            <a:spLocks noGrp="1"/>
          </p:cNvSpPr>
          <p:nvPr>
            <p:ph type="title"/>
          </p:nvPr>
        </p:nvSpPr>
        <p:spPr>
          <a:xfrm>
            <a:off x="413769" y="80706"/>
            <a:ext cx="11404154" cy="865186"/>
          </a:xfrm>
        </p:spPr>
        <p:txBody>
          <a:bodyPr>
            <a:normAutofit/>
          </a:bodyPr>
          <a:lstStyle/>
          <a:p>
            <a:r>
              <a:rPr lang="en-GB" sz="2800" spc="-40"/>
              <a:t>Endoscopy Training Courses and Observation Visit</a:t>
            </a:r>
          </a:p>
        </p:txBody>
      </p:sp>
      <p:sp>
        <p:nvSpPr>
          <p:cNvPr id="4" name="TextBox 3">
            <a:extLst>
              <a:ext uri="{FF2B5EF4-FFF2-40B4-BE49-F238E27FC236}">
                <a16:creationId xmlns:a16="http://schemas.microsoft.com/office/drawing/2014/main" id="{890066D3-AA67-D764-09CC-16413D2A2EAE}"/>
              </a:ext>
            </a:extLst>
          </p:cNvPr>
          <p:cNvSpPr txBox="1"/>
          <p:nvPr/>
        </p:nvSpPr>
        <p:spPr>
          <a:xfrm>
            <a:off x="374077" y="671691"/>
            <a:ext cx="11404154" cy="5909310"/>
          </a:xfrm>
          <a:prstGeom prst="rect">
            <a:avLst/>
          </a:prstGeom>
          <a:noFill/>
        </p:spPr>
        <p:txBody>
          <a:bodyPr wrap="square">
            <a:spAutoFit/>
          </a:bodyPr>
          <a:lstStyle/>
          <a:p>
            <a:pPr rtl="0" fontAlgn="b"/>
            <a:r>
              <a:rPr lang="en-GB">
                <a:latin typeface="Arial" panose="020B0604020202020204" pitchFamily="34" charset="0"/>
                <a:cs typeface="Arial" panose="020B0604020202020204" pitchFamily="34" charset="0"/>
              </a:rPr>
              <a:t>	</a:t>
            </a:r>
          </a:p>
          <a:p>
            <a:pPr rtl="0" fontAlgn="b"/>
            <a:r>
              <a:rPr lang="en-GB">
                <a:latin typeface="Arial" panose="020B0604020202020204" pitchFamily="34" charset="0"/>
                <a:cs typeface="Arial" panose="020B0604020202020204" pitchFamily="34" charset="0"/>
              </a:rPr>
              <a:t>	We will arrange for you to attend several training courses normally provided in one of our Hub Sites. 	These will be arranged at the most appropriate stage of your training </a:t>
            </a:r>
          </a:p>
          <a:p>
            <a:pPr rtl="0" fontAlgn="b"/>
            <a:endParaRPr lang="en-GB">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a:p>
            <a:pPr marL="285750" indent="-285750" rtl="0" fontAlgn="b">
              <a:buFont typeface="Arial" panose="020B0604020202020204" pitchFamily="34" charset="0"/>
              <a:buChar char="•"/>
            </a:pPr>
            <a:r>
              <a:rPr lang="en-GB" b="1">
                <a:latin typeface="Arial" panose="020B0604020202020204" pitchFamily="34" charset="0"/>
                <a:cs typeface="Arial" panose="020B0604020202020204" pitchFamily="34" charset="0"/>
              </a:rPr>
              <a:t>JAG Basic Skills course: </a:t>
            </a:r>
            <a:r>
              <a:rPr lang="en-GB">
                <a:latin typeface="Arial" panose="020B0604020202020204" pitchFamily="34" charset="0"/>
                <a:cs typeface="Arial" panose="020B0604020202020204" pitchFamily="34" charset="0"/>
              </a:rPr>
              <a:t>– a 2–3-day course with lectures and practical exposure to endoscopy.</a:t>
            </a:r>
          </a:p>
          <a:p>
            <a:pPr marL="285750" indent="-285750" rtl="0" fontAlgn="b">
              <a:buFont typeface="Arial" panose="020B0604020202020204" pitchFamily="34" charset="0"/>
              <a:buChar char="•"/>
            </a:pPr>
            <a:r>
              <a:rPr lang="en-GB" b="1">
                <a:latin typeface="Arial" panose="020B0604020202020204" pitchFamily="34" charset="0"/>
                <a:cs typeface="Arial" panose="020B0604020202020204" pitchFamily="34" charset="0"/>
              </a:rPr>
              <a:t>ENTS</a:t>
            </a:r>
            <a:r>
              <a:rPr lang="en-GB">
                <a:latin typeface="Arial" panose="020B0604020202020204" pitchFamily="34" charset="0"/>
                <a:cs typeface="Arial" panose="020B0604020202020204" pitchFamily="34" charset="0"/>
              </a:rPr>
              <a:t> – Endoscopic Non-Technical Skills course: a day learning about how human factors contribute to problems in the endoscopy unit.</a:t>
            </a:r>
          </a:p>
          <a:p>
            <a:pPr marL="285750" indent="-285750" rtl="0" fontAlgn="b">
              <a:buFont typeface="Arial" panose="020B0604020202020204" pitchFamily="34" charset="0"/>
              <a:buChar char="•"/>
            </a:pPr>
            <a:r>
              <a:rPr lang="en-GB" b="1">
                <a:latin typeface="Arial" panose="020B0604020202020204" pitchFamily="34" charset="0"/>
                <a:cs typeface="Arial" panose="020B0604020202020204" pitchFamily="34" charset="0"/>
              </a:rPr>
              <a:t>Polypectomy course </a:t>
            </a:r>
            <a:r>
              <a:rPr lang="en-GB">
                <a:latin typeface="Arial" panose="020B0604020202020204" pitchFamily="34" charset="0"/>
                <a:cs typeface="Arial" panose="020B0604020202020204" pitchFamily="34" charset="0"/>
              </a:rPr>
              <a:t>(</a:t>
            </a:r>
            <a:r>
              <a:rPr lang="en-GB" err="1">
                <a:latin typeface="Arial" panose="020B0604020202020204" pitchFamily="34" charset="0"/>
                <a:cs typeface="Arial" panose="020B0604020202020204" pitchFamily="34" charset="0"/>
              </a:rPr>
              <a:t>colonoscopists</a:t>
            </a:r>
            <a:r>
              <a:rPr lang="en-GB">
                <a:latin typeface="Arial" panose="020B0604020202020204" pitchFamily="34" charset="0"/>
                <a:cs typeface="Arial" panose="020B0604020202020204" pitchFamily="34" charset="0"/>
              </a:rPr>
              <a:t> only).</a:t>
            </a:r>
          </a:p>
          <a:p>
            <a:pPr marL="285750" indent="-285750" rtl="0" fontAlgn="b">
              <a:buFont typeface="Arial" panose="020B0604020202020204" pitchFamily="34" charset="0"/>
              <a:buChar char="•"/>
            </a:pPr>
            <a:r>
              <a:rPr lang="en-GB" b="1">
                <a:latin typeface="Arial" panose="020B0604020202020204" pitchFamily="34" charset="0"/>
                <a:cs typeface="Arial" panose="020B0604020202020204" pitchFamily="34" charset="0"/>
              </a:rPr>
              <a:t>Observation visit: </a:t>
            </a:r>
            <a:r>
              <a:rPr lang="en-GB">
                <a:latin typeface="Arial" panose="020B0604020202020204" pitchFamily="34" charset="0"/>
                <a:ea typeface="Calibri" panose="020F0502020204030204" pitchFamily="34" charset="0"/>
                <a:cs typeface="Arial" panose="020B0604020202020204" pitchFamily="34" charset="0"/>
              </a:rPr>
              <a:t>As you will be training in a single unit, you will benefit from seeing how other organisations run their endoscopy services. We will arrange for you to spend a few days observing the endoscopy in one of our Hub sites, including time with expert clinical endoscopists.</a:t>
            </a:r>
          </a:p>
          <a:p>
            <a:pPr marL="285750" indent="-285750" fontAlgn="b">
              <a:buFont typeface="Arial" panose="020B0604020202020204" pitchFamily="34" charset="0"/>
              <a:buChar char="•"/>
            </a:pPr>
            <a:r>
              <a:rPr lang="en-GB" b="1">
                <a:latin typeface="Arial" panose="020B0604020202020204" pitchFamily="34" charset="0"/>
                <a:cs typeface="Arial" panose="020B0604020202020204" pitchFamily="34" charset="0"/>
              </a:rPr>
              <a:t>Advanced Communication Skills course </a:t>
            </a:r>
            <a:r>
              <a:rPr lang="en-GB">
                <a:latin typeface="Arial" panose="020B0604020202020204" pitchFamily="34" charset="0"/>
                <a:cs typeface="Arial" panose="020B0604020202020204" pitchFamily="34" charset="0"/>
              </a:rPr>
              <a:t>– learning strategies for breaking bad news and other difficult clinical conversations.</a:t>
            </a:r>
          </a:p>
          <a:p>
            <a:pPr rtl="0" fontAlgn="b"/>
            <a:endParaRPr lang="en-GB" b="1">
              <a:solidFill>
                <a:srgbClr val="0070C0"/>
              </a:solidFill>
              <a:latin typeface="Arial" panose="020B0604020202020204" pitchFamily="34" charset="0"/>
              <a:cs typeface="Arial" panose="020B0604020202020204" pitchFamily="34" charset="0"/>
            </a:endParaRPr>
          </a:p>
          <a:p>
            <a:pPr rtl="0" fontAlgn="b"/>
            <a:r>
              <a:rPr lang="en-GB">
                <a:latin typeface="Arial" panose="020B0604020202020204" pitchFamily="34" charset="0"/>
                <a:cs typeface="Arial" panose="020B0604020202020204" pitchFamily="34" charset="0"/>
              </a:rPr>
              <a:t>	</a:t>
            </a:r>
            <a:r>
              <a:rPr lang="en-GB" b="1">
                <a:solidFill>
                  <a:srgbClr val="0070C0"/>
                </a:solidFill>
                <a:latin typeface="Arial" panose="020B0604020202020204" pitchFamily="34" charset="0"/>
                <a:cs typeface="Arial" panose="020B0604020202020204" pitchFamily="34" charset="0"/>
              </a:rPr>
              <a:t>Actions for trainees</a:t>
            </a:r>
          </a:p>
          <a:p>
            <a:pPr fontAlgn="b"/>
            <a:r>
              <a:rPr lang="en-GB">
                <a:latin typeface="Arial" panose="020B0604020202020204" pitchFamily="34" charset="0"/>
                <a:cs typeface="Arial" panose="020B0604020202020204" pitchFamily="34" charset="0"/>
              </a:rPr>
              <a:t>	</a:t>
            </a:r>
            <a:r>
              <a:rPr lang="en-GB">
                <a:solidFill>
                  <a:schemeClr val="bg2"/>
                </a:solidFill>
                <a:latin typeface="Arial" panose="020B0604020202020204" pitchFamily="34" charset="0"/>
                <a:cs typeface="Arial" panose="020B0604020202020204" pitchFamily="34" charset="0"/>
              </a:rPr>
              <a:t>The hub site contact will be in touch with you with the details of your courses. Ensure that you advise</a:t>
            </a:r>
          </a:p>
          <a:p>
            <a:pPr fontAlgn="b"/>
            <a:r>
              <a:rPr lang="en-GB">
                <a:solidFill>
                  <a:schemeClr val="bg2"/>
                </a:solidFill>
                <a:latin typeface="Arial" panose="020B0604020202020204" pitchFamily="34" charset="0"/>
                <a:cs typeface="Arial" panose="020B0604020202020204" pitchFamily="34" charset="0"/>
              </a:rPr>
              <a:t>	your employing Trust of these dates.</a:t>
            </a:r>
          </a:p>
          <a:p>
            <a:pPr fontAlgn="b"/>
            <a:r>
              <a:rPr lang="en-GB">
                <a:solidFill>
                  <a:schemeClr val="bg2"/>
                </a:solidFill>
                <a:latin typeface="Arial" panose="020B0604020202020204" pitchFamily="34" charset="0"/>
                <a:cs typeface="Arial" panose="020B0604020202020204" pitchFamily="34" charset="0"/>
              </a:rPr>
              <a:t>	The Advanced Communication Skills course is arranged by your hospital.</a:t>
            </a:r>
          </a:p>
          <a:p>
            <a:pPr fontAlgn="b"/>
            <a:r>
              <a:rPr lang="en-GB">
                <a:solidFill>
                  <a:schemeClr val="bg2"/>
                </a:solidFill>
                <a:latin typeface="Arial" panose="020B0604020202020204" pitchFamily="34" charset="0"/>
                <a:cs typeface="Arial" panose="020B0604020202020204" pitchFamily="34" charset="0"/>
              </a:rPr>
              <a:t>	</a:t>
            </a:r>
          </a:p>
          <a:p>
            <a:pPr rtl="0" fontAlgn="b"/>
            <a:endParaRPr lang="en-GB">
              <a:latin typeface="Arial" panose="020B0604020202020204" pitchFamily="34" charset="0"/>
              <a:cs typeface="Arial" panose="020B0604020202020204" pitchFamily="34" charset="0"/>
            </a:endParaRPr>
          </a:p>
        </p:txBody>
      </p:sp>
      <p:pic>
        <p:nvPicPr>
          <p:cNvPr id="7" name="Graphic 6" descr="Warning with solid fill">
            <a:extLst>
              <a:ext uri="{FF2B5EF4-FFF2-40B4-BE49-F238E27FC236}">
                <a16:creationId xmlns:a16="http://schemas.microsoft.com/office/drawing/2014/main" id="{3180912A-1FC3-6967-9149-A9D95F42159F}"/>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334385" y="4733807"/>
            <a:ext cx="865186" cy="865186"/>
          </a:xfrm>
          <a:prstGeom prst="rect">
            <a:avLst/>
          </a:prstGeom>
        </p:spPr>
      </p:pic>
      <p:pic>
        <p:nvPicPr>
          <p:cNvPr id="10" name="Graphic 9" descr="Teacher with solid fill">
            <a:extLst>
              <a:ext uri="{FF2B5EF4-FFF2-40B4-BE49-F238E27FC236}">
                <a16:creationId xmlns:a16="http://schemas.microsoft.com/office/drawing/2014/main" id="{C23A5F43-9573-9418-2CF7-8B92A94E9C82}"/>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334385" y="817547"/>
            <a:ext cx="914400" cy="914400"/>
          </a:xfrm>
          <a:prstGeom prst="rect">
            <a:avLst/>
          </a:prstGeom>
        </p:spPr>
      </p:pic>
      <p:sp>
        <p:nvSpPr>
          <p:cNvPr id="2" name="Rectangle 1">
            <a:extLst>
              <a:ext uri="{FF2B5EF4-FFF2-40B4-BE49-F238E27FC236}">
                <a16:creationId xmlns:a16="http://schemas.microsoft.com/office/drawing/2014/main" id="{200BC497-BA43-F9D2-FD6D-3CE7DBCFA138}"/>
              </a:ext>
            </a:extLst>
          </p:cNvPr>
          <p:cNvSpPr/>
          <p:nvPr/>
        </p:nvSpPr>
        <p:spPr>
          <a:xfrm>
            <a:off x="233198" y="4763171"/>
            <a:ext cx="11404154" cy="1326826"/>
          </a:xfrm>
          <a:prstGeom prst="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6629870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D47D0-9239-0854-6AC8-7FD2EDA3E49A}"/>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CDA94901-3B77-24B7-A4F3-5BD3EE0E3147}"/>
              </a:ext>
            </a:extLst>
          </p:cNvPr>
          <p:cNvSpPr>
            <a:spLocks noGrp="1"/>
          </p:cNvSpPr>
          <p:nvPr>
            <p:ph type="title"/>
          </p:nvPr>
        </p:nvSpPr>
        <p:spPr>
          <a:xfrm>
            <a:off x="413769" y="80706"/>
            <a:ext cx="11404154" cy="865186"/>
          </a:xfrm>
        </p:spPr>
        <p:txBody>
          <a:bodyPr>
            <a:normAutofit/>
          </a:bodyPr>
          <a:lstStyle/>
          <a:p>
            <a:r>
              <a:rPr lang="en-GB" sz="2800" spc="-40"/>
              <a:t>Other opportunities </a:t>
            </a:r>
          </a:p>
        </p:txBody>
      </p:sp>
      <p:sp>
        <p:nvSpPr>
          <p:cNvPr id="4" name="TextBox 3">
            <a:extLst>
              <a:ext uri="{FF2B5EF4-FFF2-40B4-BE49-F238E27FC236}">
                <a16:creationId xmlns:a16="http://schemas.microsoft.com/office/drawing/2014/main" id="{0AF9C81A-92E4-EF03-8C8E-6208469D1EA5}"/>
              </a:ext>
            </a:extLst>
          </p:cNvPr>
          <p:cNvSpPr txBox="1"/>
          <p:nvPr/>
        </p:nvSpPr>
        <p:spPr>
          <a:xfrm>
            <a:off x="393923" y="662166"/>
            <a:ext cx="11404154" cy="5632311"/>
          </a:xfrm>
          <a:prstGeom prst="rect">
            <a:avLst/>
          </a:prstGeom>
          <a:noFill/>
        </p:spPr>
        <p:txBody>
          <a:bodyPr wrap="square">
            <a:spAutoFit/>
          </a:bodyPr>
          <a:lstStyle/>
          <a:p>
            <a:pPr rtl="0" fontAlgn="b"/>
            <a:r>
              <a:rPr lang="en-GB">
                <a:latin typeface="Arial" panose="020B0604020202020204" pitchFamily="34" charset="0"/>
                <a:cs typeface="Arial" panose="020B0604020202020204" pitchFamily="34" charset="0"/>
              </a:rPr>
              <a:t>There are other opportunities to help build networks, knowledge and enrich your training experience including:</a:t>
            </a:r>
          </a:p>
          <a:p>
            <a:pPr rtl="0" fontAlgn="b"/>
            <a:endParaRPr lang="en-GB" b="1">
              <a:solidFill>
                <a:srgbClr val="0070C0"/>
              </a:solidFill>
              <a:latin typeface="Arial" panose="020B0604020202020204" pitchFamily="34" charset="0"/>
              <a:cs typeface="Arial" panose="020B0604020202020204" pitchFamily="34" charset="0"/>
            </a:endParaRPr>
          </a:p>
          <a:p>
            <a:pPr rtl="0" fontAlgn="b"/>
            <a:r>
              <a:rPr lang="en-GB">
                <a:latin typeface="Arial" panose="020B0604020202020204" pitchFamily="34" charset="0"/>
                <a:cs typeface="Arial" panose="020B0604020202020204" pitchFamily="34" charset="0"/>
              </a:rPr>
              <a:t>	</a:t>
            </a:r>
            <a:r>
              <a:rPr lang="en-GB" b="1">
                <a:latin typeface="Arial" panose="020B0604020202020204" pitchFamily="34" charset="0"/>
                <a:cs typeface="Arial" panose="020B0604020202020204" pitchFamily="34" charset="0"/>
              </a:rPr>
              <a:t>Clinical Endoscopy Trainee Network</a:t>
            </a:r>
          </a:p>
          <a:p>
            <a:pPr rtl="0" fontAlgn="b"/>
            <a:r>
              <a:rPr lang="en-GB">
                <a:latin typeface="Arial" panose="020B0604020202020204" pitchFamily="34" charset="0"/>
                <a:cs typeface="Arial" panose="020B0604020202020204" pitchFamily="34" charset="0"/>
              </a:rPr>
              <a:t>	Our group meets monthly and offers an opportunity for trainees to meet virtually and to provide peer 	support to fellow trainees. There is a WhatsApp group, make sure that you are involved!</a:t>
            </a:r>
          </a:p>
          <a:p>
            <a:pPr rtl="0" fontAlgn="b"/>
            <a:endParaRPr lang="en-GB">
              <a:latin typeface="Arial" panose="020B0604020202020204" pitchFamily="34" charset="0"/>
              <a:cs typeface="Arial" panose="020B0604020202020204" pitchFamily="34" charset="0"/>
            </a:endParaRPr>
          </a:p>
          <a:p>
            <a:pPr rtl="0" fontAlgn="b"/>
            <a:r>
              <a:rPr lang="en-GB">
                <a:latin typeface="Arial" panose="020B0604020202020204" pitchFamily="34" charset="0"/>
                <a:cs typeface="Arial" panose="020B0604020202020204" pitchFamily="34" charset="0"/>
              </a:rPr>
              <a:t>	</a:t>
            </a:r>
            <a:r>
              <a:rPr lang="en-GB" b="1">
                <a:latin typeface="Arial" panose="020B0604020202020204" pitchFamily="34" charset="0"/>
                <a:cs typeface="Arial" panose="020B0604020202020204" pitchFamily="34" charset="0"/>
              </a:rPr>
              <a:t>Teaching programme</a:t>
            </a:r>
          </a:p>
          <a:p>
            <a:pPr rtl="0" fontAlgn="b"/>
            <a:r>
              <a:rPr lang="en-GB">
                <a:latin typeface="Arial" panose="020B0604020202020204" pitchFamily="34" charset="0"/>
                <a:cs typeface="Arial" panose="020B0604020202020204" pitchFamily="34" charset="0"/>
              </a:rPr>
              <a:t>	A regular programme of teaching sessions delivered by the SEETA team and clinical supervisors. All 	sessions are recorded and are accessible via the SEETA NHS Futures pages for catch up.</a:t>
            </a:r>
          </a:p>
          <a:p>
            <a:pPr rtl="0" fontAlgn="b"/>
            <a:endParaRPr lang="en-GB">
              <a:latin typeface="Arial" panose="020B0604020202020204" pitchFamily="34" charset="0"/>
              <a:cs typeface="Arial" panose="020B0604020202020204" pitchFamily="34" charset="0"/>
            </a:endParaRPr>
          </a:p>
          <a:p>
            <a:pPr rtl="0" fontAlgn="b"/>
            <a:r>
              <a:rPr lang="en-GB">
                <a:latin typeface="Arial" panose="020B0604020202020204" pitchFamily="34" charset="0"/>
                <a:cs typeface="Arial" panose="020B0604020202020204" pitchFamily="34" charset="0"/>
              </a:rPr>
              <a:t>	</a:t>
            </a:r>
            <a:r>
              <a:rPr lang="en-GB" b="1">
                <a:latin typeface="Arial" panose="020B0604020202020204" pitchFamily="34" charset="0"/>
                <a:cs typeface="Arial" panose="020B0604020202020204" pitchFamily="34" charset="0"/>
              </a:rPr>
              <a:t>Annual Study Day</a:t>
            </a:r>
          </a:p>
          <a:p>
            <a:pPr rtl="0" fontAlgn="b"/>
            <a:r>
              <a:rPr lang="en-GB">
                <a:latin typeface="Arial" panose="020B0604020202020204" pitchFamily="34" charset="0"/>
                <a:cs typeface="Arial" panose="020B0604020202020204" pitchFamily="34" charset="0"/>
              </a:rPr>
              <a:t>	SEETA hosts an annual Study Day in London early in the year with expert local and national speakers 	covering a variety of topics. This is an excellent opportunity to meet us and your fellow trainees.</a:t>
            </a:r>
          </a:p>
          <a:p>
            <a:pPr fontAlgn="b"/>
            <a:r>
              <a:rPr lang="en-GB" b="1">
                <a:latin typeface="Arial" panose="020B0604020202020204" pitchFamily="34" charset="0"/>
                <a:cs typeface="Arial" panose="020B0604020202020204" pitchFamily="34" charset="0"/>
              </a:rPr>
              <a:t>	</a:t>
            </a:r>
          </a:p>
          <a:p>
            <a:pPr fontAlgn="b"/>
            <a:r>
              <a:rPr lang="en-GB" b="1">
                <a:latin typeface="Arial" panose="020B0604020202020204" pitchFamily="34" charset="0"/>
                <a:cs typeface="Arial" panose="020B0604020202020204" pitchFamily="34" charset="0"/>
              </a:rPr>
              <a:t>	BSG Clinical Endoscopist Conference</a:t>
            </a:r>
          </a:p>
          <a:p>
            <a:pPr fontAlgn="b"/>
            <a:r>
              <a:rPr lang="en-GB">
                <a:latin typeface="Arial" panose="020B0604020202020204" pitchFamily="34" charset="0"/>
                <a:cs typeface="Arial" panose="020B0604020202020204" pitchFamily="34" charset="0"/>
              </a:rPr>
              <a:t>	Please make sure that you are aware of this annual conference in Birmingham in September.</a:t>
            </a:r>
          </a:p>
          <a:p>
            <a:pPr rtl="0" fontAlgn="b"/>
            <a:endParaRPr lang="en-GB" b="1">
              <a:solidFill>
                <a:srgbClr val="0070C0"/>
              </a:solidFill>
              <a:latin typeface="Arial" panose="020B0604020202020204" pitchFamily="34" charset="0"/>
              <a:cs typeface="Arial" panose="020B0604020202020204" pitchFamily="34" charset="0"/>
            </a:endParaRPr>
          </a:p>
          <a:p>
            <a:pPr rtl="0" fontAlgn="b"/>
            <a:r>
              <a:rPr lang="en-GB" b="1">
                <a:solidFill>
                  <a:srgbClr val="0070C0"/>
                </a:solidFill>
                <a:latin typeface="Arial" panose="020B0604020202020204" pitchFamily="34" charset="0"/>
                <a:cs typeface="Arial" panose="020B0604020202020204" pitchFamily="34" charset="0"/>
              </a:rPr>
              <a:t>	Actions for trainees</a:t>
            </a:r>
          </a:p>
          <a:p>
            <a:pPr fontAlgn="b"/>
            <a:r>
              <a:rPr lang="en-GB">
                <a:latin typeface="Arial" panose="020B0604020202020204" pitchFamily="34" charset="0"/>
                <a:cs typeface="Arial" panose="020B0604020202020204" pitchFamily="34" charset="0"/>
              </a:rPr>
              <a:t>	</a:t>
            </a:r>
            <a:r>
              <a:rPr lang="en-GB">
                <a:solidFill>
                  <a:schemeClr val="bg2"/>
                </a:solidFill>
                <a:latin typeface="Arial" panose="020B0604020202020204" pitchFamily="34" charset="0"/>
                <a:cs typeface="Arial" panose="020B0604020202020204" pitchFamily="34" charset="0"/>
              </a:rPr>
              <a:t>Please do engage with these additional offers and provide feedback to ensure these continue to 	add value to the CE programme.</a:t>
            </a:r>
          </a:p>
        </p:txBody>
      </p:sp>
      <p:pic>
        <p:nvPicPr>
          <p:cNvPr id="7" name="Graphic 6" descr="Warning with solid fill">
            <a:extLst>
              <a:ext uri="{FF2B5EF4-FFF2-40B4-BE49-F238E27FC236}">
                <a16:creationId xmlns:a16="http://schemas.microsoft.com/office/drawing/2014/main" id="{E4B30647-6F15-1281-B142-CFC23509BBC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448568" y="5389496"/>
            <a:ext cx="865186" cy="865186"/>
          </a:xfrm>
          <a:prstGeom prst="rect">
            <a:avLst/>
          </a:prstGeom>
        </p:spPr>
      </p:pic>
      <p:pic>
        <p:nvPicPr>
          <p:cNvPr id="3" name="Graphic 2" descr="Connections with solid fill">
            <a:extLst>
              <a:ext uri="{FF2B5EF4-FFF2-40B4-BE49-F238E27FC236}">
                <a16:creationId xmlns:a16="http://schemas.microsoft.com/office/drawing/2014/main" id="{6A7F004D-E870-7334-7A02-C53BC7C7C0C7}"/>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393923" y="1198317"/>
            <a:ext cx="914400" cy="914400"/>
          </a:xfrm>
          <a:prstGeom prst="rect">
            <a:avLst/>
          </a:prstGeom>
        </p:spPr>
      </p:pic>
      <p:pic>
        <p:nvPicPr>
          <p:cNvPr id="6" name="Graphic 5" descr="Classroom with solid fill">
            <a:extLst>
              <a:ext uri="{FF2B5EF4-FFF2-40B4-BE49-F238E27FC236}">
                <a16:creationId xmlns:a16="http://schemas.microsoft.com/office/drawing/2014/main" id="{0627F061-F797-F612-9A94-76FC5AC4759B}"/>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360955" y="2354076"/>
            <a:ext cx="914400" cy="914400"/>
          </a:xfrm>
          <a:prstGeom prst="rect">
            <a:avLst/>
          </a:prstGeom>
        </p:spPr>
      </p:pic>
      <p:pic>
        <p:nvPicPr>
          <p:cNvPr id="9" name="Graphic 8" descr="Users with solid fill">
            <a:extLst>
              <a:ext uri="{FF2B5EF4-FFF2-40B4-BE49-F238E27FC236}">
                <a16:creationId xmlns:a16="http://schemas.microsoft.com/office/drawing/2014/main" id="{E34FC8EF-5AEE-6DDF-0C0A-26D07B98263C}"/>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385562" y="3422134"/>
            <a:ext cx="865186" cy="865186"/>
          </a:xfrm>
          <a:prstGeom prst="rect">
            <a:avLst/>
          </a:prstGeom>
        </p:spPr>
      </p:pic>
      <p:sp>
        <p:nvSpPr>
          <p:cNvPr id="2" name="Rectangle 1">
            <a:extLst>
              <a:ext uri="{FF2B5EF4-FFF2-40B4-BE49-F238E27FC236}">
                <a16:creationId xmlns:a16="http://schemas.microsoft.com/office/drawing/2014/main" id="{B4D7C71F-16B2-C459-828F-12D3166578E4}"/>
              </a:ext>
            </a:extLst>
          </p:cNvPr>
          <p:cNvSpPr/>
          <p:nvPr/>
        </p:nvSpPr>
        <p:spPr>
          <a:xfrm>
            <a:off x="413769" y="5380008"/>
            <a:ext cx="10897070" cy="921617"/>
          </a:xfrm>
          <a:prstGeom prst="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Graphic 10" descr="Cheers with solid fill">
            <a:extLst>
              <a:ext uri="{FF2B5EF4-FFF2-40B4-BE49-F238E27FC236}">
                <a16:creationId xmlns:a16="http://schemas.microsoft.com/office/drawing/2014/main" id="{3CFF52B1-3423-3B8D-61CF-CB0C3AF19557}"/>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360955" y="4435301"/>
            <a:ext cx="914400" cy="914400"/>
          </a:xfrm>
          <a:prstGeom prst="rect">
            <a:avLst/>
          </a:prstGeom>
        </p:spPr>
      </p:pic>
    </p:spTree>
    <p:extLst>
      <p:ext uri="{BB962C8B-B14F-4D97-AF65-F5344CB8AC3E}">
        <p14:creationId xmlns:p14="http://schemas.microsoft.com/office/powerpoint/2010/main" val="669420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C5C2FF-9588-86CC-9B07-9E771245D552}"/>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F35E0BED-8EB7-6D4F-83A6-3EE4C088BE32}"/>
              </a:ext>
            </a:extLst>
          </p:cNvPr>
          <p:cNvSpPr>
            <a:spLocks noGrp="1"/>
          </p:cNvSpPr>
          <p:nvPr>
            <p:ph type="title"/>
          </p:nvPr>
        </p:nvSpPr>
        <p:spPr>
          <a:xfrm>
            <a:off x="413769" y="80706"/>
            <a:ext cx="11404154" cy="865186"/>
          </a:xfrm>
        </p:spPr>
        <p:txBody>
          <a:bodyPr>
            <a:normAutofit/>
          </a:bodyPr>
          <a:lstStyle/>
          <a:p>
            <a:r>
              <a:rPr lang="en-GB" sz="2800" spc="-40"/>
              <a:t>SEETA Portfolio</a:t>
            </a:r>
          </a:p>
        </p:txBody>
      </p:sp>
      <p:sp>
        <p:nvSpPr>
          <p:cNvPr id="4" name="TextBox 3">
            <a:extLst>
              <a:ext uri="{FF2B5EF4-FFF2-40B4-BE49-F238E27FC236}">
                <a16:creationId xmlns:a16="http://schemas.microsoft.com/office/drawing/2014/main" id="{16CE8E28-9ABC-4F3E-ED31-9953EDE6A3E9}"/>
              </a:ext>
            </a:extLst>
          </p:cNvPr>
          <p:cNvSpPr txBox="1"/>
          <p:nvPr/>
        </p:nvSpPr>
        <p:spPr>
          <a:xfrm>
            <a:off x="374077" y="773994"/>
            <a:ext cx="11404154" cy="5078313"/>
          </a:xfrm>
          <a:prstGeom prst="rect">
            <a:avLst/>
          </a:prstGeom>
          <a:noFill/>
        </p:spPr>
        <p:txBody>
          <a:bodyPr wrap="square">
            <a:spAutoFit/>
          </a:bodyPr>
          <a:lstStyle/>
          <a:p>
            <a:pPr rtl="0" fontAlgn="b"/>
            <a:r>
              <a:rPr lang="en-GB">
                <a:latin typeface="Arial" panose="020B0604020202020204" pitchFamily="34" charset="0"/>
                <a:cs typeface="Arial" panose="020B0604020202020204" pitchFamily="34" charset="0"/>
              </a:rPr>
              <a:t>	</a:t>
            </a:r>
          </a:p>
          <a:p>
            <a:pPr rtl="0" fontAlgn="b"/>
            <a:r>
              <a:rPr lang="en-GB">
                <a:latin typeface="Arial" panose="020B0604020202020204" pitchFamily="34" charset="0"/>
                <a:cs typeface="Arial" panose="020B0604020202020204" pitchFamily="34" charset="0"/>
              </a:rPr>
              <a:t>	To support successful completion of the SEETA Clinical Endoscopist Training Programme, trainees 	are required to maintain and complete a portfolio, elements of which will be agreed at the start of 	your training journey during the Personal Development Planning (PDP) meeting. </a:t>
            </a:r>
          </a:p>
          <a:p>
            <a:pPr rtl="0" fontAlgn="b"/>
            <a:endParaRPr lang="en-GB">
              <a:latin typeface="Arial" panose="020B0604020202020204" pitchFamily="34" charset="0"/>
              <a:cs typeface="Arial" panose="020B0604020202020204" pitchFamily="34" charset="0"/>
            </a:endParaRPr>
          </a:p>
          <a:p>
            <a:pPr rtl="0" fontAlgn="b"/>
            <a:r>
              <a:rPr lang="en-GB" b="1">
                <a:latin typeface="Arial" panose="020B0604020202020204" pitchFamily="34" charset="0"/>
                <a:cs typeface="Arial" panose="020B0604020202020204" pitchFamily="34" charset="0"/>
              </a:rPr>
              <a:t>	</a:t>
            </a:r>
          </a:p>
          <a:p>
            <a:pPr rtl="0" fontAlgn="b"/>
            <a:r>
              <a:rPr lang="en-GB" b="1">
                <a:solidFill>
                  <a:srgbClr val="0070C0"/>
                </a:solidFill>
                <a:latin typeface="Arial" panose="020B0604020202020204" pitchFamily="34" charset="0"/>
                <a:cs typeface="Arial" panose="020B0604020202020204" pitchFamily="34" charset="0"/>
              </a:rPr>
              <a:t>	Actions for trainees:</a:t>
            </a:r>
          </a:p>
          <a:p>
            <a:pPr rtl="0" fontAlgn="b"/>
            <a:endParaRPr lang="en-GB" b="1">
              <a:solidFill>
                <a:srgbClr val="0070C0"/>
              </a:solidFill>
              <a:latin typeface="Arial" panose="020B0604020202020204" pitchFamily="34" charset="0"/>
              <a:cs typeface="Arial" panose="020B0604020202020204" pitchFamily="34" charset="0"/>
            </a:endParaRPr>
          </a:p>
          <a:p>
            <a:pPr marL="1200150" lvl="2" indent="-285750" fontAlgn="b">
              <a:buFont typeface="Arial" panose="020B0604020202020204" pitchFamily="34" charset="0"/>
              <a:buChar char="•"/>
            </a:pPr>
            <a:r>
              <a:rPr lang="en-GB">
                <a:solidFill>
                  <a:schemeClr val="bg2"/>
                </a:solidFill>
                <a:latin typeface="Arial" panose="020B0604020202020204" pitchFamily="34" charset="0"/>
                <a:cs typeface="Arial" panose="020B0604020202020204" pitchFamily="34" charset="0"/>
              </a:rPr>
              <a:t>Maintain your portfolio throughout the programme.</a:t>
            </a:r>
          </a:p>
          <a:p>
            <a:pPr marL="1200150" lvl="2" indent="-285750" fontAlgn="b">
              <a:buFont typeface="Arial" panose="020B0604020202020204" pitchFamily="34" charset="0"/>
              <a:buChar char="•"/>
            </a:pPr>
            <a:r>
              <a:rPr lang="en-GB">
                <a:solidFill>
                  <a:schemeClr val="bg2"/>
                </a:solidFill>
                <a:latin typeface="Arial" panose="020B0604020202020204" pitchFamily="34" charset="0"/>
                <a:cs typeface="Arial" panose="020B0604020202020204" pitchFamily="34" charset="0"/>
              </a:rPr>
              <a:t>Ensure all competencies are reviewed and signed off by your Clinical Supervisor.</a:t>
            </a:r>
          </a:p>
          <a:p>
            <a:pPr marL="1200150" lvl="2" indent="-285750" fontAlgn="b">
              <a:buFont typeface="Arial" panose="020B0604020202020204" pitchFamily="34" charset="0"/>
              <a:buChar char="•"/>
            </a:pPr>
            <a:r>
              <a:rPr lang="en-GB">
                <a:solidFill>
                  <a:schemeClr val="bg2"/>
                </a:solidFill>
                <a:latin typeface="Arial" panose="020B0604020202020204" pitchFamily="34" charset="0"/>
                <a:cs typeface="Arial" panose="020B0604020202020204" pitchFamily="34" charset="0"/>
              </a:rPr>
              <a:t>Present your work clearly and consistently – your portfolio should be well-organised and easy to follow.</a:t>
            </a:r>
          </a:p>
          <a:p>
            <a:pPr marL="1200150" lvl="2" indent="-285750" fontAlgn="b">
              <a:buFont typeface="Arial" panose="020B0604020202020204" pitchFamily="34" charset="0"/>
              <a:buChar char="•"/>
            </a:pPr>
            <a:r>
              <a:rPr lang="en-GB">
                <a:solidFill>
                  <a:schemeClr val="bg2"/>
                </a:solidFill>
                <a:latin typeface="Arial" panose="020B0604020202020204" pitchFamily="34" charset="0"/>
                <a:cs typeface="Arial" panose="020B0604020202020204" pitchFamily="34" charset="0"/>
              </a:rPr>
              <a:t>Provide a variety of examples that demonstrate the breadth of your experience and learning.</a:t>
            </a:r>
          </a:p>
          <a:p>
            <a:pPr marL="1200150" lvl="2" indent="-285750" fontAlgn="b">
              <a:buFont typeface="Arial" panose="020B0604020202020204" pitchFamily="34" charset="0"/>
              <a:buChar char="•"/>
            </a:pPr>
            <a:r>
              <a:rPr lang="en-GB">
                <a:solidFill>
                  <a:schemeClr val="bg2"/>
                </a:solidFill>
                <a:latin typeface="Arial" panose="020B0604020202020204" pitchFamily="34" charset="0"/>
                <a:cs typeface="Arial" panose="020B0604020202020204" pitchFamily="34" charset="0"/>
              </a:rPr>
              <a:t>Your portfolio will be reviewed by SEETA as part of the final completion assessment process.</a:t>
            </a:r>
          </a:p>
          <a:p>
            <a:pPr marL="1200150" lvl="2" indent="-285750" fontAlgn="b">
              <a:buFont typeface="Arial" panose="020B0604020202020204" pitchFamily="34" charset="0"/>
              <a:buChar char="•"/>
            </a:pPr>
            <a:r>
              <a:rPr lang="en-GB">
                <a:solidFill>
                  <a:schemeClr val="bg2"/>
                </a:solidFill>
                <a:latin typeface="Arial" panose="020B0604020202020204" pitchFamily="34" charset="0"/>
                <a:cs typeface="Arial" panose="020B0604020202020204" pitchFamily="34" charset="0"/>
              </a:rPr>
              <a:t>Send completion certificates along with your portfolio to SEETA as evidence of training completion.</a:t>
            </a:r>
          </a:p>
          <a:p>
            <a:pPr marL="1200150" lvl="2" indent="-285750" fontAlgn="b">
              <a:buFont typeface="Arial" panose="020B0604020202020204" pitchFamily="34" charset="0"/>
              <a:buChar char="•"/>
            </a:pPr>
            <a:r>
              <a:rPr lang="en-GB">
                <a:solidFill>
                  <a:schemeClr val="bg2"/>
                </a:solidFill>
                <a:latin typeface="Arial" panose="020B0604020202020204" pitchFamily="34" charset="0"/>
                <a:cs typeface="Arial" panose="020B0604020202020204" pitchFamily="34" charset="0"/>
              </a:rPr>
              <a:t>SEETA will provide further guidance on how to submit and maintain your portfolio via teaching session.</a:t>
            </a:r>
            <a:endParaRPr lang="en-GB">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p:txBody>
      </p:sp>
      <p:pic>
        <p:nvPicPr>
          <p:cNvPr id="7" name="Graphic 6" descr="Warning with solid fill">
            <a:extLst>
              <a:ext uri="{FF2B5EF4-FFF2-40B4-BE49-F238E27FC236}">
                <a16:creationId xmlns:a16="http://schemas.microsoft.com/office/drawing/2014/main" id="{61119423-DF40-9FC4-C093-5BF9C8395B1F}"/>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533956" y="3195916"/>
            <a:ext cx="865186" cy="865186"/>
          </a:xfrm>
          <a:prstGeom prst="rect">
            <a:avLst/>
          </a:prstGeom>
        </p:spPr>
      </p:pic>
      <p:pic>
        <p:nvPicPr>
          <p:cNvPr id="6" name="Graphic 5" descr="Closed book with solid fill">
            <a:extLst>
              <a:ext uri="{FF2B5EF4-FFF2-40B4-BE49-F238E27FC236}">
                <a16:creationId xmlns:a16="http://schemas.microsoft.com/office/drawing/2014/main" id="{05FA0202-FE4D-4000-E8ED-A2F2E0B15AC5}"/>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376075" y="996549"/>
            <a:ext cx="914400" cy="914400"/>
          </a:xfrm>
          <a:prstGeom prst="rect">
            <a:avLst/>
          </a:prstGeom>
        </p:spPr>
      </p:pic>
      <p:sp>
        <p:nvSpPr>
          <p:cNvPr id="2" name="Rectangle 1">
            <a:extLst>
              <a:ext uri="{FF2B5EF4-FFF2-40B4-BE49-F238E27FC236}">
                <a16:creationId xmlns:a16="http://schemas.microsoft.com/office/drawing/2014/main" id="{82A5E6B0-C1F4-AC8D-23C9-6BA7E8498783}"/>
              </a:ext>
            </a:extLst>
          </p:cNvPr>
          <p:cNvSpPr/>
          <p:nvPr/>
        </p:nvSpPr>
        <p:spPr>
          <a:xfrm>
            <a:off x="533955" y="2469326"/>
            <a:ext cx="11404153" cy="3191245"/>
          </a:xfrm>
          <a:prstGeom prst="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01421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65C995-5B4E-9B59-591A-F0C39770B1D3}"/>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4321CE8E-03D0-BE80-E034-26A192E8BF60}"/>
              </a:ext>
            </a:extLst>
          </p:cNvPr>
          <p:cNvSpPr>
            <a:spLocks noGrp="1"/>
          </p:cNvSpPr>
          <p:nvPr>
            <p:ph type="title"/>
          </p:nvPr>
        </p:nvSpPr>
        <p:spPr>
          <a:xfrm>
            <a:off x="413769" y="80706"/>
            <a:ext cx="11404154" cy="865186"/>
          </a:xfrm>
        </p:spPr>
        <p:txBody>
          <a:bodyPr>
            <a:normAutofit/>
          </a:bodyPr>
          <a:lstStyle/>
          <a:p>
            <a:r>
              <a:rPr lang="en-GB" sz="2800" spc="-40"/>
              <a:t>Monitoring your progress</a:t>
            </a:r>
          </a:p>
        </p:txBody>
      </p:sp>
      <p:sp>
        <p:nvSpPr>
          <p:cNvPr id="4" name="TextBox 3">
            <a:extLst>
              <a:ext uri="{FF2B5EF4-FFF2-40B4-BE49-F238E27FC236}">
                <a16:creationId xmlns:a16="http://schemas.microsoft.com/office/drawing/2014/main" id="{ECB00FE7-F7C0-729D-F3DF-62B25E1BA9D1}"/>
              </a:ext>
            </a:extLst>
          </p:cNvPr>
          <p:cNvSpPr txBox="1"/>
          <p:nvPr/>
        </p:nvSpPr>
        <p:spPr>
          <a:xfrm>
            <a:off x="374077" y="773994"/>
            <a:ext cx="11404154" cy="5909310"/>
          </a:xfrm>
          <a:prstGeom prst="rect">
            <a:avLst/>
          </a:prstGeom>
          <a:noFill/>
        </p:spPr>
        <p:txBody>
          <a:bodyPr wrap="square" lIns="91440" tIns="45720" rIns="91440" bIns="45720" anchor="t">
            <a:spAutoFit/>
          </a:bodyPr>
          <a:lstStyle/>
          <a:p>
            <a:pPr rtl="0" fontAlgn="b"/>
            <a:r>
              <a:rPr lang="en-GB">
                <a:latin typeface="Arial" panose="020B0604020202020204" pitchFamily="34" charset="0"/>
                <a:cs typeface="Arial" panose="020B0604020202020204" pitchFamily="34" charset="0"/>
              </a:rPr>
              <a:t>	</a:t>
            </a:r>
          </a:p>
          <a:p>
            <a:pPr rtl="0" fontAlgn="b"/>
            <a:r>
              <a:rPr lang="en-GB">
                <a:latin typeface="Arial" panose="020B0604020202020204" pitchFamily="34" charset="0"/>
                <a:cs typeface="Arial" panose="020B0604020202020204" pitchFamily="34" charset="0"/>
              </a:rPr>
              <a:t>	We will meet up with you regularly over the course of your programme to review how you are getting 	on. You can expect to see us at the regular network meetings and teaching sessions. We visit most of 	our hospitals and training courses from time to time as well. You are always welcome to email us 	questions, and we want to know about any concerns that you have and cannot resolve locally.</a:t>
            </a:r>
          </a:p>
          <a:p>
            <a:pPr rtl="0" fontAlgn="b"/>
            <a:endParaRPr lang="en-GB">
              <a:latin typeface="Arial" panose="020B0604020202020204" pitchFamily="34" charset="0"/>
              <a:cs typeface="Arial" panose="020B0604020202020204" pitchFamily="34" charset="0"/>
            </a:endParaRPr>
          </a:p>
          <a:p>
            <a:pPr rtl="0" fontAlgn="b"/>
            <a:r>
              <a:rPr lang="en-GB">
                <a:latin typeface="Arial" panose="020B0604020202020204" pitchFamily="34" charset="0"/>
                <a:cs typeface="Arial" panose="020B0604020202020204" pitchFamily="34" charset="0"/>
              </a:rPr>
              <a:t>We will meet with you online after you have been in the programme for about a month to see how things are going, and again once you have been training for three months. After the second meeting we usually meet quarterly thereafter, although this may be more frequent if you or we have any concerns. We normally agree the date of the next meeting at the end of each review. Our last meeting will be six months after you finish so that you can tell us how you are enjoying your new career!</a:t>
            </a:r>
          </a:p>
          <a:p>
            <a:pPr rtl="0" fontAlgn="b"/>
            <a:endParaRPr lang="en-GB">
              <a:latin typeface="Arial" panose="020B0604020202020204" pitchFamily="34" charset="0"/>
              <a:cs typeface="Arial" panose="020B0604020202020204" pitchFamily="34" charset="0"/>
            </a:endParaRPr>
          </a:p>
          <a:p>
            <a:pPr rtl="0" fontAlgn="b"/>
            <a:r>
              <a:rPr lang="en-GB">
                <a:latin typeface="Arial" panose="020B0604020202020204" pitchFamily="34" charset="0"/>
                <a:cs typeface="Arial" panose="020B0604020202020204" pitchFamily="34" charset="0"/>
              </a:rPr>
              <a:t>We check in with your Clinical Supervisor regularly to ensure that they do not have any issues of concern.</a:t>
            </a:r>
          </a:p>
          <a:p>
            <a:pPr rtl="0" fontAlgn="b"/>
            <a:endParaRPr lang="en-GB">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a:p>
            <a:pPr fontAlgn="b"/>
            <a:r>
              <a:rPr lang="en-GB" b="1">
                <a:latin typeface="Arial"/>
                <a:cs typeface="Arial"/>
              </a:rPr>
              <a:t>	</a:t>
            </a:r>
            <a:r>
              <a:rPr lang="en-GB" b="1">
                <a:solidFill>
                  <a:srgbClr val="0070C0"/>
                </a:solidFill>
                <a:latin typeface="Arial"/>
                <a:cs typeface="Arial"/>
              </a:rPr>
              <a:t>Action for trainees</a:t>
            </a:r>
          </a:p>
          <a:p>
            <a:pPr fontAlgn="b"/>
            <a:r>
              <a:rPr lang="en-GB">
                <a:latin typeface="Arial"/>
                <a:cs typeface="Arial"/>
              </a:rPr>
              <a:t>	</a:t>
            </a:r>
            <a:r>
              <a:rPr lang="en-GB">
                <a:solidFill>
                  <a:schemeClr val="bg2"/>
                </a:solidFill>
                <a:latin typeface="Arial"/>
                <a:cs typeface="Arial"/>
              </a:rPr>
              <a:t>These review meetings are important! Please let us know if you do not have a date for your next </a:t>
            </a:r>
          </a:p>
          <a:p>
            <a:pPr fontAlgn="b"/>
            <a:r>
              <a:rPr lang="en-GB">
                <a:solidFill>
                  <a:schemeClr val="bg2"/>
                </a:solidFill>
                <a:latin typeface="Arial"/>
                <a:cs typeface="Arial"/>
              </a:rPr>
              <a:t>	catch-up session or if you need us to change the time or date.</a:t>
            </a:r>
          </a:p>
          <a:p>
            <a:pPr fontAlgn="b"/>
            <a:r>
              <a:rPr lang="en-GB">
                <a:solidFill>
                  <a:schemeClr val="bg2"/>
                </a:solidFill>
                <a:latin typeface="Arial" panose="020B0604020202020204" pitchFamily="34" charset="0"/>
                <a:cs typeface="Arial" panose="020B0604020202020204" pitchFamily="34" charset="0"/>
              </a:rPr>
              <a:t>	</a:t>
            </a:r>
            <a:endParaRPr lang="en-GB">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p:txBody>
      </p:sp>
      <p:pic>
        <p:nvPicPr>
          <p:cNvPr id="7" name="Graphic 6" descr="Warning with solid fill">
            <a:extLst>
              <a:ext uri="{FF2B5EF4-FFF2-40B4-BE49-F238E27FC236}">
                <a16:creationId xmlns:a16="http://schemas.microsoft.com/office/drawing/2014/main" id="{1A07C682-19FF-D093-FC1B-C0B0A874CC79}"/>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334385" y="5218820"/>
            <a:ext cx="865186" cy="865186"/>
          </a:xfrm>
          <a:prstGeom prst="rect">
            <a:avLst/>
          </a:prstGeom>
        </p:spPr>
      </p:pic>
      <p:pic>
        <p:nvPicPr>
          <p:cNvPr id="6" name="Graphic 5" descr="Closed book with solid fill">
            <a:extLst>
              <a:ext uri="{FF2B5EF4-FFF2-40B4-BE49-F238E27FC236}">
                <a16:creationId xmlns:a16="http://schemas.microsoft.com/office/drawing/2014/main" id="{9672810C-01A0-80BE-4B96-369F99CB8611}"/>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376075" y="996549"/>
            <a:ext cx="914400" cy="914400"/>
          </a:xfrm>
          <a:prstGeom prst="rect">
            <a:avLst/>
          </a:prstGeom>
        </p:spPr>
      </p:pic>
      <p:sp>
        <p:nvSpPr>
          <p:cNvPr id="2" name="Rectangle 1">
            <a:extLst>
              <a:ext uri="{FF2B5EF4-FFF2-40B4-BE49-F238E27FC236}">
                <a16:creationId xmlns:a16="http://schemas.microsoft.com/office/drawing/2014/main" id="{170816BC-E0B3-44C0-A486-0EBA4E165781}"/>
              </a:ext>
            </a:extLst>
          </p:cNvPr>
          <p:cNvSpPr/>
          <p:nvPr/>
        </p:nvSpPr>
        <p:spPr>
          <a:xfrm>
            <a:off x="264047" y="5029200"/>
            <a:ext cx="10954938" cy="1351839"/>
          </a:xfrm>
          <a:prstGeom prst="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877624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52169F-9F4F-3FA4-0113-6E7D071A72AC}"/>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A6B5FD67-18D3-0B48-C1A0-21173658F45F}"/>
              </a:ext>
            </a:extLst>
          </p:cNvPr>
          <p:cNvSpPr>
            <a:spLocks noGrp="1"/>
          </p:cNvSpPr>
          <p:nvPr>
            <p:ph type="title"/>
          </p:nvPr>
        </p:nvSpPr>
        <p:spPr>
          <a:xfrm>
            <a:off x="413769" y="80706"/>
            <a:ext cx="11404154" cy="865186"/>
          </a:xfrm>
        </p:spPr>
        <p:txBody>
          <a:bodyPr>
            <a:normAutofit/>
          </a:bodyPr>
          <a:lstStyle/>
          <a:p>
            <a:r>
              <a:rPr lang="en-GB" sz="2800" spc="-40"/>
              <a:t>Completing the programme</a:t>
            </a:r>
          </a:p>
        </p:txBody>
      </p:sp>
      <p:sp>
        <p:nvSpPr>
          <p:cNvPr id="4" name="TextBox 3">
            <a:extLst>
              <a:ext uri="{FF2B5EF4-FFF2-40B4-BE49-F238E27FC236}">
                <a16:creationId xmlns:a16="http://schemas.microsoft.com/office/drawing/2014/main" id="{08AAE167-CE64-B53C-9C0B-D1AC117342FB}"/>
              </a:ext>
            </a:extLst>
          </p:cNvPr>
          <p:cNvSpPr txBox="1"/>
          <p:nvPr/>
        </p:nvSpPr>
        <p:spPr>
          <a:xfrm>
            <a:off x="374077" y="773994"/>
            <a:ext cx="11404154" cy="5632311"/>
          </a:xfrm>
          <a:prstGeom prst="rect">
            <a:avLst/>
          </a:prstGeom>
          <a:noFill/>
        </p:spPr>
        <p:txBody>
          <a:bodyPr wrap="square">
            <a:spAutoFit/>
          </a:bodyPr>
          <a:lstStyle/>
          <a:p>
            <a:pPr rtl="0" fontAlgn="b"/>
            <a:r>
              <a:rPr lang="en-GB">
                <a:latin typeface="Arial" panose="020B0604020202020204" pitchFamily="34" charset="0"/>
                <a:cs typeface="Arial" panose="020B0604020202020204" pitchFamily="34" charset="0"/>
              </a:rPr>
              <a:t>	</a:t>
            </a:r>
          </a:p>
          <a:p>
            <a:pPr rtl="0" fontAlgn="b"/>
            <a:r>
              <a:rPr lang="en-GB">
                <a:latin typeface="Arial" panose="020B0604020202020204" pitchFamily="34" charset="0"/>
                <a:cs typeface="Arial" panose="020B0604020202020204" pitchFamily="34" charset="0"/>
              </a:rPr>
              <a:t>	In order to confirm completion of the SEETA Training Programme and receive your certificate, you will</a:t>
            </a:r>
          </a:p>
          <a:p>
            <a:pPr rtl="0" fontAlgn="b"/>
            <a:r>
              <a:rPr lang="en-GB">
                <a:latin typeface="Arial" panose="020B0604020202020204" pitchFamily="34" charset="0"/>
                <a:cs typeface="Arial" panose="020B0604020202020204" pitchFamily="34" charset="0"/>
              </a:rPr>
              <a:t>	need to send us the following (to </a:t>
            </a:r>
            <a:r>
              <a:rPr lang="en-GB">
                <a:latin typeface="Arial" panose="020B0604020202020204" pitchFamily="34" charset="0"/>
                <a:cs typeface="Arial" panose="020B0604020202020204" pitchFamily="34" charset="0"/>
                <a:hlinkClick r:id="rId3"/>
              </a:rPr>
              <a:t>England.clinicalendoscopy.se@nhs.net</a:t>
            </a:r>
            <a:r>
              <a:rPr lang="en-GB">
                <a:latin typeface="Arial" panose="020B0604020202020204" pitchFamily="34" charset="0"/>
                <a:cs typeface="Arial" panose="020B0604020202020204" pitchFamily="34" charset="0"/>
              </a:rPr>
              <a:t>):</a:t>
            </a:r>
          </a:p>
          <a:p>
            <a:pPr rtl="0" fontAlgn="b"/>
            <a:endParaRPr lang="en-GB">
              <a:latin typeface="Arial" panose="020B0604020202020204" pitchFamily="34" charset="0"/>
              <a:cs typeface="Arial" panose="020B0604020202020204" pitchFamily="34" charset="0"/>
            </a:endParaRPr>
          </a:p>
          <a:p>
            <a:pPr marL="342900" indent="-342900" rtl="0" fontAlgn="b">
              <a:buFont typeface="+mj-lt"/>
              <a:buAutoNum type="arabicPeriod"/>
            </a:pPr>
            <a:r>
              <a:rPr lang="en-GB">
                <a:latin typeface="Arial" panose="020B0604020202020204" pitchFamily="34" charset="0"/>
                <a:cs typeface="Arial" panose="020B0604020202020204" pitchFamily="34" charset="0"/>
              </a:rPr>
              <a:t>Certificate or evidence of successful completion of your Academic module(s) </a:t>
            </a:r>
          </a:p>
          <a:p>
            <a:pPr marL="342900" indent="-342900" rtl="0" fontAlgn="b">
              <a:buFont typeface="+mj-lt"/>
              <a:buAutoNum type="arabicPeriod"/>
            </a:pPr>
            <a:r>
              <a:rPr lang="en-GB">
                <a:latin typeface="Arial" panose="020B0604020202020204" pitchFamily="34" charset="0"/>
                <a:cs typeface="Arial" panose="020B0604020202020204" pitchFamily="34" charset="0"/>
              </a:rPr>
              <a:t>SEETA Portfolio, with the following attached:</a:t>
            </a:r>
          </a:p>
          <a:p>
            <a:pPr marL="800100" lvl="1" indent="-342900" fontAlgn="b">
              <a:buFont typeface="Arial" panose="020B0604020202020204" pitchFamily="34" charset="0"/>
              <a:buChar char="•"/>
            </a:pPr>
            <a:r>
              <a:rPr lang="en-GB">
                <a:latin typeface="Arial" panose="020B0604020202020204" pitchFamily="34" charset="0"/>
                <a:cs typeface="Arial" panose="020B0604020202020204" pitchFamily="34" charset="0"/>
              </a:rPr>
              <a:t>JAG Accreditation certificate in your chosen modality</a:t>
            </a:r>
          </a:p>
          <a:p>
            <a:pPr marL="800100" lvl="1" indent="-342900" fontAlgn="b">
              <a:buFont typeface="Arial" panose="020B0604020202020204" pitchFamily="34" charset="0"/>
              <a:buChar char="•"/>
            </a:pPr>
            <a:r>
              <a:rPr lang="en-GB">
                <a:latin typeface="Arial" panose="020B0604020202020204" pitchFamily="34" charset="0"/>
                <a:cs typeface="Arial" panose="020B0604020202020204" pitchFamily="34" charset="0"/>
              </a:rPr>
              <a:t>Basic Skills course certificate</a:t>
            </a:r>
          </a:p>
          <a:p>
            <a:pPr marL="800100" lvl="1" indent="-342900" fontAlgn="b">
              <a:buFont typeface="Arial" panose="020B0604020202020204" pitchFamily="34" charset="0"/>
              <a:buChar char="•"/>
            </a:pPr>
            <a:r>
              <a:rPr lang="en-GB">
                <a:latin typeface="Arial" panose="020B0604020202020204" pitchFamily="34" charset="0"/>
                <a:cs typeface="Arial" panose="020B0604020202020204" pitchFamily="34" charset="0"/>
              </a:rPr>
              <a:t>Endoscopy Non-Technical Skills [ENTS] certificate</a:t>
            </a:r>
          </a:p>
          <a:p>
            <a:pPr marL="800100" lvl="1" indent="-342900" fontAlgn="b">
              <a:buFont typeface="Arial" panose="020B0604020202020204" pitchFamily="34" charset="0"/>
              <a:buChar char="•"/>
            </a:pPr>
            <a:r>
              <a:rPr lang="en-GB">
                <a:latin typeface="Arial" panose="020B0604020202020204" pitchFamily="34" charset="0"/>
                <a:cs typeface="Arial" panose="020B0604020202020204" pitchFamily="34" charset="0"/>
              </a:rPr>
              <a:t>Polypectomy course (colonoscopy only) certificate</a:t>
            </a:r>
          </a:p>
          <a:p>
            <a:pPr marL="800100" lvl="1" indent="-342900" fontAlgn="b">
              <a:buFont typeface="Arial" panose="020B0604020202020204" pitchFamily="34" charset="0"/>
              <a:buChar char="•"/>
            </a:pPr>
            <a:r>
              <a:rPr lang="en-GB">
                <a:latin typeface="Arial" panose="020B0604020202020204" pitchFamily="34" charset="0"/>
                <a:cs typeface="Arial" panose="020B0604020202020204" pitchFamily="34" charset="0"/>
              </a:rPr>
              <a:t>Advanced Communication certificate</a:t>
            </a:r>
          </a:p>
          <a:p>
            <a:pPr marL="800100" lvl="1" indent="-342900" fontAlgn="b">
              <a:buFont typeface="Arial" panose="020B0604020202020204" pitchFamily="34" charset="0"/>
              <a:buChar char="•"/>
            </a:pPr>
            <a:r>
              <a:rPr lang="en-GB">
                <a:latin typeface="Arial" panose="020B0604020202020204" pitchFamily="34" charset="0"/>
                <a:cs typeface="Arial" panose="020B0604020202020204" pitchFamily="34" charset="0"/>
              </a:rPr>
              <a:t>SLATE certificate</a:t>
            </a:r>
          </a:p>
          <a:p>
            <a:pPr rtl="0" fontAlgn="b"/>
            <a:endParaRPr lang="en-GB">
              <a:latin typeface="Arial" panose="020B0604020202020204" pitchFamily="34" charset="0"/>
              <a:cs typeface="Arial" panose="020B0604020202020204" pitchFamily="34" charset="0"/>
            </a:endParaRPr>
          </a:p>
          <a:p>
            <a:pPr rtl="0" fontAlgn="b"/>
            <a:r>
              <a:rPr lang="en-GB" b="1">
                <a:latin typeface="Arial" panose="020B0604020202020204" pitchFamily="34" charset="0"/>
                <a:cs typeface="Arial" panose="020B0604020202020204" pitchFamily="34" charset="0"/>
              </a:rPr>
              <a:t>	</a:t>
            </a:r>
          </a:p>
          <a:p>
            <a:pPr rtl="0" fontAlgn="b"/>
            <a:endParaRPr lang="en-GB" b="1">
              <a:solidFill>
                <a:srgbClr val="0070C0"/>
              </a:solidFill>
              <a:latin typeface="Arial" panose="020B0604020202020204" pitchFamily="34" charset="0"/>
              <a:cs typeface="Arial" panose="020B0604020202020204" pitchFamily="34" charset="0"/>
            </a:endParaRPr>
          </a:p>
          <a:p>
            <a:pPr rtl="0" fontAlgn="b"/>
            <a:r>
              <a:rPr lang="en-GB" b="1">
                <a:solidFill>
                  <a:srgbClr val="0070C0"/>
                </a:solidFill>
                <a:latin typeface="Arial" panose="020B0604020202020204" pitchFamily="34" charset="0"/>
                <a:cs typeface="Arial" panose="020B0604020202020204" pitchFamily="34" charset="0"/>
              </a:rPr>
              <a:t>	Action for trainees</a:t>
            </a:r>
          </a:p>
          <a:p>
            <a:pPr fontAlgn="b"/>
            <a:r>
              <a:rPr lang="en-GB">
                <a:latin typeface="Arial" panose="020B0604020202020204" pitchFamily="34" charset="0"/>
                <a:cs typeface="Arial" panose="020B0604020202020204" pitchFamily="34" charset="0"/>
              </a:rPr>
              <a:t>	</a:t>
            </a:r>
            <a:r>
              <a:rPr lang="en-GB">
                <a:solidFill>
                  <a:schemeClr val="bg2"/>
                </a:solidFill>
                <a:latin typeface="Arial" panose="020B0604020202020204" pitchFamily="34" charset="0"/>
                <a:cs typeface="Arial" panose="020B0604020202020204" pitchFamily="34" charset="0"/>
              </a:rPr>
              <a:t>In order to complete your training programme, you will need to send us all of the above listed 	completed documents. Your portfolio and certificates will be reviewed by SEETA to confirm 	successful completion of your CE Training Programme. 	</a:t>
            </a:r>
            <a:endParaRPr lang="en-GB">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p:txBody>
      </p:sp>
      <p:pic>
        <p:nvPicPr>
          <p:cNvPr id="7" name="Graphic 6" descr="Warning with solid fill">
            <a:extLst>
              <a:ext uri="{FF2B5EF4-FFF2-40B4-BE49-F238E27FC236}">
                <a16:creationId xmlns:a16="http://schemas.microsoft.com/office/drawing/2014/main" id="{F708C096-A708-A60D-2EDC-7230F3E4D6A0}"/>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425289" y="4922824"/>
            <a:ext cx="865186" cy="865186"/>
          </a:xfrm>
          <a:prstGeom prst="rect">
            <a:avLst/>
          </a:prstGeom>
        </p:spPr>
      </p:pic>
      <p:pic>
        <p:nvPicPr>
          <p:cNvPr id="6" name="Graphic 5" descr="Closed book with solid fill">
            <a:extLst>
              <a:ext uri="{FF2B5EF4-FFF2-40B4-BE49-F238E27FC236}">
                <a16:creationId xmlns:a16="http://schemas.microsoft.com/office/drawing/2014/main" id="{0BD44797-7391-F5FA-DDE8-FF44BE5F2BF0}"/>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376075" y="996549"/>
            <a:ext cx="914400" cy="914400"/>
          </a:xfrm>
          <a:prstGeom prst="rect">
            <a:avLst/>
          </a:prstGeom>
        </p:spPr>
      </p:pic>
      <p:sp>
        <p:nvSpPr>
          <p:cNvPr id="2" name="Rectangle 1">
            <a:extLst>
              <a:ext uri="{FF2B5EF4-FFF2-40B4-BE49-F238E27FC236}">
                <a16:creationId xmlns:a16="http://schemas.microsoft.com/office/drawing/2014/main" id="{51300B2E-0355-68AA-06DB-D8CC1DFC10FB}"/>
              </a:ext>
            </a:extLst>
          </p:cNvPr>
          <p:cNvSpPr/>
          <p:nvPr/>
        </p:nvSpPr>
        <p:spPr>
          <a:xfrm>
            <a:off x="334385" y="4822953"/>
            <a:ext cx="11236898" cy="1322614"/>
          </a:xfrm>
          <a:prstGeom prst="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47775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B54BF-32C1-02B5-3DE7-73785764FC9B}"/>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A9129A23-7EA2-FD8D-5088-D3299608D0D2}"/>
              </a:ext>
            </a:extLst>
          </p:cNvPr>
          <p:cNvSpPr txBox="1"/>
          <p:nvPr/>
        </p:nvSpPr>
        <p:spPr>
          <a:xfrm>
            <a:off x="1911096" y="535034"/>
            <a:ext cx="9472808" cy="59708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3000" b="0" i="0" u="none" strike="noStrike" kern="1200" cap="none" spc="0" normalizeH="0" baseline="0" noProof="0">
              <a:ln>
                <a:noFill/>
              </a:ln>
              <a:solidFill>
                <a:srgbClr val="003087"/>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800" b="0" i="0" u="none" strike="noStrike" kern="1200" cap="none" spc="0" normalizeH="0" baseline="0" noProof="0">
              <a:ln>
                <a:noFill/>
              </a:ln>
              <a:solidFill>
                <a:srgbClr val="0070C0"/>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rgbClr val="003087"/>
                </a:solidFill>
                <a:latin typeface="Arial" panose="020B0604020202020204"/>
              </a:rPr>
              <a:t>NHSE South East</a:t>
            </a:r>
            <a:r>
              <a:rPr kumimoji="0" lang="en-GB" i="0" u="none" strike="noStrike" kern="1200" cap="none" spc="0" normalizeH="0" baseline="0" noProof="0">
                <a:ln>
                  <a:noFill/>
                </a:ln>
                <a:solidFill>
                  <a:srgbClr val="003087"/>
                </a:solidFill>
                <a:effectLst/>
                <a:uLnTx/>
                <a:uFillTx/>
                <a:latin typeface="Arial" panose="020B0604020202020204"/>
                <a:ea typeface="+mn-ea"/>
                <a:cs typeface="+mn-cs"/>
              </a:rPr>
              <a:t> Cancer and Diagnostics programme overall, Clinical Endoscopy training application queries</a:t>
            </a:r>
          </a:p>
          <a:p>
            <a:pPr marL="285750" indent="-285750">
              <a:buFont typeface="Arial" panose="020B0604020202020204" pitchFamily="34" charset="0"/>
              <a:buChar char="•"/>
            </a:pPr>
            <a:r>
              <a:rPr lang="en-GB" b="0">
                <a:hlinkClick r:id="rId3"/>
              </a:rPr>
              <a:t>England.canceranddiagnostics.se@nhs.net</a:t>
            </a:r>
            <a:r>
              <a:rPr lang="en-GB" b="0"/>
              <a:t> </a:t>
            </a:r>
          </a:p>
          <a:p>
            <a:endParaRPr lang="en-GB"/>
          </a:p>
          <a:p>
            <a:pPr marL="0" marR="0" lvl="0" indent="0" algn="l" defTabSz="914400" rtl="0" eaLnBrk="1" fontAlgn="auto" latinLnBrk="0" hangingPunct="1">
              <a:lnSpc>
                <a:spcPct val="100000"/>
              </a:lnSpc>
              <a:spcBef>
                <a:spcPts val="0"/>
              </a:spcBef>
              <a:spcAft>
                <a:spcPts val="0"/>
              </a:spcAft>
              <a:buClrTx/>
              <a:buSzTx/>
              <a:buFontTx/>
              <a:buNone/>
              <a:tabLst/>
              <a:defRPr/>
            </a:pPr>
            <a:r>
              <a:rPr lang="en-GB">
                <a:solidFill>
                  <a:srgbClr val="003087"/>
                </a:solidFill>
                <a:latin typeface="Arial" panose="020B0604020202020204"/>
              </a:rPr>
              <a:t>South East</a:t>
            </a:r>
            <a:r>
              <a:rPr kumimoji="0" lang="en-GB" i="0" u="none" strike="noStrike" kern="1200" cap="none" spc="0" normalizeH="0" baseline="0" noProof="0">
                <a:ln>
                  <a:noFill/>
                </a:ln>
                <a:solidFill>
                  <a:srgbClr val="003087"/>
                </a:solidFill>
                <a:effectLst/>
                <a:uLnTx/>
                <a:uFillTx/>
                <a:latin typeface="Arial" panose="020B0604020202020204"/>
                <a:ea typeface="+mn-ea"/>
                <a:cs typeface="+mn-cs"/>
              </a:rPr>
              <a:t> Endoscopy Training Academy (SEETA) Clinical Endoscopy inbox: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a:t> </a:t>
            </a:r>
            <a:r>
              <a:rPr kumimoji="0" lang="fr-FR" sz="1800" b="0" i="0" u="none" strike="noStrike" kern="1200" cap="none" spc="0" normalizeH="0" baseline="0" noProof="0">
                <a:ln>
                  <a:noFill/>
                </a:ln>
                <a:solidFill>
                  <a:srgbClr val="212B32"/>
                </a:solidFill>
                <a:effectLst/>
                <a:uLnTx/>
                <a:uFillTx/>
                <a:latin typeface="Arial"/>
                <a:ea typeface="+mn-ea"/>
                <a:cs typeface="Arial"/>
                <a:hlinkClick r:id="rId4"/>
              </a:rPr>
              <a:t>england.clinicalendoscopy.se@nhs.net</a:t>
            </a:r>
            <a:r>
              <a:rPr kumimoji="0" lang="fr-FR" sz="1800" b="0" i="0" u="none" strike="noStrike" kern="1200" cap="none" spc="0" normalizeH="0" baseline="0" noProof="0">
                <a:ln>
                  <a:noFill/>
                </a:ln>
                <a:solidFill>
                  <a:srgbClr val="212B32"/>
                </a:solidFill>
                <a:effectLst/>
                <a:uLnTx/>
                <a:uFillTx/>
                <a:latin typeface="Arial"/>
                <a:ea typeface="+mn-ea"/>
                <a:cs typeface="Arial"/>
              </a:rPr>
              <a:t> </a:t>
            </a:r>
            <a:endParaRPr kumimoji="0" lang="en-GB" sz="1800" b="0" i="0" u="none" strike="noStrike" kern="1200" cap="none" spc="0" normalizeH="0" baseline="0" noProof="0">
              <a:ln>
                <a:noFill/>
              </a:ln>
              <a:solidFill>
                <a:srgbClr val="212B32"/>
              </a:solidFill>
              <a:effectLst/>
              <a:uLnTx/>
              <a:uFillTx/>
              <a:latin typeface="Arial" panose="020B0604020202020204" pitchFamily="34" charset="0"/>
              <a:ea typeface="+mn-ea"/>
              <a:cs typeface="Arial" panose="020B0604020202020204" pitchFamily="34" charset="0"/>
            </a:endParaRPr>
          </a:p>
          <a:p>
            <a:endParaRPr lang="en-GB" b="0"/>
          </a:p>
          <a:p>
            <a:pPr marL="285750" indent="-285750">
              <a:buFont typeface="Arial" panose="020B0604020202020204" pitchFamily="34" charset="0"/>
              <a:buChar char="•"/>
            </a:pPr>
            <a:endParaRPr lang="en-GB"/>
          </a:p>
          <a:p>
            <a:r>
              <a:rPr lang="en-GB">
                <a:solidFill>
                  <a:srgbClr val="003087"/>
                </a:solidFill>
                <a:latin typeface="Arial" panose="020B0604020202020204"/>
              </a:rPr>
              <a:t>NHSE South East</a:t>
            </a:r>
            <a:r>
              <a:rPr kumimoji="0" lang="en-GB" i="0" u="none" strike="noStrike" kern="1200" cap="none" spc="0" normalizeH="0" baseline="0" noProof="0">
                <a:ln>
                  <a:noFill/>
                </a:ln>
                <a:solidFill>
                  <a:srgbClr val="003087"/>
                </a:solidFill>
                <a:effectLst/>
                <a:uLnTx/>
                <a:uFillTx/>
                <a:latin typeface="Arial" panose="020B0604020202020204"/>
                <a:ea typeface="+mn-ea"/>
                <a:cs typeface="+mn-cs"/>
              </a:rPr>
              <a:t> Cancer and Diagnostics programme NHS Futures pages, incl. SEETA [registration required]</a:t>
            </a:r>
          </a:p>
          <a:p>
            <a:pPr marL="285750" indent="-285750">
              <a:buFont typeface="Arial" panose="020B0604020202020204" pitchFamily="34" charset="0"/>
              <a:buChar char="•"/>
            </a:pPr>
            <a:r>
              <a:rPr lang="en-GB">
                <a:hlinkClick r:id="rId5"/>
              </a:rPr>
              <a:t>https://future.nhs.uk/seworkforcetrainingeducation/view?objectID=55146224</a:t>
            </a:r>
            <a:r>
              <a:rPr lang="en-GB"/>
              <a:t> </a:t>
            </a:r>
          </a:p>
          <a:p>
            <a:endParaRPr lang="en-GB" b="0"/>
          </a:p>
          <a:p>
            <a:endParaRPr lang="en-GB"/>
          </a:p>
          <a:p>
            <a:r>
              <a:rPr lang="en-GB">
                <a:solidFill>
                  <a:srgbClr val="003087"/>
                </a:solidFill>
                <a:latin typeface="Arial" panose="020B0604020202020204"/>
              </a:rPr>
              <a:t>NHSE South East</a:t>
            </a:r>
            <a:r>
              <a:rPr kumimoji="0" lang="en-GB" i="0" u="none" strike="noStrike" kern="1200" cap="none" spc="0" normalizeH="0" baseline="0" noProof="0">
                <a:ln>
                  <a:noFill/>
                </a:ln>
                <a:solidFill>
                  <a:srgbClr val="003087"/>
                </a:solidFill>
                <a:effectLst/>
                <a:uLnTx/>
                <a:uFillTx/>
                <a:latin typeface="Arial" panose="020B0604020202020204"/>
                <a:ea typeface="+mn-ea"/>
                <a:cs typeface="+mn-cs"/>
              </a:rPr>
              <a:t> Cancer and Diagnostics programme website pages, incl. SEETA</a:t>
            </a:r>
            <a:endParaRPr lang="en-GB" b="0"/>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b="0" i="0" u="none" strike="noStrike" kern="1200" cap="none" spc="0" normalizeH="0" baseline="0" noProof="0">
                <a:ln>
                  <a:noFill/>
                </a:ln>
                <a:solidFill>
                  <a:srgbClr val="003087"/>
                </a:solidFill>
                <a:effectLst/>
                <a:uLnTx/>
                <a:uFillTx/>
                <a:latin typeface="Arial" panose="020B0604020202020204"/>
                <a:ea typeface="+mn-ea"/>
                <a:cs typeface="+mn-cs"/>
                <a:hlinkClick r:id="rId6"/>
              </a:rPr>
              <a:t>https://wessex.hee.nhs.uk/wider-workforce/cancer/</a:t>
            </a:r>
            <a:r>
              <a:rPr kumimoji="0" lang="en-GB" b="0" i="0" u="none" strike="noStrike" kern="1200" cap="none" spc="0" normalizeH="0" baseline="0" noProof="0">
                <a:ln>
                  <a:noFill/>
                </a:ln>
                <a:solidFill>
                  <a:srgbClr val="003087"/>
                </a:solidFill>
                <a:effectLst/>
                <a:uLnTx/>
                <a:uFillTx/>
                <a:latin typeface="Arial" panose="020B060402020202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231F20"/>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231F20"/>
              </a:solidFill>
              <a:effectLst/>
              <a:uLnTx/>
              <a:uFillTx/>
              <a:latin typeface="Arial" panose="020B06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231F20"/>
              </a:solidFill>
              <a:effectLst/>
              <a:uLnTx/>
              <a:uFillTx/>
              <a:latin typeface="Arial" panose="020B0604020202020204"/>
              <a:ea typeface="+mn-ea"/>
              <a:cs typeface="+mn-cs"/>
            </a:endParaRPr>
          </a:p>
        </p:txBody>
      </p:sp>
      <p:pic>
        <p:nvPicPr>
          <p:cNvPr id="9" name="Picture 8">
            <a:extLst>
              <a:ext uri="{FF2B5EF4-FFF2-40B4-BE49-F238E27FC236}">
                <a16:creationId xmlns:a16="http://schemas.microsoft.com/office/drawing/2014/main" id="{457E034A-1CD4-C047-277A-6733A583CDA3}"/>
              </a:ext>
            </a:extLst>
          </p:cNvPr>
          <p:cNvPicPr>
            <a:picLocks noChangeAspect="1"/>
          </p:cNvPicPr>
          <p:nvPr/>
        </p:nvPicPr>
        <p:blipFill>
          <a:blip r:embed="rId7"/>
          <a:stretch>
            <a:fillRect/>
          </a:stretch>
        </p:blipFill>
        <p:spPr>
          <a:xfrm>
            <a:off x="410586" y="3908163"/>
            <a:ext cx="1301817" cy="330217"/>
          </a:xfrm>
          <a:prstGeom prst="rect">
            <a:avLst/>
          </a:prstGeom>
        </p:spPr>
      </p:pic>
      <p:sp>
        <p:nvSpPr>
          <p:cNvPr id="2" name="Title 1">
            <a:extLst>
              <a:ext uri="{FF2B5EF4-FFF2-40B4-BE49-F238E27FC236}">
                <a16:creationId xmlns:a16="http://schemas.microsoft.com/office/drawing/2014/main" id="{E3CA0DD4-B89F-AE60-DF90-0250B46FDDEC}"/>
              </a:ext>
            </a:extLst>
          </p:cNvPr>
          <p:cNvSpPr>
            <a:spLocks noGrp="1"/>
          </p:cNvSpPr>
          <p:nvPr>
            <p:ph type="title"/>
          </p:nvPr>
        </p:nvSpPr>
        <p:spPr>
          <a:xfrm>
            <a:off x="432000" y="432000"/>
            <a:ext cx="11404154" cy="865186"/>
          </a:xfrm>
        </p:spPr>
        <p:txBody>
          <a:bodyPr>
            <a:normAutofit/>
          </a:bodyPr>
          <a:lstStyle/>
          <a:p>
            <a:r>
              <a:rPr lang="en-GB" sz="3200"/>
              <a:t>How to find out more and get in touch</a:t>
            </a:r>
          </a:p>
        </p:txBody>
      </p:sp>
      <p:pic>
        <p:nvPicPr>
          <p:cNvPr id="4" name="Graphic 3" descr="Web design with solid fill">
            <a:extLst>
              <a:ext uri="{FF2B5EF4-FFF2-40B4-BE49-F238E27FC236}">
                <a16:creationId xmlns:a16="http://schemas.microsoft.com/office/drawing/2014/main" id="{373F429E-BAD8-CFC7-CEF8-C3967B103B85}"/>
              </a:ext>
            </a:extLst>
          </p:cNvPr>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663318" y="4868512"/>
            <a:ext cx="914400" cy="914400"/>
          </a:xfrm>
          <a:prstGeom prst="rect">
            <a:avLst/>
          </a:prstGeom>
        </p:spPr>
      </p:pic>
      <p:pic>
        <p:nvPicPr>
          <p:cNvPr id="6" name="Graphic 5" descr="Email with solid fill">
            <a:extLst>
              <a:ext uri="{FF2B5EF4-FFF2-40B4-BE49-F238E27FC236}">
                <a16:creationId xmlns:a16="http://schemas.microsoft.com/office/drawing/2014/main" id="{4D0416E9-20D2-50F4-B8E0-8DF518AAF78F}"/>
              </a:ext>
            </a:extLst>
          </p:cNvPr>
          <p:cNvPicPr>
            <a:picLocks noChangeAspect="1"/>
          </p:cNvPicPr>
          <p:nvPr/>
        </p:nvPicPr>
        <p:blipFill>
          <a:blip>
            <a:extLst>
              <a:ext uri="{96DAC541-7B7A-43D3-8B79-37D633B846F1}">
                <asvg:svgBlip xmlns:asvg="http://schemas.microsoft.com/office/drawing/2016/SVG/main" r:embed="rId9"/>
              </a:ext>
            </a:extLst>
          </a:blip>
          <a:stretch>
            <a:fillRect/>
          </a:stretch>
        </p:blipFill>
        <p:spPr>
          <a:xfrm>
            <a:off x="564831" y="1927318"/>
            <a:ext cx="786384" cy="786384"/>
          </a:xfrm>
          <a:prstGeom prst="rect">
            <a:avLst/>
          </a:prstGeom>
        </p:spPr>
      </p:pic>
    </p:spTree>
    <p:extLst>
      <p:ext uri="{BB962C8B-B14F-4D97-AF65-F5344CB8AC3E}">
        <p14:creationId xmlns:p14="http://schemas.microsoft.com/office/powerpoint/2010/main" val="2890308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98209E-A310-0E99-A435-C7918A27AD96}"/>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1C2B2244-EF44-E8F9-C09D-582A9722D2A0}"/>
              </a:ext>
            </a:extLst>
          </p:cNvPr>
          <p:cNvSpPr>
            <a:spLocks noGrp="1"/>
          </p:cNvSpPr>
          <p:nvPr>
            <p:ph type="title"/>
          </p:nvPr>
        </p:nvSpPr>
        <p:spPr>
          <a:xfrm>
            <a:off x="413769" y="80706"/>
            <a:ext cx="11404154" cy="865186"/>
          </a:xfrm>
        </p:spPr>
        <p:txBody>
          <a:bodyPr>
            <a:normAutofit/>
          </a:bodyPr>
          <a:lstStyle/>
          <a:p>
            <a:r>
              <a:rPr lang="en-GB" sz="2800" spc="-40"/>
              <a:t>Introduction</a:t>
            </a:r>
          </a:p>
        </p:txBody>
      </p:sp>
      <p:sp>
        <p:nvSpPr>
          <p:cNvPr id="4" name="TextBox 3">
            <a:extLst>
              <a:ext uri="{FF2B5EF4-FFF2-40B4-BE49-F238E27FC236}">
                <a16:creationId xmlns:a16="http://schemas.microsoft.com/office/drawing/2014/main" id="{526CB067-5B73-1173-750C-4D027D69010C}"/>
              </a:ext>
            </a:extLst>
          </p:cNvPr>
          <p:cNvSpPr txBox="1"/>
          <p:nvPr/>
        </p:nvSpPr>
        <p:spPr>
          <a:xfrm>
            <a:off x="374078" y="810172"/>
            <a:ext cx="11404153" cy="5386090"/>
          </a:xfrm>
          <a:prstGeom prst="rect">
            <a:avLst/>
          </a:prstGeom>
          <a:noFill/>
        </p:spPr>
        <p:txBody>
          <a:bodyPr wrap="square" lIns="91440" tIns="45720" rIns="91440" bIns="45720" anchor="t">
            <a:spAutoFit/>
          </a:bodyPr>
          <a:lstStyle/>
          <a:p>
            <a:pPr lvl="0">
              <a:defRPr/>
            </a:pPr>
            <a:r>
              <a:rPr kumimoji="0" lang="en-GB" sz="1800" b="0" i="0" u="none" strike="noStrike" kern="1200" cap="none" spc="0" normalizeH="0" baseline="0" noProof="0">
                <a:ln>
                  <a:noFill/>
                </a:ln>
                <a:solidFill>
                  <a:srgbClr val="212B32"/>
                </a:solidFill>
                <a:effectLst/>
                <a:uLnTx/>
                <a:uFillTx/>
                <a:latin typeface="Arial"/>
                <a:cs typeface="Arial"/>
              </a:rPr>
              <a:t>Welcome to the </a:t>
            </a:r>
            <a:r>
              <a:rPr kumimoji="0" lang="en-GB" sz="1800" b="0" i="0" u="none" strike="noStrike" kern="1200" cap="none" spc="0" normalizeH="0" baseline="0" noProof="0">
                <a:ln>
                  <a:noFill/>
                </a:ln>
                <a:solidFill>
                  <a:srgbClr val="212B32"/>
                </a:solidFill>
                <a:effectLst/>
                <a:uLnTx/>
                <a:uFillTx/>
                <a:latin typeface="Arial" panose="020B0604020202020204" pitchFamily="34" charset="0"/>
                <a:cs typeface="Arial" panose="020B0604020202020204" pitchFamily="34" charset="0"/>
              </a:rPr>
              <a:t>South East Endoscopy Training Academy Clinical Endoscopist Training Programme. </a:t>
            </a:r>
          </a:p>
          <a:p>
            <a:pPr lvl="0">
              <a:defRPr/>
            </a:pPr>
            <a:endParaRPr kumimoji="0" lang="en-GB" sz="1800" b="0" i="0" u="none" strike="noStrike" kern="1200" cap="none" spc="0" normalizeH="0" baseline="0" noProof="0">
              <a:ln>
                <a:noFill/>
              </a:ln>
              <a:solidFill>
                <a:srgbClr val="212B32"/>
              </a:solidFill>
              <a:effectLst/>
              <a:uLnTx/>
              <a:uFillTx/>
              <a:latin typeface="Arial" panose="020B0604020202020204" pitchFamily="34" charset="0"/>
              <a:cs typeface="Arial" panose="020B0604020202020204" pitchFamily="34" charset="0"/>
            </a:endParaRPr>
          </a:p>
          <a:p>
            <a:pPr lvl="0">
              <a:defRPr/>
            </a:pPr>
            <a:r>
              <a:rPr kumimoji="0" lang="en-GB" sz="1800" b="0" i="0" u="none" strike="noStrike" kern="1200" cap="none" spc="0" normalizeH="0" baseline="0" noProof="0">
                <a:ln>
                  <a:noFill/>
                </a:ln>
                <a:solidFill>
                  <a:srgbClr val="212B32"/>
                </a:solidFill>
                <a:effectLst/>
                <a:uLnTx/>
                <a:uFillTx/>
                <a:latin typeface="Arial" panose="020B0604020202020204" pitchFamily="34" charset="0"/>
                <a:cs typeface="Arial" panose="020B0604020202020204" pitchFamily="34" charset="0"/>
              </a:rPr>
              <a:t>We are delighted that you have chosen this exciting new step in your career. </a:t>
            </a:r>
            <a:r>
              <a:rPr lang="en-GB">
                <a:latin typeface="Arial" panose="020B0604020202020204" pitchFamily="34" charset="0"/>
                <a:cs typeface="Arial" panose="020B0604020202020204" pitchFamily="34" charset="0"/>
              </a:rPr>
              <a:t>Our aim is to equip you with the confidence, competence, and clinical skills to become an independent and safe endoscopist, capable of delivering excellent patient care. Thank you for joining us — we are here to support you every step of the way.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solidFill>
                <a:srgbClr val="212B32"/>
              </a:solidFill>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212B32"/>
                </a:solidFill>
                <a:effectLst/>
                <a:uLnTx/>
                <a:uFillTx/>
                <a:latin typeface="Arial"/>
                <a:cs typeface="Arial"/>
              </a:rPr>
              <a:t>The programme is offered and overseen by the South East Endoscopy Training Academy [SEETA]. </a:t>
            </a:r>
            <a:r>
              <a:rPr lang="en-GB">
                <a:solidFill>
                  <a:srgbClr val="212B32"/>
                </a:solidFill>
                <a:latin typeface="Arial"/>
                <a:cs typeface="Arial"/>
              </a:rPr>
              <a:t>You will need to know the following people: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0" i="0" u="none" strike="noStrike" kern="1200" cap="none" spc="0" normalizeH="0" baseline="0" noProof="0">
              <a:ln>
                <a:noFill/>
              </a:ln>
              <a:solidFill>
                <a:srgbClr val="212B32"/>
              </a:solidFill>
              <a:effectLst/>
              <a:uLnTx/>
              <a:uFillTx/>
              <a:latin typeface="Arial"/>
              <a:cs typeface="Aria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b="1">
                <a:solidFill>
                  <a:srgbClr val="212B32"/>
                </a:solidFill>
                <a:latin typeface="Arial"/>
                <a:cs typeface="Arial"/>
              </a:rPr>
              <a:t>Monika Obalka </a:t>
            </a:r>
            <a:r>
              <a:rPr lang="en-GB" sz="1600">
                <a:solidFill>
                  <a:srgbClr val="212B32"/>
                </a:solidFill>
                <a:latin typeface="Arial"/>
                <a:cs typeface="Arial"/>
              </a:rPr>
              <a:t>is your Project Officer who is responsible for organising the programme and is your first point of contact if you have any challenges or questions.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600" b="0" i="0" u="none" strike="noStrike" kern="1200" cap="none" spc="0" normalizeH="0" baseline="0" noProof="0">
              <a:ln>
                <a:noFill/>
              </a:ln>
              <a:solidFill>
                <a:srgbClr val="212B32"/>
              </a:solidFill>
              <a:effectLst/>
              <a:uLnTx/>
              <a:uFillTx/>
              <a:latin typeface="Arial"/>
              <a:cs typeface="Aria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b="1" i="0" u="none" strike="noStrike" kern="1200" cap="none" spc="0" normalizeH="0" baseline="0" noProof="0">
                <a:ln>
                  <a:noFill/>
                </a:ln>
                <a:solidFill>
                  <a:srgbClr val="212B32"/>
                </a:solidFill>
                <a:effectLst/>
                <a:uLnTx/>
                <a:uFillTx/>
                <a:latin typeface="Arial"/>
                <a:cs typeface="Arial"/>
              </a:rPr>
              <a:t>Matthew Cowan </a:t>
            </a:r>
            <a:r>
              <a:rPr lang="en-GB" sz="1600" b="0" i="0" u="none" strike="noStrike" kern="1200" cap="none" spc="0" normalizeH="0" baseline="0" noProof="0">
                <a:ln>
                  <a:noFill/>
                </a:ln>
                <a:solidFill>
                  <a:srgbClr val="212B32"/>
                </a:solidFill>
                <a:effectLst/>
                <a:uLnTx/>
                <a:uFillTx/>
                <a:latin typeface="Arial"/>
                <a:cs typeface="Arial"/>
              </a:rPr>
              <a:t>is a Consultant Gastroenterologist who is your Clinical Lead. He </a:t>
            </a:r>
            <a:r>
              <a:rPr lang="en-GB" sz="1600">
                <a:solidFill>
                  <a:srgbClr val="212B32"/>
                </a:solidFill>
                <a:latin typeface="Arial"/>
                <a:cs typeface="Arial"/>
              </a:rPr>
              <a:t>has oversight of the whole teaching programme and is responsible for signing off training.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600" b="0" i="0" u="none" strike="noStrike" kern="1200" cap="none" spc="0" normalizeH="0" baseline="0" noProof="0">
              <a:ln>
                <a:noFill/>
              </a:ln>
              <a:solidFill>
                <a:srgbClr val="212B32"/>
              </a:solidFill>
              <a:effectLst/>
              <a:uLnTx/>
              <a:uFillTx/>
              <a:latin typeface="Arial"/>
              <a:ea typeface="+mn-ea"/>
              <a:cs typeface="Aria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a:solidFill>
                  <a:srgbClr val="212B32"/>
                </a:solidFill>
                <a:latin typeface="Arial"/>
                <a:cs typeface="Arial"/>
              </a:rPr>
              <a:t>We also normally have a Lead Clinical Endoscopist who will ensure your training runs to plan. We hope to recruit a new team member and will update this as soon as possible.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a:ln>
                <a:noFill/>
              </a:ln>
              <a:solidFill>
                <a:srgbClr val="212B32"/>
              </a:solidFill>
              <a:effectLst/>
              <a:uLnTx/>
              <a:uFillTx/>
              <a:latin typeface="Arial"/>
              <a:ea typeface="+mn-ea"/>
              <a:cs typeface="Arial"/>
            </a:endParaRPr>
          </a:p>
          <a:p>
            <a:pPr marR="0" lvl="0" algn="l" defTabSz="914400" rtl="0" eaLnBrk="1" fontAlgn="auto" latinLnBrk="0" hangingPunct="1">
              <a:lnSpc>
                <a:spcPct val="100000"/>
              </a:lnSpc>
              <a:spcBef>
                <a:spcPts val="0"/>
              </a:spcBef>
              <a:spcAft>
                <a:spcPts val="0"/>
              </a:spcAft>
              <a:buClrTx/>
              <a:buSzTx/>
              <a:tabLst/>
              <a:defRPr/>
            </a:pPr>
            <a:r>
              <a:rPr lang="en-GB">
                <a:solidFill>
                  <a:srgbClr val="212B32"/>
                </a:solidFill>
                <a:latin typeface="Arial"/>
                <a:cs typeface="Arial"/>
              </a:rPr>
              <a:t>You can contact us at </a:t>
            </a:r>
            <a:r>
              <a:rPr lang="fr-FR">
                <a:solidFill>
                  <a:srgbClr val="212B32"/>
                </a:solidFill>
                <a:latin typeface="Arial"/>
                <a:cs typeface="Arial"/>
                <a:hlinkClick r:id="rId3"/>
              </a:rPr>
              <a:t>england.clinicalendoscopy.se@nhs.net</a:t>
            </a:r>
            <a:r>
              <a:rPr lang="fr-FR">
                <a:solidFill>
                  <a:srgbClr val="212B32"/>
                </a:solidFill>
                <a:latin typeface="Arial"/>
                <a:cs typeface="Arial"/>
              </a:rPr>
              <a:t> </a:t>
            </a:r>
            <a:endParaRPr kumimoji="0" lang="en-GB" sz="1800" b="0" i="0" u="none" strike="noStrike" kern="1200" cap="none" spc="0" normalizeH="0" baseline="0" noProof="0">
              <a:ln>
                <a:noFill/>
              </a:ln>
              <a:solidFill>
                <a:srgbClr val="212B32"/>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212B32"/>
                </a:solidFill>
                <a:effectLst/>
                <a:uLnTx/>
                <a:uFillTx/>
                <a:latin typeface="Arial" panose="020B0604020202020204" pitchFamily="34" charset="0"/>
                <a:ea typeface="+mn-ea"/>
                <a:cs typeface="Arial" panose="020B0604020202020204" pitchFamily="34" charset="0"/>
              </a:rPr>
              <a:t>	</a:t>
            </a:r>
            <a:endParaRPr lang="en-GB">
              <a:solidFill>
                <a:srgbClr val="212B3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3315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C4F40-2C43-E58D-364E-A2F427880DBC}"/>
              </a:ext>
            </a:extLst>
          </p:cNvPr>
          <p:cNvSpPr>
            <a:spLocks noGrp="1"/>
          </p:cNvSpPr>
          <p:nvPr>
            <p:ph type="title"/>
          </p:nvPr>
        </p:nvSpPr>
        <p:spPr/>
        <p:txBody>
          <a:bodyPr/>
          <a:lstStyle/>
          <a:p>
            <a:r>
              <a:rPr lang="en-GB"/>
              <a:t>Purpose of this document</a:t>
            </a:r>
          </a:p>
        </p:txBody>
      </p:sp>
      <p:sp>
        <p:nvSpPr>
          <p:cNvPr id="3" name="Text Placeholder 2">
            <a:extLst>
              <a:ext uri="{FF2B5EF4-FFF2-40B4-BE49-F238E27FC236}">
                <a16:creationId xmlns:a16="http://schemas.microsoft.com/office/drawing/2014/main" id="{B4E8C465-B710-0A9A-A9B3-9117B31E5B2C}"/>
              </a:ext>
            </a:extLst>
          </p:cNvPr>
          <p:cNvSpPr>
            <a:spLocks noGrp="1"/>
          </p:cNvSpPr>
          <p:nvPr>
            <p:ph type="body" sz="quarter" idx="13"/>
          </p:nvPr>
        </p:nvSpPr>
        <p:spPr>
          <a:xfrm>
            <a:off x="432000" y="767200"/>
            <a:ext cx="11012645" cy="1657593"/>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212B32"/>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212B32"/>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212B32"/>
                </a:solidFill>
                <a:effectLst/>
                <a:uLnTx/>
                <a:uFillTx/>
                <a:latin typeface="Arial" panose="020B0604020202020204" pitchFamily="34" charset="0"/>
                <a:ea typeface="+mn-ea"/>
                <a:cs typeface="Arial" panose="020B0604020202020204" pitchFamily="34" charset="0"/>
              </a:rPr>
              <a:t>This pack outlines key information to support you as you start </a:t>
            </a:r>
            <a:r>
              <a:rPr lang="en-GB" b="0">
                <a:solidFill>
                  <a:srgbClr val="212B32"/>
                </a:solidFill>
                <a:latin typeface="Arial" panose="020B0604020202020204" pitchFamily="34" charset="0"/>
                <a:cs typeface="Arial" panose="020B0604020202020204" pitchFamily="34" charset="0"/>
              </a:rPr>
              <a:t>with us</a:t>
            </a:r>
            <a:r>
              <a:rPr kumimoji="0" lang="en-GB" sz="1800" b="0" i="0" u="none" strike="noStrike" kern="1200" cap="none" spc="0" normalizeH="0" baseline="0" noProof="0">
                <a:ln>
                  <a:noFill/>
                </a:ln>
                <a:solidFill>
                  <a:srgbClr val="212B32"/>
                </a:solidFill>
                <a:effectLst/>
                <a:uLnTx/>
                <a:uFillTx/>
                <a:latin typeface="Arial" panose="020B0604020202020204" pitchFamily="34" charset="0"/>
                <a:ea typeface="+mn-ea"/>
                <a:cs typeface="Arial" panose="020B0604020202020204" pitchFamily="34" charset="0"/>
              </a:rPr>
              <a:t>, including an overview of your training programme and any key actions you will need to take to ensure that you can access all the training opportunities provided.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a:solidFill>
                <a:srgbClr val="212B32"/>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212B32"/>
              </a:solidFill>
              <a:effectLst/>
              <a:uLnTx/>
              <a:uFillTx/>
              <a:latin typeface="Arial" panose="020B0604020202020204" pitchFamily="34" charset="0"/>
              <a:ea typeface="+mn-ea"/>
              <a:cs typeface="Arial" panose="020B0604020202020204" pitchFamily="34" charset="0"/>
            </a:endParaRPr>
          </a:p>
          <a:p>
            <a:endParaRPr lang="en-GB"/>
          </a:p>
        </p:txBody>
      </p:sp>
      <p:pic>
        <p:nvPicPr>
          <p:cNvPr id="4" name="Picture 3">
            <a:extLst>
              <a:ext uri="{FF2B5EF4-FFF2-40B4-BE49-F238E27FC236}">
                <a16:creationId xmlns:a16="http://schemas.microsoft.com/office/drawing/2014/main" id="{9EDA7C85-6E4D-7BED-3665-89467C9116E1}"/>
              </a:ext>
            </a:extLst>
          </p:cNvPr>
          <p:cNvPicPr>
            <a:picLocks noChangeAspect="1"/>
          </p:cNvPicPr>
          <p:nvPr/>
        </p:nvPicPr>
        <p:blipFill>
          <a:blip r:embed="rId2"/>
          <a:stretch>
            <a:fillRect/>
          </a:stretch>
        </p:blipFill>
        <p:spPr>
          <a:xfrm>
            <a:off x="865064" y="2932873"/>
            <a:ext cx="725487" cy="731583"/>
          </a:xfrm>
          <a:prstGeom prst="rect">
            <a:avLst/>
          </a:prstGeom>
        </p:spPr>
      </p:pic>
      <p:sp>
        <p:nvSpPr>
          <p:cNvPr id="6" name="TextBox 5">
            <a:extLst>
              <a:ext uri="{FF2B5EF4-FFF2-40B4-BE49-F238E27FC236}">
                <a16:creationId xmlns:a16="http://schemas.microsoft.com/office/drawing/2014/main" id="{D30862F0-E61D-0E63-3406-ACF5B1F70345}"/>
              </a:ext>
            </a:extLst>
          </p:cNvPr>
          <p:cNvSpPr txBox="1"/>
          <p:nvPr/>
        </p:nvSpPr>
        <p:spPr>
          <a:xfrm>
            <a:off x="1730828" y="2837000"/>
            <a:ext cx="9462407" cy="92333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0070C0"/>
                </a:solidFill>
                <a:effectLst/>
                <a:uLnTx/>
                <a:uFillTx/>
                <a:latin typeface="Arial" panose="020B0604020202020204" pitchFamily="34" charset="0"/>
                <a:ea typeface="+mn-ea"/>
                <a:cs typeface="Arial" panose="020B0604020202020204" pitchFamily="34" charset="0"/>
              </a:rPr>
              <a:t>This symbol is used to identify any actions that you need to take to ensure you can access all opportunities the programme offers or requires. These will be highlighted throughout the information pack.</a:t>
            </a:r>
          </a:p>
        </p:txBody>
      </p:sp>
      <p:sp>
        <p:nvSpPr>
          <p:cNvPr id="7" name="Rectangle 6">
            <a:extLst>
              <a:ext uri="{FF2B5EF4-FFF2-40B4-BE49-F238E27FC236}">
                <a16:creationId xmlns:a16="http://schemas.microsoft.com/office/drawing/2014/main" id="{857166D8-DE7D-5EBA-71A3-B92BBBE36024}"/>
              </a:ext>
            </a:extLst>
          </p:cNvPr>
          <p:cNvSpPr/>
          <p:nvPr/>
        </p:nvSpPr>
        <p:spPr>
          <a:xfrm>
            <a:off x="319874" y="2883644"/>
            <a:ext cx="11236898" cy="865185"/>
          </a:xfrm>
          <a:prstGeom prst="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21076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D55EE5-2911-B639-EA45-9A81582CD5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654206-FBA1-D770-3D48-9ABD113FE063}"/>
              </a:ext>
            </a:extLst>
          </p:cNvPr>
          <p:cNvSpPr>
            <a:spLocks noGrp="1"/>
          </p:cNvSpPr>
          <p:nvPr>
            <p:ph type="title"/>
          </p:nvPr>
        </p:nvSpPr>
        <p:spPr/>
        <p:txBody>
          <a:bodyPr/>
          <a:lstStyle/>
          <a:p>
            <a:r>
              <a:rPr lang="en-GB"/>
              <a:t>Structure of SEETA Clinical Endoscopist Training Pathway</a:t>
            </a:r>
          </a:p>
        </p:txBody>
      </p:sp>
      <p:sp>
        <p:nvSpPr>
          <p:cNvPr id="3" name="Text Placeholder 2">
            <a:extLst>
              <a:ext uri="{FF2B5EF4-FFF2-40B4-BE49-F238E27FC236}">
                <a16:creationId xmlns:a16="http://schemas.microsoft.com/office/drawing/2014/main" id="{C25B472B-C15C-3772-65AB-75DED33FA2B9}"/>
              </a:ext>
            </a:extLst>
          </p:cNvPr>
          <p:cNvSpPr>
            <a:spLocks noGrp="1"/>
          </p:cNvSpPr>
          <p:nvPr>
            <p:ph type="body" sz="quarter" idx="13"/>
          </p:nvPr>
        </p:nvSpPr>
        <p:spPr>
          <a:xfrm>
            <a:off x="432000" y="767200"/>
            <a:ext cx="11012645" cy="1657593"/>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212B32"/>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212B32"/>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a:solidFill>
                <a:srgbClr val="212B32"/>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212B32"/>
              </a:solidFill>
              <a:effectLst/>
              <a:uLnTx/>
              <a:uFillTx/>
              <a:latin typeface="Arial" panose="020B0604020202020204" pitchFamily="34" charset="0"/>
              <a:ea typeface="+mn-ea"/>
              <a:cs typeface="Arial" panose="020B0604020202020204" pitchFamily="34" charset="0"/>
            </a:endParaRPr>
          </a:p>
          <a:p>
            <a:endParaRPr lang="en-GB"/>
          </a:p>
        </p:txBody>
      </p:sp>
      <p:pic>
        <p:nvPicPr>
          <p:cNvPr id="5" name="Picture 4">
            <a:extLst>
              <a:ext uri="{FF2B5EF4-FFF2-40B4-BE49-F238E27FC236}">
                <a16:creationId xmlns:a16="http://schemas.microsoft.com/office/drawing/2014/main" id="{EDC08BFC-9450-CBEA-A92E-B8FAFE732E9E}"/>
              </a:ext>
            </a:extLst>
          </p:cNvPr>
          <p:cNvPicPr>
            <a:picLocks noChangeAspect="1"/>
          </p:cNvPicPr>
          <p:nvPr/>
        </p:nvPicPr>
        <p:blipFill>
          <a:blip r:embed="rId2"/>
          <a:stretch>
            <a:fillRect/>
          </a:stretch>
        </p:blipFill>
        <p:spPr>
          <a:xfrm>
            <a:off x="1450914" y="1326487"/>
            <a:ext cx="8974816" cy="4764313"/>
          </a:xfrm>
          <a:prstGeom prst="rect">
            <a:avLst/>
          </a:prstGeom>
        </p:spPr>
      </p:pic>
      <p:sp>
        <p:nvSpPr>
          <p:cNvPr id="8" name="Text Placeholder 2">
            <a:extLst>
              <a:ext uri="{FF2B5EF4-FFF2-40B4-BE49-F238E27FC236}">
                <a16:creationId xmlns:a16="http://schemas.microsoft.com/office/drawing/2014/main" id="{64669F86-3661-F8F1-6349-A6EED24947F5}"/>
              </a:ext>
            </a:extLst>
          </p:cNvPr>
          <p:cNvSpPr txBox="1">
            <a:spLocks/>
          </p:cNvSpPr>
          <p:nvPr/>
        </p:nvSpPr>
        <p:spPr>
          <a:xfrm>
            <a:off x="584400" y="919600"/>
            <a:ext cx="11012645" cy="1657593"/>
          </a:xfrm>
          <a:prstGeom prst="rect">
            <a:avLst/>
          </a:prstGeom>
        </p:spPr>
        <p:txBody>
          <a:bodyPr vert="horz" lIns="0" tIns="0" rIns="0" bIns="0" rtlCol="0">
            <a:noAutofit/>
          </a:bodyPr>
          <a:lstStyle>
            <a:lvl1pPr marL="0" indent="0" algn="l" defTabSz="914400" rtl="0" eaLnBrk="1" latinLnBrk="0" hangingPunct="1">
              <a:lnSpc>
                <a:spcPts val="2200"/>
              </a:lnSpc>
              <a:spcBef>
                <a:spcPts val="0"/>
              </a:spcBef>
              <a:spcAft>
                <a:spcPts val="900"/>
              </a:spcAft>
              <a:buClr>
                <a:schemeClr val="tx1"/>
              </a:buClr>
              <a:buFont typeface="Arial" panose="020B0604020202020204" pitchFamily="34" charset="0"/>
              <a:buNone/>
              <a:defRPr sz="1800" b="1" kern="1200">
                <a:solidFill>
                  <a:schemeClr val="accent6"/>
                </a:solidFill>
                <a:latin typeface="+mn-lt"/>
                <a:ea typeface="+mn-ea"/>
                <a:cs typeface="+mn-cs"/>
              </a:defRPr>
            </a:lvl1pPr>
            <a:lvl2pPr marL="357188" indent="0" algn="l" defTabSz="914400" rtl="0" eaLnBrk="1" latinLnBrk="0" hangingPunct="1">
              <a:lnSpc>
                <a:spcPct val="90000"/>
              </a:lnSpc>
              <a:spcBef>
                <a:spcPts val="500"/>
              </a:spcBef>
              <a:buClr>
                <a:schemeClr val="tx1"/>
              </a:buClr>
              <a:buFont typeface="Arial" panose="020B0604020202020204" pitchFamily="34" charset="0"/>
              <a:buNone/>
              <a:defRPr sz="1800" kern="1200">
                <a:solidFill>
                  <a:schemeClr val="tx1"/>
                </a:solidFill>
                <a:latin typeface="+mn-lt"/>
                <a:ea typeface="+mn-ea"/>
                <a:cs typeface="+mn-cs"/>
              </a:defRPr>
            </a:lvl2pPr>
            <a:lvl3pPr marL="714375" indent="0" algn="l" defTabSz="914400" rtl="0" eaLnBrk="1" latinLnBrk="0" hangingPunct="1">
              <a:lnSpc>
                <a:spcPct val="90000"/>
              </a:lnSpc>
              <a:spcBef>
                <a:spcPts val="500"/>
              </a:spcBef>
              <a:buClr>
                <a:schemeClr val="tx1"/>
              </a:buClr>
              <a:buFont typeface="Arial" panose="020B0604020202020204" pitchFamily="34" charset="0"/>
              <a:buNone/>
              <a:defRPr sz="1800" kern="1200">
                <a:solidFill>
                  <a:schemeClr val="tx1"/>
                </a:solidFill>
                <a:latin typeface="+mn-lt"/>
                <a:ea typeface="+mn-ea"/>
                <a:cs typeface="+mn-cs"/>
              </a:defRPr>
            </a:lvl3pPr>
            <a:lvl4pPr marL="1081087" indent="0" algn="l" defTabSz="914400" rtl="0" eaLnBrk="1" latinLnBrk="0" hangingPunct="1">
              <a:lnSpc>
                <a:spcPct val="90000"/>
              </a:lnSpc>
              <a:spcBef>
                <a:spcPts val="500"/>
              </a:spcBef>
              <a:buClr>
                <a:schemeClr val="tx1"/>
              </a:buClr>
              <a:buFont typeface="Arial" panose="020B0604020202020204" pitchFamily="34" charset="0"/>
              <a:buNone/>
              <a:defRPr sz="1800" kern="1200">
                <a:solidFill>
                  <a:schemeClr val="tx1"/>
                </a:solidFill>
                <a:latin typeface="+mn-lt"/>
                <a:ea typeface="+mn-ea"/>
                <a:cs typeface="+mn-cs"/>
              </a:defRPr>
            </a:lvl4pPr>
            <a:lvl5pPr marL="1438275" indent="0" algn="l" defTabSz="914400" rtl="0" eaLnBrk="1" latinLnBrk="0" hangingPunct="1">
              <a:lnSpc>
                <a:spcPct val="90000"/>
              </a:lnSpc>
              <a:spcBef>
                <a:spcPts val="500"/>
              </a:spcBef>
              <a:buClr>
                <a:schemeClr val="tx1"/>
              </a:buClr>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Aft>
                <a:spcPts val="0"/>
              </a:spcAft>
              <a:buClrTx/>
              <a:buFontTx/>
              <a:buNone/>
              <a:defRPr/>
            </a:pPr>
            <a:r>
              <a:rPr lang="en-GB" b="0">
                <a:solidFill>
                  <a:srgbClr val="212B32"/>
                </a:solidFill>
                <a:latin typeface="Arial" panose="020B0604020202020204" pitchFamily="34" charset="0"/>
                <a:cs typeface="Arial" panose="020B0604020202020204" pitchFamily="34" charset="0"/>
              </a:rPr>
              <a:t>Progress is monitored regularly with individual meetings at three monthly intervals.</a:t>
            </a:r>
          </a:p>
          <a:p>
            <a:pPr>
              <a:lnSpc>
                <a:spcPct val="100000"/>
              </a:lnSpc>
              <a:spcAft>
                <a:spcPts val="0"/>
              </a:spcAft>
              <a:buClrTx/>
              <a:buFontTx/>
              <a:buNone/>
              <a:defRPr/>
            </a:pPr>
            <a:endParaRPr lang="en-GB" b="0">
              <a:solidFill>
                <a:srgbClr val="212B32"/>
              </a:solidFill>
              <a:latin typeface="Arial" panose="020B0604020202020204" pitchFamily="34" charset="0"/>
              <a:cs typeface="Arial" panose="020B0604020202020204" pitchFamily="34" charset="0"/>
            </a:endParaRPr>
          </a:p>
          <a:p>
            <a:pPr>
              <a:lnSpc>
                <a:spcPct val="100000"/>
              </a:lnSpc>
              <a:spcAft>
                <a:spcPts val="0"/>
              </a:spcAft>
              <a:buClrTx/>
              <a:buFontTx/>
              <a:buNone/>
              <a:defRPr/>
            </a:pPr>
            <a:endParaRPr lang="en-GB" b="0">
              <a:solidFill>
                <a:srgbClr val="212B32"/>
              </a:solidFill>
              <a:latin typeface="Arial" panose="020B0604020202020204" pitchFamily="34" charset="0"/>
              <a:cs typeface="Arial" panose="020B0604020202020204" pitchFamily="34" charset="0"/>
            </a:endParaRPr>
          </a:p>
          <a:p>
            <a:endParaRPr lang="en-GB"/>
          </a:p>
        </p:txBody>
      </p:sp>
    </p:spTree>
    <p:extLst>
      <p:ext uri="{BB962C8B-B14F-4D97-AF65-F5344CB8AC3E}">
        <p14:creationId xmlns:p14="http://schemas.microsoft.com/office/powerpoint/2010/main" val="4157800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27AF9-FB50-F236-E5DE-79F35C4ED1E8}"/>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1ECA3EEA-B93E-BD86-3A70-71C269B1C293}"/>
              </a:ext>
            </a:extLst>
          </p:cNvPr>
          <p:cNvSpPr>
            <a:spLocks noGrp="1"/>
          </p:cNvSpPr>
          <p:nvPr>
            <p:ph type="title"/>
          </p:nvPr>
        </p:nvSpPr>
        <p:spPr>
          <a:xfrm>
            <a:off x="413769" y="80706"/>
            <a:ext cx="11404154" cy="865186"/>
          </a:xfrm>
        </p:spPr>
        <p:txBody>
          <a:bodyPr>
            <a:normAutofit/>
          </a:bodyPr>
          <a:lstStyle/>
          <a:p>
            <a:r>
              <a:rPr lang="en-GB" sz="2800" spc="-40"/>
              <a:t>South East Endoscopy Training Academy Hub sites</a:t>
            </a:r>
          </a:p>
        </p:txBody>
      </p:sp>
      <p:sp>
        <p:nvSpPr>
          <p:cNvPr id="4" name="TextBox 3">
            <a:extLst>
              <a:ext uri="{FF2B5EF4-FFF2-40B4-BE49-F238E27FC236}">
                <a16:creationId xmlns:a16="http://schemas.microsoft.com/office/drawing/2014/main" id="{32F30FB0-77D2-0C5E-31DF-F396E93B69F4}"/>
              </a:ext>
            </a:extLst>
          </p:cNvPr>
          <p:cNvSpPr txBox="1"/>
          <p:nvPr/>
        </p:nvSpPr>
        <p:spPr>
          <a:xfrm>
            <a:off x="374077" y="671691"/>
            <a:ext cx="11404154" cy="5355312"/>
          </a:xfrm>
          <a:prstGeom prst="rect">
            <a:avLst/>
          </a:prstGeom>
          <a:noFill/>
        </p:spPr>
        <p:txBody>
          <a:bodyPr wrap="square">
            <a:spAutoFit/>
          </a:bodyPr>
          <a:lstStyle/>
          <a:p>
            <a:pPr rtl="0" fontAlgn="b"/>
            <a:r>
              <a:rPr lang="en-GB">
                <a:latin typeface="Arial" panose="020B0604020202020204" pitchFamily="34" charset="0"/>
                <a:cs typeface="Arial" panose="020B0604020202020204" pitchFamily="34" charset="0"/>
              </a:rPr>
              <a:t>	</a:t>
            </a:r>
          </a:p>
          <a:p>
            <a:pPr rtl="0" fontAlgn="b"/>
            <a:r>
              <a:rPr lang="en-GB">
                <a:latin typeface="Arial" panose="020B0604020202020204" pitchFamily="34" charset="0"/>
                <a:cs typeface="Arial" panose="020B0604020202020204" pitchFamily="34" charset="0"/>
              </a:rPr>
              <a:t>	</a:t>
            </a:r>
          </a:p>
          <a:p>
            <a:pPr rtl="0" fontAlgn="b"/>
            <a:r>
              <a:rPr lang="en-GB">
                <a:latin typeface="Arial" panose="020B0604020202020204" pitchFamily="34" charset="0"/>
                <a:cs typeface="Arial" panose="020B0604020202020204" pitchFamily="34" charset="0"/>
              </a:rPr>
              <a:t>	SEETA arrange courses and training opportunities in five main sites across the South East. All are 	JAG Regional Training centres. We will normally link you with your closest Hub, but this is not always 	possible. It is occasionally necessary to spread training across two sites.</a:t>
            </a:r>
          </a:p>
          <a:p>
            <a:pPr rtl="0" fontAlgn="b"/>
            <a:endParaRPr lang="en-GB">
              <a:latin typeface="Arial" panose="020B0604020202020204" pitchFamily="34" charset="0"/>
              <a:cs typeface="Arial" panose="020B0604020202020204" pitchFamily="34" charset="0"/>
            </a:endParaRPr>
          </a:p>
          <a:p>
            <a:pPr rtl="0" fontAlgn="b"/>
            <a:r>
              <a:rPr lang="en-GB">
                <a:latin typeface="Arial" panose="020B0604020202020204" pitchFamily="34" charset="0"/>
                <a:cs typeface="Arial" panose="020B0604020202020204" pitchFamily="34" charset="0"/>
              </a:rPr>
              <a:t>The SEETA Regional Training centres are:</a:t>
            </a:r>
          </a:p>
          <a:p>
            <a:pPr rtl="0" fontAlgn="b"/>
            <a:endParaRPr lang="en-GB">
              <a:latin typeface="Arial" panose="020B0604020202020204" pitchFamily="34" charset="0"/>
              <a:cs typeface="Arial" panose="020B0604020202020204" pitchFamily="34" charset="0"/>
            </a:endParaRPr>
          </a:p>
          <a:p>
            <a:pPr marL="285750" indent="-285750" rtl="0" fontAlgn="b">
              <a:buFont typeface="Arial" panose="020B0604020202020204" pitchFamily="34" charset="0"/>
              <a:buChar char="•"/>
            </a:pPr>
            <a:r>
              <a:rPr lang="en-GB">
                <a:latin typeface="Arial" panose="020B0604020202020204" pitchFamily="34" charset="0"/>
                <a:cs typeface="Arial" panose="020B0604020202020204" pitchFamily="34" charset="0"/>
              </a:rPr>
              <a:t>Maidstone and Tunbridge Wells NHS Trust</a:t>
            </a:r>
          </a:p>
          <a:p>
            <a:pPr marL="285750" indent="-285750" fontAlgn="b">
              <a:buFont typeface="Arial" panose="020B0604020202020204" pitchFamily="34" charset="0"/>
              <a:buChar char="•"/>
            </a:pPr>
            <a:r>
              <a:rPr lang="en-GB">
                <a:latin typeface="Arial" panose="020B0604020202020204" pitchFamily="34" charset="0"/>
                <a:cs typeface="Arial" panose="020B0604020202020204" pitchFamily="34" charset="0"/>
              </a:rPr>
              <a:t>Oxford University Hospitals</a:t>
            </a:r>
          </a:p>
          <a:p>
            <a:pPr marL="285750" indent="-285750" rtl="0" fontAlgn="b">
              <a:buFont typeface="Arial" panose="020B0604020202020204" pitchFamily="34" charset="0"/>
              <a:buChar char="•"/>
            </a:pPr>
            <a:r>
              <a:rPr lang="en-GB">
                <a:latin typeface="Arial" panose="020B0604020202020204" pitchFamily="34" charset="0"/>
                <a:cs typeface="Arial" panose="020B0604020202020204" pitchFamily="34" charset="0"/>
              </a:rPr>
              <a:t>University Hospital Southampton </a:t>
            </a:r>
            <a:r>
              <a:rPr lang="en-GB" i="1">
                <a:latin typeface="Arial" panose="020B0604020202020204" pitchFamily="34" charset="0"/>
                <a:cs typeface="Arial" panose="020B0604020202020204" pitchFamily="34" charset="0"/>
              </a:rPr>
              <a:t>(courses may be limited in 26/27)</a:t>
            </a:r>
          </a:p>
          <a:p>
            <a:pPr marL="285750" indent="-285750" rtl="0" fontAlgn="b">
              <a:buFont typeface="Arial" panose="020B0604020202020204" pitchFamily="34" charset="0"/>
              <a:buChar char="•"/>
            </a:pPr>
            <a:r>
              <a:rPr lang="en-GB">
                <a:latin typeface="Arial" panose="020B0604020202020204" pitchFamily="34" charset="0"/>
                <a:cs typeface="Arial" panose="020B0604020202020204" pitchFamily="34" charset="0"/>
              </a:rPr>
              <a:t>University Hospitals Sussex</a:t>
            </a:r>
          </a:p>
          <a:p>
            <a:pPr marL="285750" indent="-285750" rtl="0" fontAlgn="b">
              <a:buFont typeface="Arial" panose="020B0604020202020204" pitchFamily="34" charset="0"/>
              <a:buChar char="•"/>
            </a:pPr>
            <a:r>
              <a:rPr lang="en-GB">
                <a:latin typeface="Arial" panose="020B0604020202020204" pitchFamily="34" charset="0"/>
                <a:cs typeface="Arial" panose="020B0604020202020204" pitchFamily="34" charset="0"/>
              </a:rPr>
              <a:t>Portsmouth Hospital University Trust</a:t>
            </a:r>
          </a:p>
          <a:p>
            <a:pPr rtl="0" fontAlgn="b"/>
            <a:endParaRPr lang="en-GB">
              <a:latin typeface="Arial" panose="020B0604020202020204" pitchFamily="34" charset="0"/>
              <a:cs typeface="Arial" panose="020B0604020202020204" pitchFamily="34" charset="0"/>
            </a:endParaRPr>
          </a:p>
          <a:p>
            <a:pPr rtl="0" fontAlgn="b"/>
            <a:r>
              <a:rPr lang="en-GB">
                <a:latin typeface="Arial" panose="020B0604020202020204" pitchFamily="34" charset="0"/>
                <a:cs typeface="Arial" panose="020B0604020202020204" pitchFamily="34" charset="0"/>
              </a:rPr>
              <a:t>The SEETA team will discuss with you the most appropriate site for you in your Personal Development Planning (PDP) meeting before you start.</a:t>
            </a:r>
          </a:p>
          <a:p>
            <a:pPr rtl="0" fontAlgn="b"/>
            <a:endParaRPr lang="en-GB">
              <a:latin typeface="Arial" panose="020B0604020202020204" pitchFamily="34" charset="0"/>
              <a:cs typeface="Arial" panose="020B0604020202020204" pitchFamily="34" charset="0"/>
            </a:endParaRPr>
          </a:p>
          <a:p>
            <a:pPr rtl="0" fontAlgn="b"/>
            <a:endParaRPr lang="en-GB" b="1">
              <a:solidFill>
                <a:srgbClr val="0070C0"/>
              </a:solidFill>
              <a:latin typeface="Arial" panose="020B0604020202020204" pitchFamily="34" charset="0"/>
              <a:cs typeface="Arial" panose="020B0604020202020204" pitchFamily="34" charset="0"/>
            </a:endParaRPr>
          </a:p>
          <a:p>
            <a:pPr rtl="0" fontAlgn="b"/>
            <a:r>
              <a:rPr lang="en-GB">
                <a:latin typeface="Arial" panose="020B0604020202020204" pitchFamily="34" charset="0"/>
                <a:cs typeface="Arial" panose="020B0604020202020204" pitchFamily="34" charset="0"/>
              </a:rPr>
              <a:t>	</a:t>
            </a:r>
          </a:p>
        </p:txBody>
      </p:sp>
      <p:pic>
        <p:nvPicPr>
          <p:cNvPr id="10" name="Graphic 9" descr="Teacher with solid fill">
            <a:extLst>
              <a:ext uri="{FF2B5EF4-FFF2-40B4-BE49-F238E27FC236}">
                <a16:creationId xmlns:a16="http://schemas.microsoft.com/office/drawing/2014/main" id="{49CFA8CD-E3F8-B73E-B0D8-4D1E62BA0DF9}"/>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334385" y="1079677"/>
            <a:ext cx="914400" cy="914400"/>
          </a:xfrm>
          <a:prstGeom prst="rect">
            <a:avLst/>
          </a:prstGeom>
        </p:spPr>
      </p:pic>
    </p:spTree>
    <p:extLst>
      <p:ext uri="{BB962C8B-B14F-4D97-AF65-F5344CB8AC3E}">
        <p14:creationId xmlns:p14="http://schemas.microsoft.com/office/powerpoint/2010/main" val="2488491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0D569-9B10-8390-7297-70390F33382F}"/>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31477BCD-DDF2-9B7F-8262-652B797BF7D4}"/>
              </a:ext>
            </a:extLst>
          </p:cNvPr>
          <p:cNvSpPr>
            <a:spLocks noGrp="1"/>
          </p:cNvSpPr>
          <p:nvPr>
            <p:ph type="title"/>
          </p:nvPr>
        </p:nvSpPr>
        <p:spPr>
          <a:xfrm>
            <a:off x="413769" y="80706"/>
            <a:ext cx="11404154" cy="865186"/>
          </a:xfrm>
        </p:spPr>
        <p:txBody>
          <a:bodyPr>
            <a:normAutofit/>
          </a:bodyPr>
          <a:lstStyle/>
          <a:p>
            <a:r>
              <a:rPr lang="en-GB" sz="2800" spc="-40"/>
              <a:t>Learning resources and training opportunities overview</a:t>
            </a:r>
          </a:p>
        </p:txBody>
      </p:sp>
      <p:sp>
        <p:nvSpPr>
          <p:cNvPr id="4" name="TextBox 3">
            <a:extLst>
              <a:ext uri="{FF2B5EF4-FFF2-40B4-BE49-F238E27FC236}">
                <a16:creationId xmlns:a16="http://schemas.microsoft.com/office/drawing/2014/main" id="{D1E741B7-64A8-407C-A3FA-5FC81438E100}"/>
              </a:ext>
            </a:extLst>
          </p:cNvPr>
          <p:cNvSpPr txBox="1"/>
          <p:nvPr/>
        </p:nvSpPr>
        <p:spPr>
          <a:xfrm>
            <a:off x="413769" y="763012"/>
            <a:ext cx="11364462" cy="5632311"/>
          </a:xfrm>
          <a:prstGeom prst="rect">
            <a:avLst/>
          </a:prstGeom>
          <a:noFill/>
        </p:spPr>
        <p:txBody>
          <a:bodyPr wrap="square">
            <a:spAutoFit/>
          </a:bodyPr>
          <a:lstStyle/>
          <a:p>
            <a:r>
              <a:rPr lang="en-GB" sz="1800">
                <a:latin typeface="Arial" panose="020B0604020202020204" pitchFamily="34" charset="0"/>
                <a:cs typeface="Arial" panose="020B0604020202020204" pitchFamily="34" charset="0"/>
              </a:rPr>
              <a:t>As part of the SEETA Clinical Endoscopist Training Programme, trainees have access to a suite of learning resources and training opportunities. These include:</a:t>
            </a:r>
          </a:p>
          <a:p>
            <a:endParaRPr lang="en-GB">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b="1">
                <a:latin typeface="Arial" panose="020B0604020202020204" pitchFamily="34" charset="0"/>
                <a:cs typeface="Arial" panose="020B0604020202020204" pitchFamily="34" charset="0"/>
              </a:rPr>
              <a:t>Academic module(s)</a:t>
            </a:r>
            <a:r>
              <a:rPr lang="en-GB">
                <a:latin typeface="Arial" panose="020B0604020202020204" pitchFamily="34" charset="0"/>
                <a:cs typeface="Arial" panose="020B0604020202020204" pitchFamily="34" charset="0"/>
              </a:rPr>
              <a:t>: these will be discussed and agreed at the Personal Development Meeting prior to formally starting the programme</a:t>
            </a:r>
          </a:p>
          <a:p>
            <a:pPr marL="285750" indent="-285750">
              <a:buFont typeface="Arial" panose="020B0604020202020204" pitchFamily="34" charset="0"/>
              <a:buChar char="•"/>
            </a:pPr>
            <a:r>
              <a:rPr lang="en-GB" b="1">
                <a:latin typeface="Arial" panose="020B0604020202020204" pitchFamily="34" charset="0"/>
                <a:cs typeface="Arial" panose="020B0604020202020204" pitchFamily="34" charset="0"/>
              </a:rPr>
              <a:t>Endoscopy Academies Portal and NHS Futures dedicated</a:t>
            </a:r>
            <a:endParaRPr lang="en-GB">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b="1">
                <a:latin typeface="Arial" panose="020B0604020202020204" pitchFamily="34" charset="0"/>
                <a:cs typeface="Arial" panose="020B0604020202020204" pitchFamily="34" charset="0"/>
              </a:rPr>
              <a:t>SLATE</a:t>
            </a:r>
            <a:endParaRPr lang="en-GB">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b="1">
                <a:latin typeface="Arial" panose="020B0604020202020204" pitchFamily="34" charset="0"/>
                <a:cs typeface="Arial" panose="020B0604020202020204" pitchFamily="34" charset="0"/>
              </a:rPr>
              <a:t>JAG Basic skills course</a:t>
            </a:r>
          </a:p>
          <a:p>
            <a:pPr marL="285750" indent="-285750">
              <a:buFont typeface="Arial" panose="020B0604020202020204" pitchFamily="34" charset="0"/>
              <a:buChar char="•"/>
            </a:pPr>
            <a:r>
              <a:rPr lang="en-GB" b="1">
                <a:latin typeface="Arial" panose="020B0604020202020204" pitchFamily="34" charset="0"/>
                <a:cs typeface="Arial" panose="020B0604020202020204" pitchFamily="34" charset="0"/>
              </a:rPr>
              <a:t>Endoscopy Non-Technical Skills (ENTS)</a:t>
            </a:r>
          </a:p>
          <a:p>
            <a:pPr marL="285750" indent="-285750">
              <a:buFont typeface="Arial" panose="020B0604020202020204" pitchFamily="34" charset="0"/>
              <a:buChar char="•"/>
            </a:pPr>
            <a:r>
              <a:rPr lang="en-GB" b="1">
                <a:latin typeface="Arial" panose="020B0604020202020204" pitchFamily="34" charset="0"/>
                <a:cs typeface="Arial" panose="020B0604020202020204" pitchFamily="34" charset="0"/>
              </a:rPr>
              <a:t>Polypectomy (for Lower GI endoscopists)</a:t>
            </a:r>
          </a:p>
          <a:p>
            <a:pPr marL="285750" indent="-285750">
              <a:buFont typeface="Arial" panose="020B0604020202020204" pitchFamily="34" charset="0"/>
              <a:buChar char="•"/>
            </a:pPr>
            <a:r>
              <a:rPr lang="en-GB" b="1">
                <a:latin typeface="Arial" panose="020B0604020202020204" pitchFamily="34" charset="0"/>
                <a:cs typeface="Arial" panose="020B0604020202020204" pitchFamily="34" charset="0"/>
              </a:rPr>
              <a:t>Advanced Communication Skills</a:t>
            </a:r>
          </a:p>
          <a:p>
            <a:pPr marL="285750" indent="-285750">
              <a:buFont typeface="Arial" panose="020B0604020202020204" pitchFamily="34" charset="0"/>
              <a:buChar char="•"/>
            </a:pPr>
            <a:r>
              <a:rPr lang="en-GB" b="1">
                <a:latin typeface="Arial" panose="020B0604020202020204" pitchFamily="34" charset="0"/>
                <a:cs typeface="Arial" panose="020B0604020202020204" pitchFamily="34" charset="0"/>
              </a:rPr>
              <a:t>Observation opportunities</a:t>
            </a:r>
          </a:p>
          <a:p>
            <a:pPr marL="285750" indent="-285750">
              <a:buFont typeface="Arial" panose="020B0604020202020204" pitchFamily="34" charset="0"/>
              <a:buChar char="•"/>
            </a:pPr>
            <a:r>
              <a:rPr lang="en-GB" b="1">
                <a:latin typeface="Arial" panose="020B0604020202020204" pitchFamily="34" charset="0"/>
                <a:cs typeface="Arial" panose="020B0604020202020204" pitchFamily="34" charset="0"/>
              </a:rPr>
              <a:t>Clinical Endoscopy Trainee Network</a:t>
            </a:r>
          </a:p>
          <a:p>
            <a:pPr marL="285750" indent="-285750">
              <a:buFont typeface="Arial" panose="020B0604020202020204" pitchFamily="34" charset="0"/>
              <a:buChar char="•"/>
            </a:pPr>
            <a:r>
              <a:rPr lang="en-GB" b="1">
                <a:latin typeface="Arial" panose="020B0604020202020204" pitchFamily="34" charset="0"/>
                <a:cs typeface="Arial" panose="020B0604020202020204" pitchFamily="34" charset="0"/>
              </a:rPr>
              <a:t>Regular interactive teaching sessions (30-minute teaching)</a:t>
            </a:r>
          </a:p>
          <a:p>
            <a:pPr marL="285750" indent="-285750">
              <a:buFont typeface="Arial" panose="020B0604020202020204" pitchFamily="34" charset="0"/>
              <a:buChar char="•"/>
            </a:pPr>
            <a:r>
              <a:rPr lang="en-GB" b="1">
                <a:latin typeface="Arial" panose="020B0604020202020204" pitchFamily="34" charset="0"/>
                <a:cs typeface="Arial" panose="020B0604020202020204" pitchFamily="34" charset="0"/>
              </a:rPr>
              <a:t>Annual face to face Study Day in London</a:t>
            </a:r>
          </a:p>
          <a:p>
            <a:pPr marL="285750" indent="-285750">
              <a:buFont typeface="Arial" panose="020B0604020202020204" pitchFamily="34" charset="0"/>
              <a:buChar char="•"/>
            </a:pPr>
            <a:r>
              <a:rPr lang="en-GB" b="1">
                <a:latin typeface="Arial" panose="020B0604020202020204" pitchFamily="34" charset="0"/>
                <a:cs typeface="Arial" panose="020B0604020202020204" pitchFamily="34" charset="0"/>
              </a:rPr>
              <a:t>BSG membership</a:t>
            </a:r>
          </a:p>
          <a:p>
            <a:endParaRPr lang="en-GB" b="1">
              <a:latin typeface="Arial" panose="020B0604020202020204" pitchFamily="34" charset="0"/>
              <a:cs typeface="Arial" panose="020B0604020202020204" pitchFamily="34" charset="0"/>
            </a:endParaRPr>
          </a:p>
          <a:p>
            <a:r>
              <a:rPr lang="en-GB">
                <a:latin typeface="Arial" panose="020B0604020202020204" pitchFamily="34" charset="0"/>
                <a:cs typeface="Arial" panose="020B0604020202020204" pitchFamily="34" charset="0"/>
              </a:rPr>
              <a:t>	</a:t>
            </a:r>
            <a:r>
              <a:rPr lang="en-GB" b="1">
                <a:solidFill>
                  <a:srgbClr val="0070C0"/>
                </a:solidFill>
                <a:latin typeface="Arial" panose="020B0604020202020204" pitchFamily="34" charset="0"/>
                <a:cs typeface="Arial" panose="020B0604020202020204" pitchFamily="34" charset="0"/>
              </a:rPr>
              <a:t>Actions for trainee</a:t>
            </a:r>
          </a:p>
          <a:p>
            <a:r>
              <a:rPr lang="en-GB">
                <a:latin typeface="Arial" panose="020B0604020202020204" pitchFamily="34" charset="0"/>
                <a:cs typeface="Arial" panose="020B0604020202020204" pitchFamily="34" charset="0"/>
              </a:rPr>
              <a:t>	</a:t>
            </a:r>
            <a:r>
              <a:rPr lang="en-GB">
                <a:solidFill>
                  <a:schemeClr val="bg2"/>
                </a:solidFill>
                <a:latin typeface="Arial" panose="020B0604020202020204" pitchFamily="34" charset="0"/>
                <a:cs typeface="Arial" panose="020B0604020202020204" pitchFamily="34" charset="0"/>
              </a:rPr>
              <a:t>Some of these learning resources and training opportunities require you to take a number of actions 	to ensure you can fully access these. More details can be found on the following slides. </a:t>
            </a:r>
          </a:p>
        </p:txBody>
      </p:sp>
      <p:pic>
        <p:nvPicPr>
          <p:cNvPr id="6" name="Graphic 5" descr="Warning with solid fill">
            <a:extLst>
              <a:ext uri="{FF2B5EF4-FFF2-40B4-BE49-F238E27FC236}">
                <a16:creationId xmlns:a16="http://schemas.microsoft.com/office/drawing/2014/main" id="{90D90054-63D7-89D3-DAA9-1B59889F2CDB}"/>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497674" y="5414813"/>
            <a:ext cx="790444" cy="790444"/>
          </a:xfrm>
          <a:prstGeom prst="rect">
            <a:avLst/>
          </a:prstGeom>
        </p:spPr>
      </p:pic>
      <p:sp>
        <p:nvSpPr>
          <p:cNvPr id="2" name="Rectangle 1">
            <a:extLst>
              <a:ext uri="{FF2B5EF4-FFF2-40B4-BE49-F238E27FC236}">
                <a16:creationId xmlns:a16="http://schemas.microsoft.com/office/drawing/2014/main" id="{8BF2D9F2-7753-D0E8-4B97-01D591D38A85}"/>
              </a:ext>
            </a:extLst>
          </p:cNvPr>
          <p:cNvSpPr/>
          <p:nvPr/>
        </p:nvSpPr>
        <p:spPr>
          <a:xfrm>
            <a:off x="457428" y="5414813"/>
            <a:ext cx="11236898" cy="934589"/>
          </a:xfrm>
          <a:prstGeom prst="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24863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5426F6-3234-32F3-C2FE-D3801DA301DE}"/>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EDD09F61-B053-7EBD-B1D4-68F00B9C3B60}"/>
              </a:ext>
            </a:extLst>
          </p:cNvPr>
          <p:cNvSpPr>
            <a:spLocks noGrp="1"/>
          </p:cNvSpPr>
          <p:nvPr>
            <p:ph type="title"/>
          </p:nvPr>
        </p:nvSpPr>
        <p:spPr>
          <a:xfrm>
            <a:off x="413769" y="80706"/>
            <a:ext cx="11404154" cy="865186"/>
          </a:xfrm>
        </p:spPr>
        <p:txBody>
          <a:bodyPr>
            <a:normAutofit/>
          </a:bodyPr>
          <a:lstStyle/>
          <a:p>
            <a:r>
              <a:rPr lang="en-GB" sz="2800" spc="-40"/>
              <a:t>Learning resources: Academic module[s]</a:t>
            </a:r>
          </a:p>
        </p:txBody>
      </p:sp>
      <p:sp>
        <p:nvSpPr>
          <p:cNvPr id="2" name="TextBox 1">
            <a:extLst>
              <a:ext uri="{FF2B5EF4-FFF2-40B4-BE49-F238E27FC236}">
                <a16:creationId xmlns:a16="http://schemas.microsoft.com/office/drawing/2014/main" id="{AF57BE30-EE5C-A507-E8A9-2DA593494279}"/>
              </a:ext>
            </a:extLst>
          </p:cNvPr>
          <p:cNvSpPr txBox="1"/>
          <p:nvPr/>
        </p:nvSpPr>
        <p:spPr>
          <a:xfrm>
            <a:off x="413769" y="827034"/>
            <a:ext cx="11404154" cy="5539978"/>
          </a:xfrm>
          <a:prstGeom prst="rect">
            <a:avLst/>
          </a:prstGeom>
          <a:noFill/>
        </p:spPr>
        <p:txBody>
          <a:bodyPr wrap="square" rtlCol="0">
            <a:spAutoFit/>
          </a:bodyPr>
          <a:lstStyle/>
          <a:p>
            <a:pPr rtl="0" fontAlgn="b"/>
            <a:r>
              <a:rPr lang="en-GB" sz="1600">
                <a:cs typeface="Arial"/>
              </a:rPr>
              <a:t>	</a:t>
            </a:r>
            <a:r>
              <a:rPr lang="en-GB" sz="1600" b="1">
                <a:solidFill>
                  <a:srgbClr val="0070C0"/>
                </a:solidFill>
                <a:cs typeface="Arial"/>
              </a:rPr>
              <a:t>Actions for trainees </a:t>
            </a:r>
          </a:p>
          <a:p>
            <a:pPr rtl="0" fontAlgn="b"/>
            <a:r>
              <a:rPr lang="en-GB" sz="1600">
                <a:cs typeface="Arial"/>
              </a:rPr>
              <a:t>	</a:t>
            </a:r>
            <a:r>
              <a:rPr lang="en-GB" sz="1400">
                <a:solidFill>
                  <a:schemeClr val="bg2"/>
                </a:solidFill>
                <a:cs typeface="Arial"/>
              </a:rPr>
              <a:t>Apply for the academic course(s) identified in your personal development plan and </a:t>
            </a:r>
            <a:r>
              <a:rPr lang="en-GB" sz="1400">
                <a:solidFill>
                  <a:schemeClr val="bg2"/>
                </a:solidFill>
              </a:rPr>
              <a:t>work with</a:t>
            </a:r>
            <a:r>
              <a:rPr lang="en-GB" sz="1400">
                <a:solidFill>
                  <a:schemeClr val="bg2"/>
                </a:solidFill>
                <a:cs typeface="Arial"/>
              </a:rPr>
              <a:t> your employing Trust management 	team to arrange payment.  More details are provided below.</a:t>
            </a:r>
          </a:p>
          <a:p>
            <a:pPr rtl="0" fontAlgn="b"/>
            <a:endParaRPr lang="en-GB" sz="1400">
              <a:cs typeface="Arial"/>
            </a:endParaRPr>
          </a:p>
          <a:p>
            <a:pPr rtl="0" fontAlgn="b"/>
            <a:r>
              <a:rPr lang="en-GB" sz="1400" b="1">
                <a:cs typeface="Arial"/>
              </a:rPr>
              <a:t>Essential Academic Skills module </a:t>
            </a:r>
            <a:r>
              <a:rPr lang="en-GB" sz="1400">
                <a:cs typeface="Arial"/>
              </a:rPr>
              <a:t>[if identified that you would benefit from this]</a:t>
            </a:r>
          </a:p>
          <a:p>
            <a:pPr fontAlgn="b"/>
            <a:endParaRPr lang="en-GB" sz="1400">
              <a:cs typeface="Arial" panose="020B0604020202020204" pitchFamily="34" charset="0"/>
            </a:endParaRPr>
          </a:p>
          <a:p>
            <a:pPr marL="285750" indent="-285750" fontAlgn="b">
              <a:buFont typeface="Wingdings" panose="05000000000000000000" pitchFamily="2" charset="2"/>
              <a:buChar char="Ø"/>
            </a:pPr>
            <a:r>
              <a:rPr lang="en-GB" sz="1400">
                <a:cs typeface="Arial" panose="020B0604020202020204" pitchFamily="34" charset="0"/>
              </a:rPr>
              <a:t>Birmingham City University ‘</a:t>
            </a:r>
            <a:r>
              <a:rPr lang="en-GB" sz="1400" b="1">
                <a:cs typeface="Arial" panose="020B0604020202020204" pitchFamily="34" charset="0"/>
              </a:rPr>
              <a:t>Essential Academic Skills Module’</a:t>
            </a:r>
            <a:r>
              <a:rPr lang="en-GB" sz="1400">
                <a:cs typeface="Arial" panose="020B0604020202020204" pitchFamily="34" charset="0"/>
              </a:rPr>
              <a:t>, through: </a:t>
            </a:r>
            <a:r>
              <a:rPr lang="en-GB" sz="1400">
                <a:hlinkClick r:id="rId3"/>
              </a:rPr>
              <a:t>Professional Practice - Module - 2026/27 Entry | Birmingham City University</a:t>
            </a:r>
            <a:r>
              <a:rPr lang="en-GB" sz="1400"/>
              <a:t> </a:t>
            </a:r>
            <a:r>
              <a:rPr lang="en-GB" sz="1400">
                <a:cs typeface="Arial" panose="020B0604020202020204" pitchFamily="34" charset="0"/>
              </a:rPr>
              <a:t>or </a:t>
            </a:r>
          </a:p>
          <a:p>
            <a:pPr marL="285750" indent="-285750" fontAlgn="b">
              <a:buFont typeface="Wingdings" panose="05000000000000000000" pitchFamily="2" charset="2"/>
              <a:buChar char="Ø"/>
            </a:pPr>
            <a:r>
              <a:rPr lang="en-GB" sz="1400">
                <a:cs typeface="Arial" panose="020B0604020202020204" pitchFamily="34" charset="0"/>
              </a:rPr>
              <a:t>Open University ‘</a:t>
            </a:r>
            <a:r>
              <a:rPr lang="en-GB" sz="1400" b="1" i="0">
                <a:solidFill>
                  <a:srgbClr val="333333"/>
                </a:solidFill>
                <a:effectLst/>
                <a:highlight>
                  <a:srgbClr val="FFFFFF"/>
                </a:highlight>
              </a:rPr>
              <a:t>Succeeding in postgraduate study </a:t>
            </a:r>
            <a:r>
              <a:rPr lang="en-GB" sz="1400" b="1" i="0">
                <a:solidFill>
                  <a:srgbClr val="333333"/>
                </a:solidFill>
                <a:effectLst/>
                <a:highlight>
                  <a:srgbClr val="FFFFFF"/>
                </a:highlight>
                <a:cs typeface="Arial" panose="020B0604020202020204" pitchFamily="34" charset="0"/>
              </a:rPr>
              <a:t>M</a:t>
            </a:r>
            <a:r>
              <a:rPr lang="en-GB" sz="1400" b="1">
                <a:cs typeface="Arial" panose="020B0604020202020204" pitchFamily="34" charset="0"/>
              </a:rPr>
              <a:t>odule’ </a:t>
            </a:r>
            <a:r>
              <a:rPr lang="en-GB" sz="1400">
                <a:cs typeface="Arial" panose="020B0604020202020204" pitchFamily="34" charset="0"/>
                <a:hlinkClick r:id="rId4"/>
              </a:rPr>
              <a:t>https://www.open.edu/openlearn/education-development/succeeding-postgraduate-study/content-section-overview?active-tab=description-tab#</a:t>
            </a:r>
            <a:endParaRPr lang="en-GB" sz="1400">
              <a:highlight>
                <a:srgbClr val="00FF00"/>
              </a:highlight>
              <a:cs typeface="Arial" panose="020B0604020202020204" pitchFamily="34" charset="0"/>
            </a:endParaRPr>
          </a:p>
          <a:p>
            <a:pPr marL="285750" indent="-285750" rtl="0" fontAlgn="b">
              <a:buFont typeface="Wingdings" panose="05000000000000000000" pitchFamily="2" charset="2"/>
              <a:buChar char="Ø"/>
            </a:pPr>
            <a:endParaRPr lang="en-GB" sz="1400">
              <a:cs typeface="Arial"/>
            </a:endParaRPr>
          </a:p>
          <a:p>
            <a:pPr rtl="0" fontAlgn="b"/>
            <a:r>
              <a:rPr lang="en-GB" sz="1400">
                <a:cs typeface="Arial"/>
              </a:rPr>
              <a:t>For the Birmingham City module, you will </a:t>
            </a:r>
            <a:r>
              <a:rPr lang="en-GB" sz="1400">
                <a:effectLst/>
                <a:ea typeface="Aptos" panose="020B0004020202020204" pitchFamily="34" charset="0"/>
                <a:cs typeface="Arial"/>
              </a:rPr>
              <a:t>need to specify that you are applying for the Essential Academic Skills module, and that you will be studying at level 7.</a:t>
            </a:r>
          </a:p>
          <a:p>
            <a:pPr rtl="0" fontAlgn="b"/>
            <a:endParaRPr lang="en-GB" sz="1400">
              <a:ea typeface="Aptos" panose="020B0004020202020204" pitchFamily="34" charset="0"/>
              <a:cs typeface="Arial"/>
            </a:endParaRPr>
          </a:p>
          <a:p>
            <a:pPr rtl="0" fontAlgn="b"/>
            <a:r>
              <a:rPr lang="en-GB" sz="1400" b="1">
                <a:effectLst/>
                <a:ea typeface="Aptos" panose="020B0004020202020204" pitchFamily="34" charset="0"/>
                <a:cs typeface="Arial"/>
              </a:rPr>
              <a:t>Lower GI and Upper GI Academic modules: all modules will be at level 7</a:t>
            </a:r>
          </a:p>
          <a:p>
            <a:pPr rtl="0" fontAlgn="b"/>
            <a:endParaRPr lang="en-GB" sz="1400">
              <a:cs typeface="Arial" panose="020B0604020202020204" pitchFamily="34" charset="0"/>
            </a:endParaRPr>
          </a:p>
          <a:p>
            <a:pPr marL="285750" indent="-285750" fontAlgn="b">
              <a:buFont typeface="Wingdings" panose="05000000000000000000" pitchFamily="2" charset="2"/>
              <a:buChar char="Ø"/>
            </a:pPr>
            <a:r>
              <a:rPr lang="en-GB" sz="1400" b="1">
                <a:cs typeface="Arial" panose="020B0604020202020204" pitchFamily="34" charset="0"/>
              </a:rPr>
              <a:t>Birmingham City University</a:t>
            </a:r>
            <a:r>
              <a:rPr lang="en-GB" sz="1400">
                <a:cs typeface="Arial" panose="020B0604020202020204" pitchFamily="34" charset="0"/>
              </a:rPr>
              <a:t>: </a:t>
            </a:r>
            <a:r>
              <a:rPr lang="en-GB" sz="1400">
                <a:effectLst/>
                <a:ea typeface="Aptos" panose="020B0004020202020204" pitchFamily="34" charset="0"/>
                <a:cs typeface="Arial" panose="020B0604020202020204" pitchFamily="34" charset="0"/>
              </a:rPr>
              <a:t>Applications for September 26/27 Academic year, complete this form </a:t>
            </a:r>
            <a:r>
              <a:rPr lang="en-GB" sz="1400" u="sng">
                <a:solidFill>
                  <a:srgbClr val="467886"/>
                </a:solidFill>
                <a:effectLst/>
                <a:ea typeface="Aptos" panose="020B0004020202020204" pitchFamily="34" charset="0"/>
                <a:cs typeface="Arial" panose="020B0604020202020204" pitchFamily="34" charset="0"/>
                <a:hlinkClick r:id="rId5"/>
              </a:rPr>
              <a:t>https://forms.office.com/e/0JLPM6MSnx</a:t>
            </a:r>
            <a:r>
              <a:rPr lang="en-GB" sz="1400">
                <a:effectLst/>
                <a:ea typeface="Aptos" panose="020B0004020202020204" pitchFamily="34" charset="0"/>
                <a:cs typeface="Arial" panose="020B0604020202020204" pitchFamily="34" charset="0"/>
              </a:rPr>
              <a:t> . If you have queries, please  </a:t>
            </a:r>
            <a:r>
              <a:rPr lang="en-GB" sz="1400">
                <a:cs typeface="Arial" panose="020B0604020202020204" pitchFamily="34" charset="0"/>
              </a:rPr>
              <a:t>contact: </a:t>
            </a:r>
            <a:r>
              <a:rPr lang="en-GB" sz="1400">
                <a:cs typeface="Arial" panose="020B0604020202020204" pitchFamily="34" charset="0"/>
                <a:hlinkClick r:id="rId6"/>
              </a:rPr>
              <a:t>nur-in.mohammad@bcu.ac.uk</a:t>
            </a:r>
            <a:endParaRPr lang="en-GB" sz="1400">
              <a:cs typeface="Arial" panose="020B0604020202020204" pitchFamily="34" charset="0"/>
            </a:endParaRPr>
          </a:p>
          <a:p>
            <a:pPr marL="285750" indent="-285750" rtl="0" fontAlgn="b">
              <a:buFont typeface="Wingdings" panose="05000000000000000000" pitchFamily="2" charset="2"/>
              <a:buChar char="Ø"/>
            </a:pPr>
            <a:r>
              <a:rPr lang="en-GB" sz="1400" b="1">
                <a:solidFill>
                  <a:srgbClr val="000000"/>
                </a:solidFill>
                <a:cs typeface="Arial" panose="020B0604020202020204" pitchFamily="34" charset="0"/>
              </a:rPr>
              <a:t>Liverpool John Moores University</a:t>
            </a:r>
            <a:r>
              <a:rPr lang="en-GB" sz="1400">
                <a:solidFill>
                  <a:srgbClr val="000000"/>
                </a:solidFill>
                <a:cs typeface="Arial" panose="020B0604020202020204" pitchFamily="34" charset="0"/>
              </a:rPr>
              <a:t>: Please contact: </a:t>
            </a:r>
            <a:r>
              <a:rPr lang="en-US" sz="1400">
                <a:solidFill>
                  <a:srgbClr val="0000FF"/>
                </a:solidFill>
                <a:effectLst/>
                <a:ea typeface="Aptos" panose="020B0004020202020204" pitchFamily="34" charset="0"/>
                <a:cs typeface="Arial" panose="020B0604020202020204" pitchFamily="34" charset="0"/>
                <a:hlinkClick r:id="rId7"/>
              </a:rPr>
              <a:t>HealthCPD@ljmu.ac.uk</a:t>
            </a:r>
            <a:endParaRPr lang="en-US" sz="1400">
              <a:solidFill>
                <a:srgbClr val="0000FF"/>
              </a:solidFill>
              <a:effectLst/>
              <a:ea typeface="Aptos" panose="020B0004020202020204" pitchFamily="34" charset="0"/>
              <a:cs typeface="Arial" panose="020B0604020202020204" pitchFamily="34" charset="0"/>
            </a:endParaRPr>
          </a:p>
          <a:p>
            <a:pPr rtl="0" fontAlgn="b"/>
            <a:endParaRPr lang="en-US" sz="1400">
              <a:solidFill>
                <a:srgbClr val="0000FF"/>
              </a:solidFill>
              <a:effectLst/>
              <a:ea typeface="Aptos" panose="020B0004020202020204" pitchFamily="34" charset="0"/>
              <a:cs typeface="Arial" panose="020B0604020202020204" pitchFamily="34" charset="0"/>
            </a:endParaRPr>
          </a:p>
          <a:p>
            <a:pPr rtl="0" fontAlgn="b"/>
            <a:r>
              <a:rPr lang="en-US" sz="1400" b="1">
                <a:ea typeface="Aptos" panose="020B0004020202020204" pitchFamily="34" charset="0"/>
                <a:cs typeface="Arial" panose="020B0604020202020204" pitchFamily="34" charset="0"/>
              </a:rPr>
              <a:t>Arranging payment</a:t>
            </a:r>
            <a:endParaRPr lang="en-US" sz="1400" b="1">
              <a:effectLst/>
              <a:ea typeface="Aptos" panose="020B0004020202020204" pitchFamily="34" charset="0"/>
              <a:cs typeface="Arial" panose="020B0604020202020204" pitchFamily="34" charset="0"/>
            </a:endParaRPr>
          </a:p>
          <a:p>
            <a:pPr marL="285750" indent="-285750" rtl="0" fontAlgn="b">
              <a:buFont typeface="Arial" panose="020B0604020202020204" pitchFamily="34" charset="0"/>
              <a:buChar char="•"/>
            </a:pPr>
            <a:r>
              <a:rPr lang="en-US" sz="1400">
                <a:cs typeface="Arial" panose="020B0604020202020204" pitchFamily="34" charset="0"/>
              </a:rPr>
              <a:t>Once you have applied, an invoice will come to your new university email address. </a:t>
            </a:r>
            <a:r>
              <a:rPr lang="en-GB" sz="1400">
                <a:solidFill>
                  <a:srgbClr val="FF0000"/>
                </a:solidFill>
                <a:cs typeface="Arial" panose="020B0604020202020204" pitchFamily="34" charset="0"/>
              </a:rPr>
              <a:t>It is your responsibility to contact your Trust finance team and arrange payment. If you do not contact them, the university will restrict all access to university modules.</a:t>
            </a:r>
          </a:p>
          <a:p>
            <a:pPr marL="285750" indent="-285750" rtl="0" fontAlgn="b">
              <a:buFont typeface="Arial" panose="020B0604020202020204" pitchFamily="34" charset="0"/>
              <a:buChar char="•"/>
            </a:pPr>
            <a:r>
              <a:rPr lang="en-US" sz="1400">
                <a:cs typeface="Arial" panose="020B0604020202020204" pitchFamily="34" charset="0"/>
              </a:rPr>
              <a:t>Please contact your employing Trust’s finance team as soon as you receive the invoice to arrange payment of the academic module(s). </a:t>
            </a:r>
            <a:r>
              <a:rPr lang="en-GB" sz="1400">
                <a:cs typeface="Arial" panose="020B0604020202020204" pitchFamily="34" charset="0"/>
              </a:rPr>
              <a:t>This invoice is not sent to anyone or anywhere apart from your university email address. </a:t>
            </a:r>
          </a:p>
        </p:txBody>
      </p:sp>
      <p:pic>
        <p:nvPicPr>
          <p:cNvPr id="3" name="Graphic 2" descr="Warning with solid fill">
            <a:extLst>
              <a:ext uri="{FF2B5EF4-FFF2-40B4-BE49-F238E27FC236}">
                <a16:creationId xmlns:a16="http://schemas.microsoft.com/office/drawing/2014/main" id="{26205A03-F654-3BB6-786A-4CC409A5A6B1}"/>
              </a:ext>
            </a:extLst>
          </p:cNvPr>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477777" y="827034"/>
            <a:ext cx="865186" cy="865186"/>
          </a:xfrm>
          <a:prstGeom prst="rect">
            <a:avLst/>
          </a:prstGeom>
        </p:spPr>
      </p:pic>
      <p:sp>
        <p:nvSpPr>
          <p:cNvPr id="5" name="Rectangle 4">
            <a:extLst>
              <a:ext uri="{FF2B5EF4-FFF2-40B4-BE49-F238E27FC236}">
                <a16:creationId xmlns:a16="http://schemas.microsoft.com/office/drawing/2014/main" id="{DA1C7BAA-D0E8-02C6-364C-F76CDC421DDA}"/>
              </a:ext>
            </a:extLst>
          </p:cNvPr>
          <p:cNvSpPr/>
          <p:nvPr/>
        </p:nvSpPr>
        <p:spPr>
          <a:xfrm>
            <a:off x="374077" y="851594"/>
            <a:ext cx="11236898" cy="865185"/>
          </a:xfrm>
          <a:prstGeom prst="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940480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7774CD-0A6D-D904-8B53-DA67F17B43DE}"/>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7A435B48-FE7D-C5CA-C0A4-1D5445362F95}"/>
              </a:ext>
            </a:extLst>
          </p:cNvPr>
          <p:cNvSpPr>
            <a:spLocks noGrp="1"/>
          </p:cNvSpPr>
          <p:nvPr>
            <p:ph type="title"/>
          </p:nvPr>
        </p:nvSpPr>
        <p:spPr>
          <a:xfrm>
            <a:off x="413769" y="80706"/>
            <a:ext cx="11404154" cy="865186"/>
          </a:xfrm>
        </p:spPr>
        <p:txBody>
          <a:bodyPr>
            <a:normAutofit/>
          </a:bodyPr>
          <a:lstStyle/>
          <a:p>
            <a:r>
              <a:rPr lang="en-GB" sz="2800" spc="-40"/>
              <a:t>Learning resources: Endoscopy Academies Portal</a:t>
            </a:r>
          </a:p>
        </p:txBody>
      </p:sp>
      <p:sp>
        <p:nvSpPr>
          <p:cNvPr id="4" name="TextBox 3">
            <a:extLst>
              <a:ext uri="{FF2B5EF4-FFF2-40B4-BE49-F238E27FC236}">
                <a16:creationId xmlns:a16="http://schemas.microsoft.com/office/drawing/2014/main" id="{D6675183-3920-A771-A555-DEB703F04C94}"/>
              </a:ext>
            </a:extLst>
          </p:cNvPr>
          <p:cNvSpPr txBox="1"/>
          <p:nvPr/>
        </p:nvSpPr>
        <p:spPr>
          <a:xfrm>
            <a:off x="393923" y="1065923"/>
            <a:ext cx="11404154" cy="4801314"/>
          </a:xfrm>
          <a:prstGeom prst="rect">
            <a:avLst/>
          </a:prstGeom>
          <a:noFill/>
        </p:spPr>
        <p:txBody>
          <a:bodyPr wrap="square">
            <a:spAutoFit/>
          </a:bodyPr>
          <a:lstStyle/>
          <a:p>
            <a:pPr rtl="0" fontAlgn="b"/>
            <a:r>
              <a:rPr lang="en-GB">
                <a:latin typeface="Arial" panose="020B0604020202020204" pitchFamily="34" charset="0"/>
                <a:cs typeface="Arial" panose="020B0604020202020204" pitchFamily="34" charset="0"/>
              </a:rPr>
              <a:t>	The Endoscopy Academies Portal offers access to multiple resources for clinical endoscopist	 	trainees. The portal is open access, but you will require a log in to the NHS Learning Hub to access. </a:t>
            </a:r>
          </a:p>
          <a:p>
            <a:pPr rtl="0" fontAlgn="b"/>
            <a:endParaRPr lang="en-GB">
              <a:latin typeface="Arial" panose="020B0604020202020204" pitchFamily="34" charset="0"/>
              <a:cs typeface="Arial" panose="020B0604020202020204" pitchFamily="34" charset="0"/>
            </a:endParaRPr>
          </a:p>
          <a:p>
            <a:pPr rtl="0" fontAlgn="b"/>
            <a:r>
              <a:rPr lang="en-GB" b="1">
                <a:solidFill>
                  <a:srgbClr val="0070C0"/>
                </a:solidFill>
                <a:latin typeface="Arial" panose="020B0604020202020204" pitchFamily="34" charset="0"/>
                <a:cs typeface="Arial" panose="020B0604020202020204" pitchFamily="34" charset="0"/>
              </a:rPr>
              <a:t>Endoscopy Academies portal link:</a:t>
            </a:r>
          </a:p>
          <a:p>
            <a:pPr rtl="0" fontAlgn="b"/>
            <a:r>
              <a:rPr lang="en-GB">
                <a:latin typeface="Arial" panose="020B0604020202020204" pitchFamily="34" charset="0"/>
                <a:cs typeface="Arial" panose="020B0604020202020204" pitchFamily="34" charset="0"/>
                <a:hlinkClick r:id="rId3"/>
              </a:rPr>
              <a:t>https://learninghub.nhs.uk/Catalogue/endoscopyacademiesportal</a:t>
            </a:r>
            <a:endParaRPr lang="en-GB">
              <a:latin typeface="Arial" panose="020B0604020202020204" pitchFamily="34" charset="0"/>
              <a:cs typeface="Arial" panose="020B0604020202020204" pitchFamily="34" charset="0"/>
            </a:endParaRPr>
          </a:p>
          <a:p>
            <a:pPr fontAlgn="b"/>
            <a:endParaRPr lang="en-GB">
              <a:latin typeface="Arial" panose="020B0604020202020204" pitchFamily="34" charset="0"/>
              <a:cs typeface="Arial" panose="020B0604020202020204" pitchFamily="34" charset="0"/>
            </a:endParaRPr>
          </a:p>
          <a:p>
            <a:pPr rtl="0" fontAlgn="b"/>
            <a:r>
              <a:rPr lang="en-GB" b="1">
                <a:latin typeface="Arial" panose="020B0604020202020204" pitchFamily="34" charset="0"/>
                <a:cs typeface="Arial" panose="020B0604020202020204" pitchFamily="34" charset="0"/>
              </a:rPr>
              <a:t>	</a:t>
            </a:r>
          </a:p>
          <a:p>
            <a:pPr rtl="0" fontAlgn="b"/>
            <a:r>
              <a:rPr lang="en-GB" b="1">
                <a:latin typeface="Arial" panose="020B0604020202020204" pitchFamily="34" charset="0"/>
                <a:cs typeface="Arial" panose="020B0604020202020204" pitchFamily="34" charset="0"/>
              </a:rPr>
              <a:t>	</a:t>
            </a:r>
            <a:r>
              <a:rPr lang="en-GB" b="1">
                <a:solidFill>
                  <a:srgbClr val="0070C0"/>
                </a:solidFill>
                <a:latin typeface="Arial" panose="020B0604020202020204" pitchFamily="34" charset="0"/>
                <a:cs typeface="Arial" panose="020B0604020202020204" pitchFamily="34" charset="0"/>
              </a:rPr>
              <a:t>Actions for trainees</a:t>
            </a:r>
          </a:p>
          <a:p>
            <a:pPr rtl="0" fontAlgn="b"/>
            <a:endParaRPr lang="en-GB">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a:p>
            <a:pPr marL="342900" indent="-342900" rtl="0" fontAlgn="b">
              <a:buFont typeface="+mj-lt"/>
              <a:buAutoNum type="arabicPeriod"/>
            </a:pPr>
            <a:r>
              <a:rPr lang="en-GB">
                <a:solidFill>
                  <a:schemeClr val="bg2"/>
                </a:solidFill>
                <a:latin typeface="Arial" panose="020B0604020202020204" pitchFamily="34" charset="0"/>
                <a:cs typeface="Arial" panose="020B0604020202020204" pitchFamily="34" charset="0"/>
              </a:rPr>
              <a:t>Navigate to the portal link [above] and create a log in if you have not done so before</a:t>
            </a:r>
          </a:p>
          <a:p>
            <a:pPr marL="342900" indent="-342900" rtl="0" fontAlgn="b">
              <a:buFont typeface="+mj-lt"/>
              <a:buAutoNum type="arabicPeriod"/>
            </a:pPr>
            <a:r>
              <a:rPr lang="en-GB">
                <a:solidFill>
                  <a:schemeClr val="bg2"/>
                </a:solidFill>
                <a:latin typeface="Arial" panose="020B0604020202020204" pitchFamily="34" charset="0"/>
                <a:cs typeface="Arial" panose="020B0604020202020204" pitchFamily="34" charset="0"/>
              </a:rPr>
              <a:t>Navigate to “</a:t>
            </a:r>
            <a:r>
              <a:rPr lang="en-GB" i="1">
                <a:solidFill>
                  <a:schemeClr val="bg2"/>
                </a:solidFill>
                <a:latin typeface="Arial" panose="020B0604020202020204" pitchFamily="34" charset="0"/>
                <a:cs typeface="Arial" panose="020B0604020202020204" pitchFamily="34" charset="0"/>
              </a:rPr>
              <a:t>Clinical Endoscopist Learner</a:t>
            </a:r>
            <a:r>
              <a:rPr lang="en-GB">
                <a:solidFill>
                  <a:schemeClr val="bg2"/>
                </a:solidFill>
                <a:latin typeface="Arial" panose="020B0604020202020204" pitchFamily="34" charset="0"/>
                <a:cs typeface="Arial" panose="020B0604020202020204" pitchFamily="34" charset="0"/>
              </a:rPr>
              <a:t>” and then </a:t>
            </a:r>
            <a:r>
              <a:rPr lang="en-GB" i="1">
                <a:solidFill>
                  <a:schemeClr val="bg2"/>
                </a:solidFill>
                <a:latin typeface="Arial" panose="020B0604020202020204" pitchFamily="34" charset="0"/>
                <a:cs typeface="Arial" panose="020B0604020202020204" pitchFamily="34" charset="0"/>
              </a:rPr>
              <a:t>“Syllabus and Assessment”.</a:t>
            </a:r>
          </a:p>
          <a:p>
            <a:pPr marL="342900" indent="-342900" rtl="0" fontAlgn="b">
              <a:buFont typeface="+mj-lt"/>
              <a:buAutoNum type="arabicPeriod"/>
            </a:pPr>
            <a:r>
              <a:rPr lang="en-GB">
                <a:solidFill>
                  <a:schemeClr val="bg2"/>
                </a:solidFill>
                <a:latin typeface="Arial" panose="020B0604020202020204" pitchFamily="34" charset="0"/>
                <a:cs typeface="Arial" panose="020B0604020202020204" pitchFamily="34" charset="0"/>
              </a:rPr>
              <a:t>In </a:t>
            </a:r>
            <a:r>
              <a:rPr lang="en-GB" i="1">
                <a:solidFill>
                  <a:schemeClr val="bg2"/>
                </a:solidFill>
                <a:latin typeface="Arial" panose="020B0604020202020204" pitchFamily="34" charset="0"/>
                <a:cs typeface="Arial" panose="020B0604020202020204" pitchFamily="34" charset="0"/>
              </a:rPr>
              <a:t>“Syllabus and Assessment” </a:t>
            </a:r>
            <a:r>
              <a:rPr lang="en-GB">
                <a:solidFill>
                  <a:schemeClr val="bg2"/>
                </a:solidFill>
                <a:latin typeface="Arial" panose="020B0604020202020204" pitchFamily="34" charset="0"/>
                <a:cs typeface="Arial" panose="020B0604020202020204" pitchFamily="34" charset="0"/>
              </a:rPr>
              <a:t>you will find two documents to familiarise yourself with:</a:t>
            </a:r>
          </a:p>
          <a:p>
            <a:pPr marL="285750" indent="-285750" rtl="0" fontAlgn="b">
              <a:buFont typeface="Wingdings" panose="05000000000000000000" pitchFamily="2" charset="2"/>
              <a:buChar char="Ø"/>
            </a:pPr>
            <a:r>
              <a:rPr lang="en-GB">
                <a:solidFill>
                  <a:schemeClr val="bg2"/>
                </a:solidFill>
                <a:latin typeface="Arial" panose="020B0604020202020204" pitchFamily="34" charset="0"/>
                <a:cs typeface="Arial" panose="020B0604020202020204" pitchFamily="34" charset="0"/>
              </a:rPr>
              <a:t>Revised Clinical Endoscopist (CE) Competency Assessment Portfolio” You may wish to print this, so that you can begin filling in relevant details.</a:t>
            </a:r>
          </a:p>
          <a:p>
            <a:pPr marL="285750" indent="-285750" rtl="0" fontAlgn="b">
              <a:buFont typeface="Wingdings" panose="05000000000000000000" pitchFamily="2" charset="2"/>
              <a:buChar char="Ø"/>
            </a:pPr>
            <a:r>
              <a:rPr lang="en-GB">
                <a:solidFill>
                  <a:schemeClr val="bg2"/>
                </a:solidFill>
                <a:latin typeface="Arial" panose="020B0604020202020204" pitchFamily="34" charset="0"/>
                <a:cs typeface="Arial" panose="020B0604020202020204" pitchFamily="34" charset="0"/>
              </a:rPr>
              <a:t> “For Endoscopy Trainees: Colonoscopy / OGD Learning Content Outline” choose the modality you are training in. This file lists the resources available on the portal that are relevant to your course.</a:t>
            </a:r>
          </a:p>
        </p:txBody>
      </p:sp>
      <p:pic>
        <p:nvPicPr>
          <p:cNvPr id="6" name="Graphic 5" descr="Monitor with solid fill">
            <a:extLst>
              <a:ext uri="{FF2B5EF4-FFF2-40B4-BE49-F238E27FC236}">
                <a16:creationId xmlns:a16="http://schemas.microsoft.com/office/drawing/2014/main" id="{64EB22B9-061D-86C6-F154-C6F919DB21F3}"/>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374077" y="945892"/>
            <a:ext cx="914400" cy="914400"/>
          </a:xfrm>
          <a:prstGeom prst="rect">
            <a:avLst/>
          </a:prstGeom>
        </p:spPr>
      </p:pic>
      <p:pic>
        <p:nvPicPr>
          <p:cNvPr id="7" name="Graphic 6" descr="Warning with solid fill">
            <a:extLst>
              <a:ext uri="{FF2B5EF4-FFF2-40B4-BE49-F238E27FC236}">
                <a16:creationId xmlns:a16="http://schemas.microsoft.com/office/drawing/2014/main" id="{04911298-C7BD-C999-BB37-47CFDB60A3E9}"/>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374077" y="2725478"/>
            <a:ext cx="914400" cy="914400"/>
          </a:xfrm>
          <a:prstGeom prst="rect">
            <a:avLst/>
          </a:prstGeom>
        </p:spPr>
      </p:pic>
      <p:sp>
        <p:nvSpPr>
          <p:cNvPr id="2" name="Rectangle 1">
            <a:extLst>
              <a:ext uri="{FF2B5EF4-FFF2-40B4-BE49-F238E27FC236}">
                <a16:creationId xmlns:a16="http://schemas.microsoft.com/office/drawing/2014/main" id="{811C1C04-B6DA-2194-C416-2D8F5752A4AA}"/>
              </a:ext>
            </a:extLst>
          </p:cNvPr>
          <p:cNvSpPr/>
          <p:nvPr/>
        </p:nvSpPr>
        <p:spPr>
          <a:xfrm>
            <a:off x="300599" y="2774693"/>
            <a:ext cx="11236898" cy="3212575"/>
          </a:xfrm>
          <a:prstGeom prst="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80502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EB7F10-CDDB-D02A-F446-59D0089AF09D}"/>
            </a:ext>
          </a:extLst>
        </p:cNvPr>
        <p:cNvGrpSpPr/>
        <p:nvPr/>
      </p:nvGrpSpPr>
      <p:grpSpPr>
        <a:xfrm>
          <a:off x="0" y="0"/>
          <a:ext cx="0" cy="0"/>
          <a:chOff x="0" y="0"/>
          <a:chExt cx="0" cy="0"/>
        </a:xfrm>
      </p:grpSpPr>
      <p:sp>
        <p:nvSpPr>
          <p:cNvPr id="17" name="Title 4">
            <a:extLst>
              <a:ext uri="{FF2B5EF4-FFF2-40B4-BE49-F238E27FC236}">
                <a16:creationId xmlns:a16="http://schemas.microsoft.com/office/drawing/2014/main" id="{78033ECA-6CAE-C4B4-512C-421450098D7A}"/>
              </a:ext>
            </a:extLst>
          </p:cNvPr>
          <p:cNvSpPr>
            <a:spLocks noGrp="1"/>
          </p:cNvSpPr>
          <p:nvPr>
            <p:ph type="title"/>
          </p:nvPr>
        </p:nvSpPr>
        <p:spPr>
          <a:xfrm>
            <a:off x="413769" y="80706"/>
            <a:ext cx="11404154" cy="865186"/>
          </a:xfrm>
        </p:spPr>
        <p:txBody>
          <a:bodyPr>
            <a:normAutofit/>
          </a:bodyPr>
          <a:lstStyle/>
          <a:p>
            <a:r>
              <a:rPr lang="en-GB" sz="2800" spc="-40"/>
              <a:t>Learning resources: NHS Futures</a:t>
            </a:r>
          </a:p>
        </p:txBody>
      </p:sp>
      <p:sp>
        <p:nvSpPr>
          <p:cNvPr id="4" name="TextBox 3">
            <a:extLst>
              <a:ext uri="{FF2B5EF4-FFF2-40B4-BE49-F238E27FC236}">
                <a16:creationId xmlns:a16="http://schemas.microsoft.com/office/drawing/2014/main" id="{B8E423D3-F179-2290-D18D-8DBF4C1458AB}"/>
              </a:ext>
            </a:extLst>
          </p:cNvPr>
          <p:cNvSpPr txBox="1"/>
          <p:nvPr/>
        </p:nvSpPr>
        <p:spPr>
          <a:xfrm>
            <a:off x="393923" y="1065923"/>
            <a:ext cx="11404154" cy="4801314"/>
          </a:xfrm>
          <a:prstGeom prst="rect">
            <a:avLst/>
          </a:prstGeom>
          <a:noFill/>
        </p:spPr>
        <p:txBody>
          <a:bodyPr wrap="square">
            <a:spAutoFit/>
          </a:bodyPr>
          <a:lstStyle/>
          <a:p>
            <a:pPr rtl="0" fontAlgn="b"/>
            <a:r>
              <a:rPr lang="en-GB">
                <a:latin typeface="Arial" panose="020B0604020202020204" pitchFamily="34" charset="0"/>
                <a:cs typeface="Arial" panose="020B0604020202020204" pitchFamily="34" charset="0"/>
              </a:rPr>
              <a:t>	We upload useful resources including recordings and slides of our teaching sessions to our NHS 	Futures page. Please make sure that you explore the site.</a:t>
            </a:r>
          </a:p>
          <a:p>
            <a:pPr rtl="0" fontAlgn="b"/>
            <a:endParaRPr lang="en-GB">
              <a:latin typeface="Arial" panose="020B0604020202020204" pitchFamily="34" charset="0"/>
              <a:cs typeface="Arial" panose="020B0604020202020204" pitchFamily="34" charset="0"/>
            </a:endParaRPr>
          </a:p>
          <a:p>
            <a:pPr rtl="0" fontAlgn="b"/>
            <a:r>
              <a:rPr lang="en-GB" b="1">
                <a:solidFill>
                  <a:srgbClr val="0070C0"/>
                </a:solidFill>
                <a:latin typeface="Arial" panose="020B0604020202020204" pitchFamily="34" charset="0"/>
                <a:cs typeface="Arial" panose="020B0604020202020204" pitchFamily="34" charset="0"/>
              </a:rPr>
              <a:t>NHS Futures link:</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003087"/>
                </a:solidFill>
                <a:effectLst/>
                <a:uLnTx/>
                <a:uFillTx/>
                <a:latin typeface="Arial" panose="020B0604020202020204"/>
                <a:ea typeface="+mn-ea"/>
                <a:cs typeface="+mn-cs"/>
              </a:rPr>
              <a:t>NHSE South East Cancer and Diagnostics programme NHS Futures pages, incl. SEETA [registration required]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231F20"/>
                </a:solidFill>
                <a:effectLst/>
                <a:uLnTx/>
                <a:uFillTx/>
                <a:latin typeface="Arial" panose="020B0604020202020204"/>
                <a:ea typeface="+mn-ea"/>
                <a:cs typeface="+mn-cs"/>
                <a:hlinkClick r:id="rId3"/>
              </a:rPr>
              <a:t>https://future.nhs.uk/seworkforcetrainingeducation/view?objectID=55146224</a:t>
            </a:r>
            <a:r>
              <a:rPr kumimoji="0" lang="en-GB" sz="1800" b="0" i="0" u="none" strike="noStrike" kern="1200" cap="none" spc="0" normalizeH="0" baseline="0" noProof="0">
                <a:ln>
                  <a:noFill/>
                </a:ln>
                <a:solidFill>
                  <a:srgbClr val="231F20"/>
                </a:solidFill>
                <a:effectLst/>
                <a:uLnTx/>
                <a:uFillTx/>
                <a:latin typeface="Arial" panose="020B0604020202020204"/>
                <a:ea typeface="+mn-ea"/>
                <a:cs typeface="+mn-cs"/>
              </a:rPr>
              <a:t> </a:t>
            </a:r>
          </a:p>
          <a:p>
            <a:pPr fontAlgn="b"/>
            <a:endParaRPr lang="en-GB">
              <a:latin typeface="Arial" panose="020B0604020202020204" pitchFamily="34" charset="0"/>
              <a:cs typeface="Arial" panose="020B0604020202020204" pitchFamily="34" charset="0"/>
            </a:endParaRPr>
          </a:p>
          <a:p>
            <a:pPr fontAlgn="b"/>
            <a:endParaRPr lang="en-GB">
              <a:latin typeface="Arial" panose="020B0604020202020204" pitchFamily="34" charset="0"/>
              <a:cs typeface="Arial" panose="020B0604020202020204" pitchFamily="34" charset="0"/>
            </a:endParaRPr>
          </a:p>
          <a:p>
            <a:pPr rtl="0" fontAlgn="b"/>
            <a:r>
              <a:rPr lang="en-GB" b="1">
                <a:latin typeface="Arial" panose="020B0604020202020204" pitchFamily="34" charset="0"/>
                <a:cs typeface="Arial" panose="020B0604020202020204" pitchFamily="34" charset="0"/>
              </a:rPr>
              <a:t>	</a:t>
            </a:r>
          </a:p>
          <a:p>
            <a:pPr rtl="0" fontAlgn="b"/>
            <a:r>
              <a:rPr lang="en-GB" b="1">
                <a:latin typeface="Arial" panose="020B0604020202020204" pitchFamily="34" charset="0"/>
                <a:cs typeface="Arial" panose="020B0604020202020204" pitchFamily="34" charset="0"/>
              </a:rPr>
              <a:t>	</a:t>
            </a:r>
            <a:r>
              <a:rPr lang="en-GB" b="1">
                <a:solidFill>
                  <a:srgbClr val="0070C0"/>
                </a:solidFill>
                <a:latin typeface="Arial" panose="020B0604020202020204" pitchFamily="34" charset="0"/>
                <a:cs typeface="Arial" panose="020B0604020202020204" pitchFamily="34" charset="0"/>
              </a:rPr>
              <a:t>Actions for trainees</a:t>
            </a:r>
          </a:p>
          <a:p>
            <a:pPr rtl="0" fontAlgn="b"/>
            <a:endParaRPr lang="en-GB">
              <a:latin typeface="Arial" panose="020B0604020202020204" pitchFamily="34" charset="0"/>
              <a:cs typeface="Arial" panose="020B0604020202020204" pitchFamily="34" charset="0"/>
            </a:endParaRPr>
          </a:p>
          <a:p>
            <a:pPr rtl="0" fontAlgn="b"/>
            <a:endParaRPr lang="en-GB">
              <a:latin typeface="Arial" panose="020B0604020202020204" pitchFamily="34" charset="0"/>
              <a:cs typeface="Arial" panose="020B0604020202020204" pitchFamily="34" charset="0"/>
            </a:endParaRPr>
          </a:p>
          <a:p>
            <a:pPr marL="342900" indent="-342900" rtl="0" fontAlgn="b">
              <a:buFont typeface="+mj-lt"/>
              <a:buAutoNum type="arabicPeriod"/>
            </a:pPr>
            <a:r>
              <a:rPr lang="en-GB">
                <a:solidFill>
                  <a:schemeClr val="bg2"/>
                </a:solidFill>
                <a:latin typeface="Arial" panose="020B0604020202020204" pitchFamily="34" charset="0"/>
                <a:cs typeface="Arial" panose="020B0604020202020204" pitchFamily="34" charset="0"/>
              </a:rPr>
              <a:t>Open the page link [above] and register by creating a log in if you have not done so before</a:t>
            </a:r>
          </a:p>
          <a:p>
            <a:pPr marL="342900" indent="-342900" rtl="0" fontAlgn="b">
              <a:buFont typeface="+mj-lt"/>
              <a:buAutoNum type="arabicPeriod"/>
            </a:pPr>
            <a:r>
              <a:rPr lang="en-GB">
                <a:solidFill>
                  <a:schemeClr val="bg2"/>
                </a:solidFill>
                <a:latin typeface="Arial" panose="020B0604020202020204" pitchFamily="34" charset="0"/>
                <a:cs typeface="Arial" panose="020B0604020202020204" pitchFamily="34" charset="0"/>
              </a:rPr>
              <a:t>Scroll down to and click on ‘Endoscopy - including the Endoscopy Training Academy’</a:t>
            </a:r>
          </a:p>
          <a:p>
            <a:pPr marL="342900" indent="-342900" rtl="0" fontAlgn="b">
              <a:buFont typeface="+mj-lt"/>
              <a:buAutoNum type="arabicPeriod"/>
            </a:pPr>
            <a:r>
              <a:rPr lang="en-GB">
                <a:solidFill>
                  <a:schemeClr val="bg2"/>
                </a:solidFill>
                <a:latin typeface="Arial" panose="020B0604020202020204" pitchFamily="34" charset="0"/>
                <a:cs typeface="Arial" panose="020B0604020202020204" pitchFamily="34" charset="0"/>
              </a:rPr>
              <a:t>Choose ‘Clinical Endoscopists’</a:t>
            </a:r>
          </a:p>
          <a:p>
            <a:pPr marL="342900" indent="-342900" rtl="0" fontAlgn="b">
              <a:buFont typeface="+mj-lt"/>
              <a:buAutoNum type="arabicPeriod"/>
            </a:pPr>
            <a:r>
              <a:rPr lang="en-GB">
                <a:solidFill>
                  <a:schemeClr val="bg2"/>
                </a:solidFill>
                <a:latin typeface="Arial" panose="020B0604020202020204" pitchFamily="34" charset="0"/>
                <a:cs typeface="Arial" panose="020B0604020202020204" pitchFamily="34" charset="0"/>
              </a:rPr>
              <a:t>Select ‘Current Clinical Endoscopist Trainee’s’, where you can access a library of past and future </a:t>
            </a:r>
          </a:p>
          <a:p>
            <a:pPr rtl="0" fontAlgn="b"/>
            <a:r>
              <a:rPr lang="en-GB">
                <a:solidFill>
                  <a:schemeClr val="bg2"/>
                </a:solidFill>
                <a:latin typeface="Arial" panose="020B0604020202020204" pitchFamily="34" charset="0"/>
                <a:cs typeface="Arial" panose="020B0604020202020204" pitchFamily="34" charset="0"/>
              </a:rPr>
              <a:t>     30-minutes teaching sessions organised by SEETA.</a:t>
            </a:r>
          </a:p>
        </p:txBody>
      </p:sp>
      <p:pic>
        <p:nvPicPr>
          <p:cNvPr id="6" name="Graphic 5" descr="Monitor with solid fill">
            <a:extLst>
              <a:ext uri="{FF2B5EF4-FFF2-40B4-BE49-F238E27FC236}">
                <a16:creationId xmlns:a16="http://schemas.microsoft.com/office/drawing/2014/main" id="{44FBA262-289C-082A-4ECF-DB506C7315E7}"/>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374077" y="945892"/>
            <a:ext cx="914400" cy="914400"/>
          </a:xfrm>
          <a:prstGeom prst="rect">
            <a:avLst/>
          </a:prstGeom>
        </p:spPr>
      </p:pic>
      <p:pic>
        <p:nvPicPr>
          <p:cNvPr id="7" name="Graphic 6" descr="Warning with solid fill">
            <a:extLst>
              <a:ext uri="{FF2B5EF4-FFF2-40B4-BE49-F238E27FC236}">
                <a16:creationId xmlns:a16="http://schemas.microsoft.com/office/drawing/2014/main" id="{10E1523D-ECB9-E4C9-32DD-9D10097968A0}"/>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343708" y="3253017"/>
            <a:ext cx="914400" cy="914400"/>
          </a:xfrm>
          <a:prstGeom prst="rect">
            <a:avLst/>
          </a:prstGeom>
        </p:spPr>
      </p:pic>
      <p:sp>
        <p:nvSpPr>
          <p:cNvPr id="2" name="Rectangle 1">
            <a:extLst>
              <a:ext uri="{FF2B5EF4-FFF2-40B4-BE49-F238E27FC236}">
                <a16:creationId xmlns:a16="http://schemas.microsoft.com/office/drawing/2014/main" id="{D7428493-4ECC-5F3A-C6E4-CA5D33A3FE72}"/>
              </a:ext>
            </a:extLst>
          </p:cNvPr>
          <p:cNvSpPr/>
          <p:nvPr/>
        </p:nvSpPr>
        <p:spPr>
          <a:xfrm>
            <a:off x="265431" y="3244087"/>
            <a:ext cx="11236898" cy="2734252"/>
          </a:xfrm>
          <a:prstGeom prst="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72665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HSD-Refresh-Theme-NOV1120B">
  <a:themeElements>
    <a:clrScheme name="Custom 2">
      <a:dk1>
        <a:srgbClr val="FFFFFF"/>
      </a:dk1>
      <a:lt1>
        <a:srgbClr val="231F20"/>
      </a:lt1>
      <a:dk2>
        <a:srgbClr val="005EB8"/>
      </a:dk2>
      <a:lt2>
        <a:srgbClr val="F4F6F8"/>
      </a:lt2>
      <a:accent1>
        <a:srgbClr val="003087"/>
      </a:accent1>
      <a:accent2>
        <a:srgbClr val="768692"/>
      </a:accent2>
      <a:accent3>
        <a:srgbClr val="C7CED3"/>
      </a:accent3>
      <a:accent4>
        <a:srgbClr val="99DDEB"/>
      </a:accent4>
      <a:accent5>
        <a:srgbClr val="80D2CC"/>
      </a:accent5>
      <a:accent6>
        <a:srgbClr val="425563"/>
      </a:accent6>
      <a:hlink>
        <a:srgbClr val="005EB8"/>
      </a:hlink>
      <a:folHlink>
        <a:srgbClr val="00308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HSD-PPT-Template-Refresh_NOV2020-B" id="{06B772CD-B1AE-2743-BE7F-0BA8B46714EA}" vid="{16F65E12-3586-BC44-90B1-43C17D3850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85E1998A367914AA40911E145DA85CF" ma:contentTypeVersion="28" ma:contentTypeDescription="Create a new document." ma:contentTypeScope="" ma:versionID="730136e559d7ee69c4ac751e80e36943">
  <xsd:schema xmlns:xsd="http://www.w3.org/2001/XMLSchema" xmlns:xs="http://www.w3.org/2001/XMLSchema" xmlns:p="http://schemas.microsoft.com/office/2006/metadata/properties" xmlns:ns2="7f306fc3-3c3d-4d13-97f5-42cd1ad5d06f" xmlns:ns3="b825f3b1-0e88-46e5-8be6-2e66319fe22b" targetNamespace="http://schemas.microsoft.com/office/2006/metadata/properties" ma:root="true" ma:fieldsID="000dcadf24d72f67aa3516f7117c1dc2" ns2:_="" ns3:_="">
    <xsd:import namespace="7f306fc3-3c3d-4d13-97f5-42cd1ad5d06f"/>
    <xsd:import namespace="b825f3b1-0e88-46e5-8be6-2e66319fe22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GenerationTime" minOccurs="0"/>
                <xsd:element ref="ns2:MediaServiceEventHashCode" minOccurs="0"/>
                <xsd:element ref="ns3:SharedWithUsers" minOccurs="0"/>
                <xsd:element ref="ns3:SharedWithDetails" minOccurs="0"/>
                <xsd:element ref="ns2:_Flow_SignoffStatus" minOccurs="0"/>
                <xsd:element ref="ns2:lcf76f155ced4ddcb4097134ff3c332f" minOccurs="0"/>
                <xsd:element ref="ns3:TaxCatchAll" minOccurs="0"/>
                <xsd:element ref="ns2:MediaServiceOCR" minOccurs="0"/>
                <xsd:element ref="ns2:MediaServiceObjectDetectorVersions" minOccurs="0"/>
                <xsd:element ref="ns2:MediaServiceLocation" minOccurs="0"/>
                <xsd:element ref="ns2:test" minOccurs="0"/>
                <xsd:element ref="ns3:_ip_UnifiedCompliancePolicyProperties" minOccurs="0"/>
                <xsd:element ref="ns3:_ip_UnifiedCompliancePolicyUIAc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306fc3-3c3d-4d13-97f5-42cd1ad5d06f"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DateTaken" ma:index="6" nillable="true" ma:displayName="MediaServiceDateTaken" ma:description="" ma:hidden="true" ma:internalName="MediaServiceDateTaken" ma:readOnly="true">
      <xsd:simpleType>
        <xsd:restriction base="dms:Text"/>
      </xsd:simpleType>
    </xsd:element>
    <xsd:element name="MediaLengthInSeconds" ma:index="7" nillable="true" ma:displayName="MediaLengthInSeconds" ma:description="" ma:internalName="MediaLengthInSeconds" ma:readOnly="true">
      <xsd:simpleType>
        <xsd:restriction base="dms:Unknown"/>
      </xsd:simpleType>
    </xsd:element>
    <xsd:element name="MediaServiceGenerationTime" ma:index="8" nillable="true" ma:displayName="MediaServiceGenerationTime" ma:hidden="true" ma:internalName="MediaServiceGenerationTime" ma:readOnly="true">
      <xsd:simpleType>
        <xsd:restriction base="dms:Text"/>
      </xsd:simpleType>
    </xsd:element>
    <xsd:element name="MediaServiceEventHashCode" ma:index="9" nillable="true" ma:displayName="MediaServiceEventHashCode" ma:hidden="true" ma:internalName="MediaServiceEventHashCode" ma:readOnly="true">
      <xsd:simpleType>
        <xsd:restriction base="dms:Text"/>
      </xsd:simpleType>
    </xsd:element>
    <xsd:element name="_Flow_SignoffStatus" ma:index="12" nillable="true" ma:displayName="Sign-off status" ma:internalName="Sign_x002d_off_x0020_status" ma:readOnly="fals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test" ma:index="19" nillable="true" ma:displayName="test" ma:internalName="test" ma:readOnly="false">
      <xsd:simpleType>
        <xsd:restriction base="dms:Note">
          <xsd:maxLength value="255"/>
        </xsd:restriction>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825f3b1-0e88-46e5-8be6-2e66319fe22b" elementFormDefault="qualified">
    <xsd:import namespace="http://schemas.microsoft.com/office/2006/documentManagement/types"/>
    <xsd:import namespace="http://schemas.microsoft.com/office/infopath/2007/PartnerControls"/>
    <xsd:element name="SharedWithUsers" ma:index="10"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2334c738-f7ed-453d-8199-f913045d18c3}" ma:internalName="TaxCatchAll" ma:showField="CatchAllData" ma:web="b825f3b1-0e88-46e5-8be6-2e66319fe22b">
      <xsd:complexType>
        <xsd:complexContent>
          <xsd:extension base="dms:MultiChoiceLookup">
            <xsd:sequence>
              <xsd:element name="Value" type="dms:Lookup" maxOccurs="unbounded" minOccurs="0" nillable="true"/>
            </xsd:sequence>
          </xsd:extension>
        </xsd:complexContent>
      </xsd:complexType>
    </xsd:element>
    <xsd:element name="_ip_UnifiedCompliancePolicyProperties" ma:index="24" nillable="true" ma:displayName="Unified Compliance Policy Properties" ma:internalName="_ip_UnifiedCompliancePolicyProperties" ma:readOnly="false">
      <xsd:simpleType>
        <xsd:restriction base="dms:Note"/>
      </xsd:simpleType>
    </xsd:element>
    <xsd:element name="_ip_UnifiedCompliancePolicyUIAction" ma:index="25" nillable="true" ma:displayName="Unified Compliance Policy UI Action" ma:hidden="true" ma:internalName="_ip_UnifiedCompliancePolicyUIAction"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0"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b825f3b1-0e88-46e5-8be6-2e66319fe22b" xsi:nil="true"/>
    <lcf76f155ced4ddcb4097134ff3c332f xmlns="7f306fc3-3c3d-4d13-97f5-42cd1ad5d06f">
      <Terms xmlns="http://schemas.microsoft.com/office/infopath/2007/PartnerControls"/>
    </lcf76f155ced4ddcb4097134ff3c332f>
    <test xmlns="7f306fc3-3c3d-4d13-97f5-42cd1ad5d06f" xsi:nil="true"/>
    <_ip_UnifiedCompliancePolicyUIAction xmlns="b825f3b1-0e88-46e5-8be6-2e66319fe22b" xsi:nil="true"/>
    <_Flow_SignoffStatus xmlns="7f306fc3-3c3d-4d13-97f5-42cd1ad5d06f" xsi:nil="true"/>
    <_ip_UnifiedCompliancePolicyProperties xmlns="b825f3b1-0e88-46e5-8be6-2e66319fe22b" xsi:nil="true"/>
  </documentManagement>
</p:properties>
</file>

<file path=customXml/itemProps1.xml><?xml version="1.0" encoding="utf-8"?>
<ds:datastoreItem xmlns:ds="http://schemas.openxmlformats.org/officeDocument/2006/customXml" ds:itemID="{B7B6D4F5-ECA0-4A22-A4DD-3335756FD664}">
  <ds:schemaRefs>
    <ds:schemaRef ds:uri="http://schemas.microsoft.com/sharepoint/v3/contenttype/forms"/>
  </ds:schemaRefs>
</ds:datastoreItem>
</file>

<file path=customXml/itemProps2.xml><?xml version="1.0" encoding="utf-8"?>
<ds:datastoreItem xmlns:ds="http://schemas.openxmlformats.org/officeDocument/2006/customXml" ds:itemID="{52F86368-A53E-459E-9CA4-8CA6C954BA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f306fc3-3c3d-4d13-97f5-42cd1ad5d06f"/>
    <ds:schemaRef ds:uri="b825f3b1-0e88-46e5-8be6-2e66319fe2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12B3C52-C4E5-4003-8240-632FDE102EAB}">
  <ds:schemaRefs>
    <ds:schemaRef ds:uri="http://schemas.microsoft.com/office/2006/documentManagement/types"/>
    <ds:schemaRef ds:uri="http://schemas.microsoft.com/office/2006/metadata/properties"/>
    <ds:schemaRef ds:uri="http://schemas.openxmlformats.org/package/2006/metadata/core-properties"/>
    <ds:schemaRef ds:uri="http://purl.org/dc/dcmitype/"/>
    <ds:schemaRef ds:uri="http://schemas.microsoft.com/office/infopath/2007/PartnerControls"/>
    <ds:schemaRef ds:uri="http://purl.org/dc/elements/1.1/"/>
    <ds:schemaRef ds:uri="7f306fc3-3c3d-4d13-97f5-42cd1ad5d06f"/>
    <ds:schemaRef ds:uri="b825f3b1-0e88-46e5-8be6-2e66319fe22b"/>
    <ds:schemaRef ds:uri="http://www.w3.org/XML/1998/namespace"/>
    <ds:schemaRef ds:uri="http://purl.org/dc/terms/"/>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NHSD-Refresh-Theme-NOV1120B</Template>
  <TotalTime>0</TotalTime>
  <Words>2563</Words>
  <Application>Microsoft Office PowerPoint</Application>
  <PresentationFormat>Widescreen</PresentationFormat>
  <Paragraphs>259</Paragraphs>
  <Slides>16</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Arial</vt:lpstr>
      <vt:lpstr>Calibri</vt:lpstr>
      <vt:lpstr>Wingdings</vt:lpstr>
      <vt:lpstr>NHSD-Refresh-Theme-NOV1120B</vt:lpstr>
      <vt:lpstr>SEETA Clinical Endoscopist Training Programme</vt:lpstr>
      <vt:lpstr>Introduction</vt:lpstr>
      <vt:lpstr>Purpose of this document</vt:lpstr>
      <vt:lpstr>Structure of SEETA Clinical Endoscopist Training Pathway</vt:lpstr>
      <vt:lpstr>South East Endoscopy Training Academy Hub sites</vt:lpstr>
      <vt:lpstr>Learning resources and training opportunities overview</vt:lpstr>
      <vt:lpstr>Learning resources: Academic module[s]</vt:lpstr>
      <vt:lpstr>Learning resources: Endoscopy Academies Portal</vt:lpstr>
      <vt:lpstr>Learning resources: NHS Futures</vt:lpstr>
      <vt:lpstr>Learning resources: SLATE</vt:lpstr>
      <vt:lpstr>Endoscopy Training Courses and Observation Visit</vt:lpstr>
      <vt:lpstr>Other opportunities </vt:lpstr>
      <vt:lpstr>SEETA Portfolio</vt:lpstr>
      <vt:lpstr>Monitoring your progress</vt:lpstr>
      <vt:lpstr>Completing the programme</vt:lpstr>
      <vt:lpstr>How to find out more and get in touch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template</dc:title>
  <dc:creator>Gregory Wye</dc:creator>
  <cp:lastModifiedBy>TUCKEY, Thomas (NHS ENGLAND)</cp:lastModifiedBy>
  <cp:revision>2</cp:revision>
  <dcterms:created xsi:type="dcterms:W3CDTF">2020-11-30T10:49:03Z</dcterms:created>
  <dcterms:modified xsi:type="dcterms:W3CDTF">2026-06-16T14:14:47Z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0x010100F85E1998A367914AA40911E145DA85CF</vt:lpwstr>
  </property>
  <property fmtid="{D5CDD505-2E9C-101B-9397-08002B2CF9AE}" pid="3" name="_dlc_DocIdItemGuid">
    <vt:lpwstr>56579ddb-1cdf-4035-9a3d-2da04fab6c26</vt:lpwstr>
  </property>
  <property fmtid="{D5CDD505-2E9C-101B-9397-08002B2CF9AE}" pid="4" name="MediaServiceImageTags">
    <vt:lpwstr/>
  </property>
  <property fmtid="{D5CDD505-2E9C-101B-9397-08002B2CF9AE}" pid="5" name="_ExtendedDescription">
    <vt:lpwstr/>
  </property>
</Properties>
</file>