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9"/>
  </p:notesMasterIdLst>
  <p:sldIdLst>
    <p:sldId id="256" r:id="rId5"/>
    <p:sldId id="267" r:id="rId6"/>
    <p:sldId id="268" r:id="rId7"/>
    <p:sldId id="272" r:id="rId8"/>
    <p:sldId id="273" r:id="rId9"/>
    <p:sldId id="270" r:id="rId10"/>
    <p:sldId id="257" r:id="rId11"/>
    <p:sldId id="271" r:id="rId12"/>
    <p:sldId id="274" r:id="rId13"/>
    <p:sldId id="278" r:id="rId14"/>
    <p:sldId id="279" r:id="rId15"/>
    <p:sldId id="277" r:id="rId16"/>
    <p:sldId id="269"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672A8-3927-7C4B-D584-B271D3E13D39}" v="24" dt="2026-04-29T07:51:53.805"/>
    <p1510:client id="{844F2A6C-958E-E1B2-32F0-7D6185669213}" v="96" dt="2026-04-29T10:04:3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Sam (NHS ENGLAND)" userId="S::sam.powell4@nhs.net::29e72a44-2c2e-48f6-a615-82b2f48008cd" providerId="AD" clId="Web-{2CA672A8-3927-7C4B-D584-B271D3E13D39}"/>
    <pc:docChg chg="modSld">
      <pc:chgData name="POWELL, Sam (NHS ENGLAND)" userId="S::sam.powell4@nhs.net::29e72a44-2c2e-48f6-a615-82b2f48008cd" providerId="AD" clId="Web-{2CA672A8-3927-7C4B-D584-B271D3E13D39}" dt="2026-04-29T07:51:53.805" v="21"/>
      <pc:docMkLst>
        <pc:docMk/>
      </pc:docMkLst>
      <pc:sldChg chg="modSp">
        <pc:chgData name="POWELL, Sam (NHS ENGLAND)" userId="S::sam.powell4@nhs.net::29e72a44-2c2e-48f6-a615-82b2f48008cd" providerId="AD" clId="Web-{2CA672A8-3927-7C4B-D584-B271D3E13D39}" dt="2026-04-29T07:51:53.805" v="21"/>
        <pc:sldMkLst>
          <pc:docMk/>
          <pc:sldMk cId="2293775928" sldId="257"/>
        </pc:sldMkLst>
        <pc:graphicFrameChg chg="mod modGraphic">
          <ac:chgData name="POWELL, Sam (NHS ENGLAND)" userId="S::sam.powell4@nhs.net::29e72a44-2c2e-48f6-a615-82b2f48008cd" providerId="AD" clId="Web-{2CA672A8-3927-7C4B-D584-B271D3E13D39}" dt="2026-04-29T07:51:53.805" v="21"/>
          <ac:graphicFrameMkLst>
            <pc:docMk/>
            <pc:sldMk cId="2293775928" sldId="257"/>
            <ac:graphicFrameMk id="4" creationId="{E15D2199-6327-A1F0-0D97-EB8E496B7851}"/>
          </ac:graphicFrameMkLst>
        </pc:graphicFrameChg>
      </pc:sldChg>
      <pc:sldChg chg="modSp">
        <pc:chgData name="POWELL, Sam (NHS ENGLAND)" userId="S::sam.powell4@nhs.net::29e72a44-2c2e-48f6-a615-82b2f48008cd" providerId="AD" clId="Web-{2CA672A8-3927-7C4B-D584-B271D3E13D39}" dt="2026-04-29T07:50:35.898" v="2" actId="14100"/>
        <pc:sldMkLst>
          <pc:docMk/>
          <pc:sldMk cId="1143694160" sldId="273"/>
        </pc:sldMkLst>
        <pc:picChg chg="mod">
          <ac:chgData name="POWELL, Sam (NHS ENGLAND)" userId="S::sam.powell4@nhs.net::29e72a44-2c2e-48f6-a615-82b2f48008cd" providerId="AD" clId="Web-{2CA672A8-3927-7C4B-D584-B271D3E13D39}" dt="2026-04-29T07:50:35.898" v="2" actId="14100"/>
          <ac:picMkLst>
            <pc:docMk/>
            <pc:sldMk cId="1143694160" sldId="273"/>
            <ac:picMk id="5" creationId="{BAA10CCB-BA54-0C73-4D45-234904BEF8E8}"/>
          </ac:picMkLst>
        </pc:picChg>
      </pc:sldChg>
    </pc:docChg>
  </pc:docChgLst>
  <pc:docChgLst>
    <pc:chgData name="POWELL, Sam (NHS ENGLAND)" userId="S::sam.powell4@nhs.net::29e72a44-2c2e-48f6-a615-82b2f48008cd" providerId="AD" clId="Web-{844F2A6C-958E-E1B2-32F0-7D6185669213}"/>
    <pc:docChg chg="addSld modSld sldOrd">
      <pc:chgData name="POWELL, Sam (NHS ENGLAND)" userId="S::sam.powell4@nhs.net::29e72a44-2c2e-48f6-a615-82b2f48008cd" providerId="AD" clId="Web-{844F2A6C-958E-E1B2-32F0-7D6185669213}" dt="2026-04-29T10:04:31.342" v="91" actId="1076"/>
      <pc:docMkLst>
        <pc:docMk/>
      </pc:docMkLst>
      <pc:sldChg chg="modSp">
        <pc:chgData name="POWELL, Sam (NHS ENGLAND)" userId="S::sam.powell4@nhs.net::29e72a44-2c2e-48f6-a615-82b2f48008cd" providerId="AD" clId="Web-{844F2A6C-958E-E1B2-32F0-7D6185669213}" dt="2026-04-29T07:54:41.748" v="11" actId="20577"/>
        <pc:sldMkLst>
          <pc:docMk/>
          <pc:sldMk cId="3734481196" sldId="267"/>
        </pc:sldMkLst>
        <pc:spChg chg="mod">
          <ac:chgData name="POWELL, Sam (NHS ENGLAND)" userId="S::sam.powell4@nhs.net::29e72a44-2c2e-48f6-a615-82b2f48008cd" providerId="AD" clId="Web-{844F2A6C-958E-E1B2-32F0-7D6185669213}" dt="2026-04-29T07:54:41.748" v="11" actId="20577"/>
          <ac:spMkLst>
            <pc:docMk/>
            <pc:sldMk cId="3734481196" sldId="267"/>
            <ac:spMk id="3" creationId="{A97868D0-C7DB-0CDC-BB2F-C374E178808D}"/>
          </ac:spMkLst>
        </pc:spChg>
      </pc:sldChg>
      <pc:sldChg chg="modSp">
        <pc:chgData name="POWELL, Sam (NHS ENGLAND)" userId="S::sam.powell4@nhs.net::29e72a44-2c2e-48f6-a615-82b2f48008cd" providerId="AD" clId="Web-{844F2A6C-958E-E1B2-32F0-7D6185669213}" dt="2026-04-29T07:54:33.013" v="10" actId="20577"/>
        <pc:sldMkLst>
          <pc:docMk/>
          <pc:sldMk cId="1658946731" sldId="268"/>
        </pc:sldMkLst>
        <pc:spChg chg="mod">
          <ac:chgData name="POWELL, Sam (NHS ENGLAND)" userId="S::sam.powell4@nhs.net::29e72a44-2c2e-48f6-a615-82b2f48008cd" providerId="AD" clId="Web-{844F2A6C-958E-E1B2-32F0-7D6185669213}" dt="2026-04-29T07:54:33.013" v="10" actId="20577"/>
          <ac:spMkLst>
            <pc:docMk/>
            <pc:sldMk cId="1658946731" sldId="268"/>
            <ac:spMk id="3" creationId="{2BA0C004-5ED8-3D26-FF76-1D9B1FAC06D2}"/>
          </ac:spMkLst>
        </pc:spChg>
      </pc:sldChg>
      <pc:sldChg chg="modSp ord">
        <pc:chgData name="POWELL, Sam (NHS ENGLAND)" userId="S::sam.powell4@nhs.net::29e72a44-2c2e-48f6-a615-82b2f48008cd" providerId="AD" clId="Web-{844F2A6C-958E-E1B2-32F0-7D6185669213}" dt="2026-04-29T09:46:04.220" v="67" actId="20577"/>
        <pc:sldMkLst>
          <pc:docMk/>
          <pc:sldMk cId="1306625433" sldId="269"/>
        </pc:sldMkLst>
        <pc:spChg chg="mod">
          <ac:chgData name="POWELL, Sam (NHS ENGLAND)" userId="S::sam.powell4@nhs.net::29e72a44-2c2e-48f6-a615-82b2f48008cd" providerId="AD" clId="Web-{844F2A6C-958E-E1B2-32F0-7D6185669213}" dt="2026-04-29T09:46:04.220" v="67" actId="20577"/>
          <ac:spMkLst>
            <pc:docMk/>
            <pc:sldMk cId="1306625433" sldId="269"/>
            <ac:spMk id="3" creationId="{FB1368D5-1C7C-A516-D463-BF16DAF1C6D5}"/>
          </ac:spMkLst>
        </pc:spChg>
      </pc:sldChg>
      <pc:sldChg chg="modSp">
        <pc:chgData name="POWELL, Sam (NHS ENGLAND)" userId="S::sam.powell4@nhs.net::29e72a44-2c2e-48f6-a615-82b2f48008cd" providerId="AD" clId="Web-{844F2A6C-958E-E1B2-32F0-7D6185669213}" dt="2026-04-29T07:55:02.561" v="13" actId="20577"/>
        <pc:sldMkLst>
          <pc:docMk/>
          <pc:sldMk cId="3861864807" sldId="270"/>
        </pc:sldMkLst>
        <pc:spChg chg="mod">
          <ac:chgData name="POWELL, Sam (NHS ENGLAND)" userId="S::sam.powell4@nhs.net::29e72a44-2c2e-48f6-a615-82b2f48008cd" providerId="AD" clId="Web-{844F2A6C-958E-E1B2-32F0-7D6185669213}" dt="2026-04-29T07:55:02.561" v="13" actId="20577"/>
          <ac:spMkLst>
            <pc:docMk/>
            <pc:sldMk cId="3861864807" sldId="270"/>
            <ac:spMk id="3" creationId="{000DA0F5-22BB-60E3-ECFB-C31ED2C60831}"/>
          </ac:spMkLst>
        </pc:spChg>
      </pc:sldChg>
      <pc:sldChg chg="modSp">
        <pc:chgData name="POWELL, Sam (NHS ENGLAND)" userId="S::sam.powell4@nhs.net::29e72a44-2c2e-48f6-a615-82b2f48008cd" providerId="AD" clId="Web-{844F2A6C-958E-E1B2-32F0-7D6185669213}" dt="2026-04-29T07:53:43.480" v="5" actId="20577"/>
        <pc:sldMkLst>
          <pc:docMk/>
          <pc:sldMk cId="616525323" sldId="272"/>
        </pc:sldMkLst>
        <pc:spChg chg="mod">
          <ac:chgData name="POWELL, Sam (NHS ENGLAND)" userId="S::sam.powell4@nhs.net::29e72a44-2c2e-48f6-a615-82b2f48008cd" providerId="AD" clId="Web-{844F2A6C-958E-E1B2-32F0-7D6185669213}" dt="2026-04-29T07:53:43.480" v="5" actId="20577"/>
          <ac:spMkLst>
            <pc:docMk/>
            <pc:sldMk cId="616525323" sldId="272"/>
            <ac:spMk id="3" creationId="{E0CEBAD6-906F-87F2-6C49-816159D3AE11}"/>
          </ac:spMkLst>
        </pc:spChg>
        <pc:picChg chg="mod">
          <ac:chgData name="POWELL, Sam (NHS ENGLAND)" userId="S::sam.powell4@nhs.net::29e72a44-2c2e-48f6-a615-82b2f48008cd" providerId="AD" clId="Web-{844F2A6C-958E-E1B2-32F0-7D6185669213}" dt="2026-04-29T07:53:29.916" v="2" actId="1076"/>
          <ac:picMkLst>
            <pc:docMk/>
            <pc:sldMk cId="616525323" sldId="272"/>
            <ac:picMk id="4" creationId="{58EC2820-5E84-88C1-E546-2E31236E199D}"/>
          </ac:picMkLst>
        </pc:picChg>
      </pc:sldChg>
      <pc:sldChg chg="ord">
        <pc:chgData name="POWELL, Sam (NHS ENGLAND)" userId="S::sam.powell4@nhs.net::29e72a44-2c2e-48f6-a615-82b2f48008cd" providerId="AD" clId="Web-{844F2A6C-958E-E1B2-32F0-7D6185669213}" dt="2026-04-29T09:36:16.647" v="19"/>
        <pc:sldMkLst>
          <pc:docMk/>
          <pc:sldMk cId="4118040277" sldId="276"/>
        </pc:sldMkLst>
      </pc:sldChg>
      <pc:sldChg chg="addSp modSp new mod modClrScheme chgLayout">
        <pc:chgData name="POWELL, Sam (NHS ENGLAND)" userId="S::sam.powell4@nhs.net::29e72a44-2c2e-48f6-a615-82b2f48008cd" providerId="AD" clId="Web-{844F2A6C-958E-E1B2-32F0-7D6185669213}" dt="2026-04-29T09:39:23.231" v="54" actId="20577"/>
        <pc:sldMkLst>
          <pc:docMk/>
          <pc:sldMk cId="1136527565" sldId="277"/>
        </pc:sldMkLst>
        <pc:spChg chg="mod ord">
          <ac:chgData name="POWELL, Sam (NHS ENGLAND)" userId="S::sam.powell4@nhs.net::29e72a44-2c2e-48f6-a615-82b2f48008cd" providerId="AD" clId="Web-{844F2A6C-958E-E1B2-32F0-7D6185669213}" dt="2026-04-29T09:37:30.571" v="30"/>
          <ac:spMkLst>
            <pc:docMk/>
            <pc:sldMk cId="1136527565" sldId="277"/>
            <ac:spMk id="2" creationId="{5CA51489-3401-E6F7-174D-F134F8AD5FFC}"/>
          </ac:spMkLst>
        </pc:spChg>
        <pc:spChg chg="add mod ord">
          <ac:chgData name="POWELL, Sam (NHS ENGLAND)" userId="S::sam.powell4@nhs.net::29e72a44-2c2e-48f6-a615-82b2f48008cd" providerId="AD" clId="Web-{844F2A6C-958E-E1B2-32F0-7D6185669213}" dt="2026-04-29T09:39:06.496" v="50" actId="20577"/>
          <ac:spMkLst>
            <pc:docMk/>
            <pc:sldMk cId="1136527565" sldId="277"/>
            <ac:spMk id="3" creationId="{A58C5716-A917-D040-1638-FDCF31FCE35F}"/>
          </ac:spMkLst>
        </pc:spChg>
        <pc:spChg chg="add mod">
          <ac:chgData name="POWELL, Sam (NHS ENGLAND)" userId="S::sam.powell4@nhs.net::29e72a44-2c2e-48f6-a615-82b2f48008cd" providerId="AD" clId="Web-{844F2A6C-958E-E1B2-32F0-7D6185669213}" dt="2026-04-29T09:39:23.231" v="54" actId="20577"/>
          <ac:spMkLst>
            <pc:docMk/>
            <pc:sldMk cId="1136527565" sldId="277"/>
            <ac:spMk id="4" creationId="{5BF8EC71-00FD-C22D-74F2-C8B3516E945E}"/>
          </ac:spMkLst>
        </pc:spChg>
      </pc:sldChg>
      <pc:sldChg chg="addSp delSp modSp new mod setBg">
        <pc:chgData name="POWELL, Sam (NHS ENGLAND)" userId="S::sam.powell4@nhs.net::29e72a44-2c2e-48f6-a615-82b2f48008cd" providerId="AD" clId="Web-{844F2A6C-958E-E1B2-32F0-7D6185669213}" dt="2026-04-29T10:04:31.342" v="91" actId="1076"/>
        <pc:sldMkLst>
          <pc:docMk/>
          <pc:sldMk cId="3471222892" sldId="278"/>
        </pc:sldMkLst>
        <pc:spChg chg="add del">
          <ac:chgData name="POWELL, Sam (NHS ENGLAND)" userId="S::sam.powell4@nhs.net::29e72a44-2c2e-48f6-a615-82b2f48008cd" providerId="AD" clId="Web-{844F2A6C-958E-E1B2-32F0-7D6185669213}" dt="2026-04-29T09:42:36.671" v="58"/>
          <ac:spMkLst>
            <pc:docMk/>
            <pc:sldMk cId="3471222892" sldId="278"/>
            <ac:spMk id="7" creationId="{42A4FC2C-047E-45A5-965D-8E1E3BF09BC6}"/>
          </ac:spMkLst>
        </pc:spChg>
        <pc:picChg chg="add mod">
          <ac:chgData name="POWELL, Sam (NHS ENGLAND)" userId="S::sam.powell4@nhs.net::29e72a44-2c2e-48f6-a615-82b2f48008cd" providerId="AD" clId="Web-{844F2A6C-958E-E1B2-32F0-7D6185669213}" dt="2026-04-29T10:04:31.342" v="91" actId="1076"/>
          <ac:picMkLst>
            <pc:docMk/>
            <pc:sldMk cId="3471222892" sldId="278"/>
            <ac:picMk id="2" creationId="{23F42639-27AC-B956-758C-E001A419AC31}"/>
          </ac:picMkLst>
        </pc:picChg>
      </pc:sldChg>
      <pc:sldChg chg="addSp delSp modSp new mod modClrScheme chgLayout">
        <pc:chgData name="POWELL, Sam (NHS ENGLAND)" userId="S::sam.powell4@nhs.net::29e72a44-2c2e-48f6-a615-82b2f48008cd" providerId="AD" clId="Web-{844F2A6C-958E-E1B2-32F0-7D6185669213}" dt="2026-04-29T10:03:57.451" v="86"/>
        <pc:sldMkLst>
          <pc:docMk/>
          <pc:sldMk cId="1732341048" sldId="279"/>
        </pc:sldMkLst>
        <pc:spChg chg="add del mod">
          <ac:chgData name="POWELL, Sam (NHS ENGLAND)" userId="S::sam.powell4@nhs.net::29e72a44-2c2e-48f6-a615-82b2f48008cd" providerId="AD" clId="Web-{844F2A6C-958E-E1B2-32F0-7D6185669213}" dt="2026-04-29T09:56:15.465" v="71"/>
          <ac:spMkLst>
            <pc:docMk/>
            <pc:sldMk cId="1732341048" sldId="279"/>
            <ac:spMk id="2" creationId="{2E89EA5F-E163-6056-354B-F868FFA13624}"/>
          </ac:spMkLst>
        </pc:spChg>
        <pc:spChg chg="add del mod">
          <ac:chgData name="POWELL, Sam (NHS ENGLAND)" userId="S::sam.powell4@nhs.net::29e72a44-2c2e-48f6-a615-82b2f48008cd" providerId="AD" clId="Web-{844F2A6C-958E-E1B2-32F0-7D6185669213}" dt="2026-04-29T09:58:24.097" v="82"/>
          <ac:spMkLst>
            <pc:docMk/>
            <pc:sldMk cId="1732341048" sldId="279"/>
            <ac:spMk id="3" creationId="{6DABAE38-99FC-AF4E-E348-1E668E243B2B}"/>
          </ac:spMkLst>
        </pc:spChg>
        <pc:spChg chg="add del mod">
          <ac:chgData name="POWELL, Sam (NHS ENGLAND)" userId="S::sam.powell4@nhs.net::29e72a44-2c2e-48f6-a615-82b2f48008cd" providerId="AD" clId="Web-{844F2A6C-958E-E1B2-32F0-7D6185669213}" dt="2026-04-29T09:58:26.550" v="83"/>
          <ac:spMkLst>
            <pc:docMk/>
            <pc:sldMk cId="1732341048" sldId="279"/>
            <ac:spMk id="4" creationId="{91CA8A53-EFC3-9239-2993-96C44706BE02}"/>
          </ac:spMkLst>
        </pc:spChg>
        <pc:spChg chg="add del mod">
          <ac:chgData name="POWELL, Sam (NHS ENGLAND)" userId="S::sam.powell4@nhs.net::29e72a44-2c2e-48f6-a615-82b2f48008cd" providerId="AD" clId="Web-{844F2A6C-958E-E1B2-32F0-7D6185669213}" dt="2026-04-29T09:58:31.098" v="84"/>
          <ac:spMkLst>
            <pc:docMk/>
            <pc:sldMk cId="1732341048" sldId="279"/>
            <ac:spMk id="5" creationId="{19F7561F-3D4A-43FE-B78E-8D6C77B4545A}"/>
          </ac:spMkLst>
        </pc:spChg>
        <pc:spChg chg="add del mod">
          <ac:chgData name="POWELL, Sam (NHS ENGLAND)" userId="S::sam.powell4@nhs.net::29e72a44-2c2e-48f6-a615-82b2f48008cd" providerId="AD" clId="Web-{844F2A6C-958E-E1B2-32F0-7D6185669213}" dt="2026-04-29T09:58:36.567" v="85"/>
          <ac:spMkLst>
            <pc:docMk/>
            <pc:sldMk cId="1732341048" sldId="279"/>
            <ac:spMk id="7" creationId="{11E074B6-A09F-342A-BF9C-E6E5B1DF2545}"/>
          </ac:spMkLst>
        </pc:spChg>
        <pc:picChg chg="add mod">
          <ac:chgData name="POWELL, Sam (NHS ENGLAND)" userId="S::sam.powell4@nhs.net::29e72a44-2c2e-48f6-a615-82b2f48008cd" providerId="AD" clId="Web-{844F2A6C-958E-E1B2-32F0-7D6185669213}" dt="2026-04-29T10:03:57.451" v="86"/>
          <ac:picMkLst>
            <pc:docMk/>
            <pc:sldMk cId="1732341048" sldId="279"/>
            <ac:picMk id="8" creationId="{56C2F6E0-B4EB-7B1E-D7BA-6D6E837F0C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EE2F-F8CF-9044-AF91-8E86D55F3E1D}"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3230B-C581-584B-BA71-99288F238909}" type="slidenum">
              <a:rPr lang="en-US" smtClean="0"/>
              <a:t>‹#›</a:t>
            </a:fld>
            <a:endParaRPr lang="en-US"/>
          </a:p>
        </p:txBody>
      </p:sp>
    </p:spTree>
    <p:extLst>
      <p:ext uri="{BB962C8B-B14F-4D97-AF65-F5344CB8AC3E}">
        <p14:creationId xmlns:p14="http://schemas.microsoft.com/office/powerpoint/2010/main" val="197832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Secularisation</a:t>
            </a:r>
            <a:r>
              <a:rPr lang="en-US"/>
              <a:t>, isolation, lack of social and family support, ageing population mean societal management of grief dwindling although majority of people still rely on it </a:t>
            </a:r>
          </a:p>
        </p:txBody>
      </p:sp>
      <p:sp>
        <p:nvSpPr>
          <p:cNvPr id="4" name="Slide Number Placeholder 3"/>
          <p:cNvSpPr>
            <a:spLocks noGrp="1"/>
          </p:cNvSpPr>
          <p:nvPr>
            <p:ph type="sldNum" sz="quarter" idx="5"/>
          </p:nvPr>
        </p:nvSpPr>
        <p:spPr/>
        <p:txBody>
          <a:bodyPr/>
          <a:lstStyle/>
          <a:p>
            <a:fld id="{B443230B-C581-584B-BA71-99288F238909}" type="slidenum">
              <a:rPr lang="en-US" smtClean="0"/>
              <a:t>2</a:t>
            </a:fld>
            <a:endParaRPr lang="en-US"/>
          </a:p>
        </p:txBody>
      </p:sp>
    </p:spTree>
    <p:extLst>
      <p:ext uri="{BB962C8B-B14F-4D97-AF65-F5344CB8AC3E}">
        <p14:creationId xmlns:p14="http://schemas.microsoft.com/office/powerpoint/2010/main" val="267790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12529"/>
                </a:solidFill>
                <a:effectLst/>
                <a:latin typeface="Gilroy"/>
              </a:rPr>
              <a:t>The Daffodil Standards offer a free, evidence-based framework designed to support general practices in delivering consistently high-quality care for patients approaching the end of life and those who are bereaved. They help practices self-assess, reflect, and embed simple quality improvement steps into everyday care — creating a culture of continuous learning and proactive support.</a:t>
            </a:r>
            <a:endParaRPr lang="en-US"/>
          </a:p>
        </p:txBody>
      </p:sp>
      <p:sp>
        <p:nvSpPr>
          <p:cNvPr id="4" name="Slide Number Placeholder 3"/>
          <p:cNvSpPr>
            <a:spLocks noGrp="1"/>
          </p:cNvSpPr>
          <p:nvPr>
            <p:ph type="sldNum" sz="quarter" idx="5"/>
          </p:nvPr>
        </p:nvSpPr>
        <p:spPr/>
        <p:txBody>
          <a:bodyPr/>
          <a:lstStyle/>
          <a:p>
            <a:fld id="{B443230B-C581-584B-BA71-99288F238909}" type="slidenum">
              <a:rPr lang="en-US" smtClean="0"/>
              <a:t>8</a:t>
            </a:fld>
            <a:endParaRPr lang="en-US"/>
          </a:p>
        </p:txBody>
      </p:sp>
    </p:spTree>
    <p:extLst>
      <p:ext uri="{BB962C8B-B14F-4D97-AF65-F5344CB8AC3E}">
        <p14:creationId xmlns:p14="http://schemas.microsoft.com/office/powerpoint/2010/main" val="132940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760B30F-2A21-D34E-92A9-108820F2EBC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37137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60B30F-2A21-D34E-92A9-108820F2EBC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23241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60B30F-2A21-D34E-92A9-108820F2EBC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7919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60B30F-2A21-D34E-92A9-108820F2EBC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119978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60B30F-2A21-D34E-92A9-108820F2EBC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73311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760B30F-2A21-D34E-92A9-108820F2EBC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80889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760B30F-2A21-D34E-92A9-108820F2EBC3}"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63209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760B30F-2A21-D34E-92A9-108820F2EBC3}"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179535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0B30F-2A21-D34E-92A9-108820F2EBC3}"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122390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760B30F-2A21-D34E-92A9-108820F2EBC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135124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760B30F-2A21-D34E-92A9-108820F2EBC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58FDF-577F-2246-AAF2-298D9EB4D4EF}" type="slidenum">
              <a:rPr lang="en-US" smtClean="0"/>
              <a:t>‹#›</a:t>
            </a:fld>
            <a:endParaRPr lang="en-US"/>
          </a:p>
        </p:txBody>
      </p:sp>
    </p:spTree>
    <p:extLst>
      <p:ext uri="{BB962C8B-B14F-4D97-AF65-F5344CB8AC3E}">
        <p14:creationId xmlns:p14="http://schemas.microsoft.com/office/powerpoint/2010/main" val="409808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0B30F-2A21-D34E-92A9-108820F2EBC3}" type="datetimeFigureOut">
              <a:rPr lang="en-US" smtClean="0"/>
              <a:t>4/29/2026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58FDF-577F-2246-AAF2-298D9EB4D4EF}" type="slidenum">
              <a:rPr lang="en-US" smtClean="0"/>
              <a:t>‹#›</a:t>
            </a:fld>
            <a:endParaRPr lang="en-US"/>
          </a:p>
        </p:txBody>
      </p:sp>
    </p:spTree>
    <p:extLst>
      <p:ext uri="{BB962C8B-B14F-4D97-AF65-F5344CB8AC3E}">
        <p14:creationId xmlns:p14="http://schemas.microsoft.com/office/powerpoint/2010/main" val="71364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dgrieffest.com/" TargetMode="External"/><Relationship Id="rId3" Type="http://schemas.openxmlformats.org/officeDocument/2006/relationships/hyperlink" Target="https://hospicefoundation.ie/our-supports-services/bereavement-loss-hub/i-work-in-bereavement/adult-bereavement-care-pyramid/" TargetMode="External"/><Relationship Id="rId7" Type="http://schemas.openxmlformats.org/officeDocument/2006/relationships/hyperlink" Target="https://nationalbereavementalliance.org.uk/support/" TargetMode="External"/><Relationship Id="rId2" Type="http://schemas.openxmlformats.org/officeDocument/2006/relationships/hyperlink" Target="https://www.gov.uk/after-a-death" TargetMode="External"/><Relationship Id="rId1" Type="http://schemas.openxmlformats.org/officeDocument/2006/relationships/slideLayout" Target="../slideLayouts/slideLayout2.xml"/><Relationship Id="rId6" Type="http://schemas.openxmlformats.org/officeDocument/2006/relationships/hyperlink" Target="https://nationalbereavementalliance.org.uk/" TargetMode="External"/><Relationship Id="rId5" Type="http://schemas.openxmlformats.org/officeDocument/2006/relationships/hyperlink" Target="https://www.cruse.org.uk/" TargetMode="External"/><Relationship Id="rId4" Type="http://schemas.openxmlformats.org/officeDocument/2006/relationships/hyperlink" Target="https://griefguide.sueryder.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dyingmatters.org/page/dying-matters-podca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gPOAeQJQH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E2EB6214-9924-36F1-4031-092FD8986CDA}"/>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Bereavement</a:t>
            </a:r>
          </a:p>
        </p:txBody>
      </p:sp>
      <p:sp>
        <p:nvSpPr>
          <p:cNvPr id="3" name="Subtitle 2">
            <a:extLst>
              <a:ext uri="{FF2B5EF4-FFF2-40B4-BE49-F238E27FC236}">
                <a16:creationId xmlns:a16="http://schemas.microsoft.com/office/drawing/2014/main" id="{0C164391-70AB-AE30-119E-D1942B1F97D7}"/>
              </a:ext>
            </a:extLst>
          </p:cNvPr>
          <p:cNvSpPr>
            <a:spLocks noGrp="1"/>
          </p:cNvSpPr>
          <p:nvPr>
            <p:ph type="subTitle" idx="1"/>
          </p:nvPr>
        </p:nvSpPr>
        <p:spPr>
          <a:xfrm>
            <a:off x="3502135" y="4001587"/>
            <a:ext cx="5188034" cy="682079"/>
          </a:xfrm>
        </p:spPr>
        <p:txBody>
          <a:bodyPr>
            <a:normAutofit/>
          </a:bodyPr>
          <a:lstStyle/>
          <a:p>
            <a:endParaRPr lang="en-US">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222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ief Whirlpool, Stages of Grief, Grief and Loss, Bereavement Therapy ...">
            <a:extLst>
              <a:ext uri="{FF2B5EF4-FFF2-40B4-BE49-F238E27FC236}">
                <a16:creationId xmlns:a16="http://schemas.microsoft.com/office/drawing/2014/main" id="{23F42639-27AC-B956-758C-E001A419AC31}"/>
              </a:ext>
            </a:extLst>
          </p:cNvPr>
          <p:cNvPicPr>
            <a:picLocks noChangeAspect="1"/>
          </p:cNvPicPr>
          <p:nvPr/>
        </p:nvPicPr>
        <p:blipFill>
          <a:blip r:embed="rId2"/>
          <a:stretch>
            <a:fillRect/>
          </a:stretch>
        </p:blipFill>
        <p:spPr>
          <a:xfrm>
            <a:off x="253184" y="-452260"/>
            <a:ext cx="11693043" cy="7522247"/>
          </a:xfrm>
          <a:prstGeom prst="rect">
            <a:avLst/>
          </a:prstGeom>
        </p:spPr>
      </p:pic>
    </p:spTree>
    <p:extLst>
      <p:ext uri="{BB962C8B-B14F-4D97-AF65-F5344CB8AC3E}">
        <p14:creationId xmlns:p14="http://schemas.microsoft.com/office/powerpoint/2010/main" val="347122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pink card with text&#10;&#10;AI-generated content may be incorrect.">
            <a:extLst>
              <a:ext uri="{FF2B5EF4-FFF2-40B4-BE49-F238E27FC236}">
                <a16:creationId xmlns:a16="http://schemas.microsoft.com/office/drawing/2014/main" id="{56C2F6E0-B4EB-7B1E-D7BA-6D6E837F0CD3}"/>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173234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1489-3401-E6F7-174D-F134F8AD5FFC}"/>
              </a:ext>
            </a:extLst>
          </p:cNvPr>
          <p:cNvSpPr>
            <a:spLocks noGrp="1"/>
          </p:cNvSpPr>
          <p:nvPr>
            <p:ph type="title"/>
          </p:nvPr>
        </p:nvSpPr>
        <p:spPr/>
        <p:txBody>
          <a:bodyPr>
            <a:normAutofit/>
          </a:bodyPr>
          <a:lstStyle/>
          <a:p>
            <a:br>
              <a:rPr lang="en-GB" dirty="0">
                <a:ea typeface="Calibri Light"/>
                <a:cs typeface="Calibri Light"/>
              </a:rPr>
            </a:br>
            <a:br>
              <a:rPr lang="en-GB" dirty="0">
                <a:ea typeface="Calibri Light"/>
                <a:cs typeface="Calibri Light"/>
              </a:rPr>
            </a:br>
            <a:endParaRPr lang="en-GB" dirty="0">
              <a:ea typeface="Calibri Light"/>
              <a:cs typeface="Calibri Light"/>
            </a:endParaRPr>
          </a:p>
        </p:txBody>
      </p:sp>
      <p:sp>
        <p:nvSpPr>
          <p:cNvPr id="3" name="Content Placeholder 2">
            <a:extLst>
              <a:ext uri="{FF2B5EF4-FFF2-40B4-BE49-F238E27FC236}">
                <a16:creationId xmlns:a16="http://schemas.microsoft.com/office/drawing/2014/main" id="{A58C5716-A917-D040-1638-FDCF31FCE35F}"/>
              </a:ext>
            </a:extLst>
          </p:cNvPr>
          <p:cNvSpPr>
            <a:spLocks noGrp="1"/>
          </p:cNvSpPr>
          <p:nvPr>
            <p:ph idx="1"/>
          </p:nvPr>
        </p:nvSpPr>
        <p:spPr/>
        <p:txBody>
          <a:bodyPr vert="horz" lIns="91440" tIns="45720" rIns="91440" bIns="45720" rtlCol="0" anchor="t">
            <a:normAutofit/>
          </a:bodyPr>
          <a:lstStyle/>
          <a:p>
            <a:pPr algn="just"/>
            <a:endParaRPr lang="en-GB">
              <a:ea typeface="Calibri" panose="020F0502020204030204"/>
              <a:cs typeface="Calibri" panose="020F0502020204030204"/>
            </a:endParaRPr>
          </a:p>
          <a:p>
            <a:pPr algn="just"/>
            <a:r>
              <a:rPr lang="en-GB" sz="2400" b="1">
                <a:highlight>
                  <a:srgbClr val="FFFFFF"/>
                </a:highlight>
                <a:latin typeface="Cambria"/>
                <a:ea typeface="Cambria"/>
              </a:rPr>
              <a:t>Husband of a patient with terminal illness such as lung cancer, where it was an expected death</a:t>
            </a:r>
            <a:endParaRPr lang="en-GB" sz="2400">
              <a:highlight>
                <a:srgbClr val="FFFFFF"/>
              </a:highlight>
              <a:latin typeface="Cambria"/>
              <a:ea typeface="Cambria"/>
            </a:endParaRPr>
          </a:p>
          <a:p>
            <a:r>
              <a:rPr lang="en-GB" sz="2400" b="1" dirty="0">
                <a:highlight>
                  <a:srgbClr val="FFFFFF"/>
                </a:highlight>
                <a:latin typeface="Cambria"/>
                <a:ea typeface="Cambria"/>
                <a:cs typeface="Calibri"/>
              </a:rPr>
              <a:t>Daughter of an elderly gentleman with Alzheimer’s, an unexpected but not unsurprising death</a:t>
            </a:r>
          </a:p>
          <a:p>
            <a:r>
              <a:rPr lang="en-GB" sz="2400" b="1" dirty="0">
                <a:highlight>
                  <a:srgbClr val="FFFFFF"/>
                </a:highlight>
                <a:latin typeface="Cambria"/>
                <a:ea typeface="Cambria"/>
                <a:cs typeface="Calibri"/>
              </a:rPr>
              <a:t>Dad of a 5 year old from who died from meningitis - an unexpected and sudden death</a:t>
            </a:r>
          </a:p>
          <a:p>
            <a:r>
              <a:rPr lang="en-GB" sz="2400" b="1" dirty="0">
                <a:highlight>
                  <a:srgbClr val="FFFFFF"/>
                </a:highlight>
                <a:latin typeface="Cambria"/>
                <a:ea typeface="Cambria"/>
                <a:cs typeface="Calibri"/>
              </a:rPr>
              <a:t>8 year old brother of the 5 year old who died from meningitis </a:t>
            </a:r>
          </a:p>
          <a:p>
            <a:r>
              <a:rPr lang="en-GB" sz="2400" b="1">
                <a:highlight>
                  <a:srgbClr val="FFFFFF"/>
                </a:highlight>
                <a:latin typeface="Cambria"/>
                <a:ea typeface="Cambria"/>
                <a:cs typeface="Calibri"/>
              </a:rPr>
              <a:t>Partner of a suicide patient</a:t>
            </a:r>
            <a:endParaRPr lang="en-GB" sz="2400" b="1" dirty="0">
              <a:highlight>
                <a:srgbClr val="FFFFFF"/>
              </a:highlight>
              <a:latin typeface="Cambria"/>
              <a:ea typeface="Cambria"/>
              <a:cs typeface="Calibri"/>
            </a:endParaRPr>
          </a:p>
          <a:p>
            <a:r>
              <a:rPr lang="en-GB" sz="2400" b="1">
                <a:highlight>
                  <a:srgbClr val="FFFFFF"/>
                </a:highlight>
                <a:latin typeface="Cambria"/>
                <a:ea typeface="Cambria"/>
                <a:cs typeface="Calibri"/>
              </a:rPr>
              <a:t>Woman who had a termination who feels guilty </a:t>
            </a:r>
            <a:endParaRPr lang="en-GB" sz="2400">
              <a:highlight>
                <a:srgbClr val="FFFFFF"/>
              </a:highlight>
              <a:latin typeface="Cambria"/>
              <a:ea typeface="Cambria"/>
              <a:cs typeface="Calibri"/>
            </a:endParaRPr>
          </a:p>
        </p:txBody>
      </p:sp>
      <p:sp>
        <p:nvSpPr>
          <p:cNvPr id="4" name="TextBox 3">
            <a:extLst>
              <a:ext uri="{FF2B5EF4-FFF2-40B4-BE49-F238E27FC236}">
                <a16:creationId xmlns:a16="http://schemas.microsoft.com/office/drawing/2014/main" id="{5BF8EC71-00FD-C22D-74F2-C8B3516E945E}"/>
              </a:ext>
            </a:extLst>
          </p:cNvPr>
          <p:cNvSpPr txBox="1"/>
          <p:nvPr/>
        </p:nvSpPr>
        <p:spPr>
          <a:xfrm>
            <a:off x="1110922" y="721125"/>
            <a:ext cx="57568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latin typeface="Calibri Light"/>
                <a:ea typeface="Calibri Light"/>
                <a:cs typeface="Calibri Light"/>
              </a:rPr>
              <a:t>Cases to discuss:</a:t>
            </a:r>
            <a:endParaRPr lang="en-US" sz="4800" b="1"/>
          </a:p>
        </p:txBody>
      </p:sp>
    </p:spTree>
    <p:extLst>
      <p:ext uri="{BB962C8B-B14F-4D97-AF65-F5344CB8AC3E}">
        <p14:creationId xmlns:p14="http://schemas.microsoft.com/office/powerpoint/2010/main" val="113652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23A5DA4-2E0A-F9FB-3FD9-EBCACD830FCB}"/>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Bereavement support resources</a:t>
            </a:r>
          </a:p>
        </p:txBody>
      </p:sp>
      <p:sp>
        <p:nvSpPr>
          <p:cNvPr id="3" name="Content Placeholder 2">
            <a:extLst>
              <a:ext uri="{FF2B5EF4-FFF2-40B4-BE49-F238E27FC236}">
                <a16:creationId xmlns:a16="http://schemas.microsoft.com/office/drawing/2014/main" id="{FB1368D5-1C7C-A516-D463-BF16DAF1C6D5}"/>
              </a:ext>
            </a:extLst>
          </p:cNvPr>
          <p:cNvSpPr>
            <a:spLocks noGrp="1"/>
          </p:cNvSpPr>
          <p:nvPr>
            <p:ph idx="1"/>
          </p:nvPr>
        </p:nvSpPr>
        <p:spPr>
          <a:xfrm>
            <a:off x="4911969" y="804671"/>
            <a:ext cx="6481455" cy="5476267"/>
          </a:xfrm>
        </p:spPr>
        <p:txBody>
          <a:bodyPr anchor="ctr">
            <a:normAutofit fontScale="77500" lnSpcReduction="20000"/>
          </a:bodyPr>
          <a:lstStyle/>
          <a:p>
            <a:pPr fontAlgn="base">
              <a:buFont typeface="Arial" panose="020B0604020202020204" pitchFamily="34" charset="0"/>
              <a:buChar char="•"/>
            </a:pPr>
            <a:r>
              <a:rPr lang="en-GB" sz="2400" b="0" i="0" err="1">
                <a:solidFill>
                  <a:schemeClr val="tx2"/>
                </a:solidFill>
                <a:effectLst/>
                <a:latin typeface="+mj-lt"/>
              </a:rPr>
              <a:t>Gov.uk</a:t>
            </a:r>
            <a:r>
              <a:rPr lang="en-GB" sz="2400" b="0" i="0">
                <a:solidFill>
                  <a:schemeClr val="tx2"/>
                </a:solidFill>
                <a:effectLst/>
                <a:latin typeface="+mj-lt"/>
              </a:rPr>
              <a:t>, what to do after someone dies: </a:t>
            </a:r>
            <a:r>
              <a:rPr lang="en-GB" sz="2300" b="0" i="0" u="none" strike="noStrike" dirty="0">
                <a:solidFill>
                  <a:schemeClr val="tx2"/>
                </a:solidFill>
                <a:effectLst/>
                <a:latin typeface="+mj-lt"/>
                <a:hlinkClick r:id="rId2">
                  <a:extLst>
                    <a:ext uri="{A12FA001-AC4F-418D-AE19-62706E023703}">
                      <ahyp:hlinkClr xmlns:ahyp="http://schemas.microsoft.com/office/drawing/2018/hyperlinkcolor" val="tx"/>
                    </a:ext>
                  </a:extLst>
                </a:hlinkClick>
              </a:rPr>
              <a:t>https://www.gov.uk/after-a-death</a:t>
            </a:r>
            <a:r>
              <a:rPr lang="en-GB" sz="2300" b="0" i="0" dirty="0">
                <a:solidFill>
                  <a:schemeClr val="tx2"/>
                </a:solidFill>
                <a:effectLst/>
                <a:latin typeface="+mj-lt"/>
              </a:rPr>
              <a:t> </a:t>
            </a:r>
            <a:r>
              <a:rPr lang="en-GB" sz="2300" b="0" i="0" u="none" strike="noStrike" dirty="0">
                <a:solidFill>
                  <a:schemeClr val="tx2"/>
                </a:solidFill>
                <a:effectLst/>
                <a:latin typeface="+mj-lt"/>
                <a:hlinkClick r:id="rId2">
                  <a:extLst>
                    <a:ext uri="{A12FA001-AC4F-418D-AE19-62706E023703}">
                      <ahyp:hlinkClr xmlns:ahyp="http://schemas.microsoft.com/office/drawing/2018/hyperlinkcolor" val="tx"/>
                    </a:ext>
                  </a:extLst>
                </a:hlinkClick>
              </a:rPr>
              <a:t>https://www.gov.uk/after-a-death</a:t>
            </a:r>
            <a:endParaRPr lang="en-GB" sz="2300" b="0" i="0" u="none" strike="noStrike" dirty="0">
              <a:solidFill>
                <a:schemeClr val="tx2"/>
              </a:solidFill>
              <a:effectLst/>
              <a:latin typeface="+mj-lt"/>
            </a:endParaRPr>
          </a:p>
          <a:p>
            <a:pPr fontAlgn="base"/>
            <a:r>
              <a:rPr lang="en-GB" sz="2300" dirty="0">
                <a:solidFill>
                  <a:schemeClr val="tx2"/>
                </a:solidFill>
                <a:ea typeface="+mn-lt"/>
                <a:cs typeface="+mn-lt"/>
                <a:hlinkClick r:id="rId3"/>
              </a:rPr>
              <a:t>Adult Bereavement Care Pyramid - Irish Hospice Foundation</a:t>
            </a:r>
            <a:endParaRPr lang="en-GB" sz="2300" b="0" i="0">
              <a:solidFill>
                <a:schemeClr val="tx2"/>
              </a:solidFill>
              <a:effectLst/>
              <a:latin typeface="+mj-lt"/>
            </a:endParaRPr>
          </a:p>
          <a:p>
            <a:pPr fontAlgn="base">
              <a:buFont typeface="Arial" panose="020B0604020202020204" pitchFamily="34" charset="0"/>
              <a:buChar char="•"/>
            </a:pPr>
            <a:r>
              <a:rPr lang="en-GB" sz="2400" b="0" i="0">
                <a:solidFill>
                  <a:schemeClr val="tx2"/>
                </a:solidFill>
                <a:effectLst/>
                <a:latin typeface="+mj-lt"/>
              </a:rPr>
              <a:t>Sue Ryder, grief guide:</a:t>
            </a:r>
            <a:r>
              <a:rPr lang="en-GB" sz="2300" b="0" i="0" dirty="0">
                <a:solidFill>
                  <a:schemeClr val="tx2"/>
                </a:solidFill>
                <a:effectLst/>
                <a:latin typeface="+mj-lt"/>
              </a:rPr>
              <a:t> </a:t>
            </a:r>
            <a:r>
              <a:rPr lang="en-GB" sz="2300" b="0" i="0" u="none" strike="noStrike" dirty="0">
                <a:solidFill>
                  <a:schemeClr val="tx2"/>
                </a:solidFill>
                <a:effectLst/>
                <a:latin typeface="+mj-lt"/>
                <a:hlinkClick r:id="rId4">
                  <a:extLst>
                    <a:ext uri="{A12FA001-AC4F-418D-AE19-62706E023703}">
                      <ahyp:hlinkClr xmlns:ahyp="http://schemas.microsoft.com/office/drawing/2018/hyperlinkcolor" val="tx"/>
                    </a:ext>
                  </a:extLst>
                </a:hlinkClick>
              </a:rPr>
              <a:t>https://griefguide.sueryder.org</a:t>
            </a:r>
            <a:endParaRPr lang="en-GB" sz="2300" b="0" i="0" u="none" strike="noStrike" dirty="0">
              <a:solidFill>
                <a:schemeClr val="tx2"/>
              </a:solidFill>
              <a:effectLst/>
              <a:latin typeface="+mj-lt"/>
            </a:endParaRPr>
          </a:p>
          <a:p>
            <a:pPr fontAlgn="base">
              <a:buFont typeface="Arial" panose="020B0604020202020204" pitchFamily="34" charset="0"/>
              <a:buChar char="•"/>
            </a:pPr>
            <a:endParaRPr lang="en-GB" sz="2300" b="0" i="0">
              <a:solidFill>
                <a:schemeClr val="tx2"/>
              </a:solidFill>
              <a:effectLst/>
              <a:latin typeface="+mj-lt"/>
            </a:endParaRPr>
          </a:p>
          <a:p>
            <a:pPr fontAlgn="base">
              <a:buFont typeface="Arial" panose="020B0604020202020204" pitchFamily="34" charset="0"/>
              <a:buChar char="•"/>
            </a:pPr>
            <a:r>
              <a:rPr lang="en-GB" sz="2400" b="0" i="0">
                <a:solidFill>
                  <a:schemeClr val="tx2"/>
                </a:solidFill>
                <a:effectLst/>
                <a:latin typeface="+mj-lt"/>
              </a:rPr>
              <a:t>Cruse:</a:t>
            </a:r>
            <a:r>
              <a:rPr lang="en-GB" sz="2300" b="0" i="0" dirty="0">
                <a:solidFill>
                  <a:schemeClr val="tx2"/>
                </a:solidFill>
                <a:effectLst/>
                <a:latin typeface="+mj-lt"/>
              </a:rPr>
              <a:t> </a:t>
            </a:r>
            <a:r>
              <a:rPr lang="en-GB" sz="2300" b="0" i="0" u="none" strike="noStrike" dirty="0">
                <a:solidFill>
                  <a:schemeClr val="tx2"/>
                </a:solidFill>
                <a:effectLst/>
                <a:latin typeface="+mj-lt"/>
                <a:hlinkClick r:id="rId5">
                  <a:extLst>
                    <a:ext uri="{A12FA001-AC4F-418D-AE19-62706E023703}">
                      <ahyp:hlinkClr xmlns:ahyp="http://schemas.microsoft.com/office/drawing/2018/hyperlinkcolor" val="tx"/>
                    </a:ext>
                  </a:extLst>
                </a:hlinkClick>
              </a:rPr>
              <a:t>https://www.cruse.org.uk</a:t>
            </a:r>
            <a:endParaRPr lang="en-GB" sz="2300" b="0" i="0" u="none" strike="noStrike" dirty="0">
              <a:solidFill>
                <a:schemeClr val="tx2"/>
              </a:solidFill>
              <a:effectLst/>
              <a:latin typeface="+mj-lt"/>
            </a:endParaRPr>
          </a:p>
          <a:p>
            <a:pPr fontAlgn="base">
              <a:buFont typeface="Arial" panose="020B0604020202020204" pitchFamily="34" charset="0"/>
              <a:buChar char="•"/>
            </a:pPr>
            <a:endParaRPr lang="en-GB" sz="2300" b="0" i="0">
              <a:solidFill>
                <a:schemeClr val="tx2"/>
              </a:solidFill>
              <a:effectLst/>
              <a:latin typeface="+mj-lt"/>
            </a:endParaRPr>
          </a:p>
          <a:p>
            <a:pPr fontAlgn="base">
              <a:buFont typeface="Arial" panose="020B0604020202020204" pitchFamily="34" charset="0"/>
              <a:buChar char="•"/>
            </a:pPr>
            <a:r>
              <a:rPr lang="en-GB" sz="2300" b="0" i="0">
                <a:solidFill>
                  <a:schemeClr val="tx2"/>
                </a:solidFill>
                <a:effectLst/>
                <a:latin typeface="+mj-lt"/>
              </a:rPr>
              <a:t>National Bereavement Alliance, grief support guide. </a:t>
            </a:r>
            <a:r>
              <a:rPr lang="en-GB" sz="2300" b="0" i="0" u="none" strike="noStrike" dirty="0">
                <a:solidFill>
                  <a:schemeClr val="tx2"/>
                </a:solidFill>
                <a:effectLst/>
                <a:latin typeface="+mj-lt"/>
                <a:hlinkClick r:id="rId6">
                  <a:extLst>
                    <a:ext uri="{A12FA001-AC4F-418D-AE19-62706E023703}">
                      <ahyp:hlinkClr xmlns:ahyp="http://schemas.microsoft.com/office/drawing/2018/hyperlinkcolor" val="tx"/>
                    </a:ext>
                  </a:extLst>
                </a:hlinkClick>
              </a:rPr>
              <a:t>https://nationalbereavementalliance.org.uk</a:t>
            </a:r>
            <a:r>
              <a:rPr lang="en-GB" sz="2300" b="0" i="0" dirty="0">
                <a:solidFill>
                  <a:schemeClr val="tx2"/>
                </a:solidFill>
                <a:effectLst/>
                <a:latin typeface="+mj-lt"/>
              </a:rPr>
              <a:t> </a:t>
            </a:r>
            <a:r>
              <a:rPr lang="en-GB" sz="2300" b="0" i="0" u="none" strike="noStrike" dirty="0">
                <a:solidFill>
                  <a:schemeClr val="tx2"/>
                </a:solidFill>
                <a:effectLst/>
                <a:latin typeface="+mj-lt"/>
                <a:hlinkClick r:id="rId7">
                  <a:extLst>
                    <a:ext uri="{A12FA001-AC4F-418D-AE19-62706E023703}">
                      <ahyp:hlinkClr xmlns:ahyp="http://schemas.microsoft.com/office/drawing/2018/hyperlinkcolor" val="tx"/>
                    </a:ext>
                  </a:extLst>
                </a:hlinkClick>
              </a:rPr>
              <a:t>https://nationalbereavementalliance.org.uk/support/</a:t>
            </a:r>
            <a:endParaRPr lang="en-GB" sz="2300" b="0" i="0" u="none" strike="noStrike" dirty="0">
              <a:solidFill>
                <a:schemeClr val="tx2"/>
              </a:solidFill>
              <a:effectLst/>
              <a:latin typeface="+mj-lt"/>
            </a:endParaRPr>
          </a:p>
          <a:p>
            <a:pPr fontAlgn="base">
              <a:buFont typeface="Arial" panose="020B0604020202020204" pitchFamily="34" charset="0"/>
              <a:buChar char="•"/>
            </a:pPr>
            <a:endParaRPr lang="en-GB" sz="2300" b="0" i="0">
              <a:solidFill>
                <a:schemeClr val="tx2"/>
              </a:solidFill>
              <a:effectLst/>
              <a:latin typeface="+mj-lt"/>
            </a:endParaRPr>
          </a:p>
          <a:p>
            <a:pPr fontAlgn="base">
              <a:buFont typeface="Arial" panose="020B0604020202020204" pitchFamily="34" charset="0"/>
              <a:buChar char="•"/>
            </a:pPr>
            <a:r>
              <a:rPr lang="en-GB" sz="2300" b="0" i="0">
                <a:solidFill>
                  <a:schemeClr val="tx2"/>
                </a:solidFill>
                <a:effectLst/>
                <a:latin typeface="+mj-lt"/>
              </a:rPr>
              <a:t>Primary Care Network support in England, for example, care navigators, counselling via NHS Talking Therapies, MIND, etc.</a:t>
            </a:r>
          </a:p>
          <a:p>
            <a:pPr fontAlgn="base">
              <a:buFont typeface="Arial" panose="020B0604020202020204" pitchFamily="34" charset="0"/>
              <a:buChar char="•"/>
            </a:pPr>
            <a:endParaRPr lang="en-GB" sz="2300" b="0" i="0">
              <a:solidFill>
                <a:schemeClr val="tx2"/>
              </a:solidFill>
              <a:effectLst/>
              <a:latin typeface="+mj-lt"/>
            </a:endParaRPr>
          </a:p>
          <a:p>
            <a:pPr fontAlgn="base">
              <a:buFont typeface="Arial" panose="020B0604020202020204" pitchFamily="34" charset="0"/>
              <a:buChar char="•"/>
            </a:pPr>
            <a:r>
              <a:rPr lang="en-GB" sz="2300" b="0" i="0">
                <a:solidFill>
                  <a:schemeClr val="tx2"/>
                </a:solidFill>
                <a:effectLst/>
                <a:latin typeface="+mj-lt"/>
              </a:rPr>
              <a:t>Good Grief Festival — online community bringing together grief experts and the bereaved for virtual and in-person events: </a:t>
            </a:r>
            <a:r>
              <a:rPr lang="en-GB" sz="2300" b="0" i="0" u="none" strike="noStrike" dirty="0">
                <a:solidFill>
                  <a:schemeClr val="tx2"/>
                </a:solidFill>
                <a:effectLst/>
                <a:latin typeface="+mj-lt"/>
                <a:hlinkClick r:id="rId8">
                  <a:extLst>
                    <a:ext uri="{A12FA001-AC4F-418D-AE19-62706E023703}">
                      <ahyp:hlinkClr xmlns:ahyp="http://schemas.microsoft.com/office/drawing/2018/hyperlinkcolor" val="tx"/>
                    </a:ext>
                  </a:extLst>
                </a:hlinkClick>
              </a:rPr>
              <a:t>https://www.goodgrieffest.com</a:t>
            </a:r>
            <a:endParaRPr lang="en-GB" sz="2300" b="0" i="0" dirty="0">
              <a:solidFill>
                <a:schemeClr val="tx2"/>
              </a:solidFill>
              <a:effectLst/>
              <a:latin typeface="+mj-lt"/>
            </a:endParaRPr>
          </a:p>
          <a:p>
            <a:endParaRPr lang="en-US" sz="1400">
              <a:solidFill>
                <a:schemeClr val="tx2"/>
              </a:solidFill>
            </a:endParaRPr>
          </a:p>
        </p:txBody>
      </p:sp>
    </p:spTree>
    <p:extLst>
      <p:ext uri="{BB962C8B-B14F-4D97-AF65-F5344CB8AC3E}">
        <p14:creationId xmlns:p14="http://schemas.microsoft.com/office/powerpoint/2010/main" val="130662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C079DA-C448-DA2A-C66A-28DBDEA1D5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5D45A503-FC24-7209-2042-3223287CCF45}"/>
              </a:ext>
            </a:extLst>
          </p:cNvPr>
          <p:cNvSpPr>
            <a:spLocks noGrp="1"/>
          </p:cNvSpPr>
          <p:nvPr>
            <p:ph idx="1"/>
          </p:nvPr>
        </p:nvSpPr>
        <p:spPr>
          <a:xfrm>
            <a:off x="1799492" y="4346598"/>
            <a:ext cx="6394939" cy="2016369"/>
          </a:xfrm>
        </p:spPr>
        <p:txBody>
          <a:bodyPr>
            <a:normAutofit fontScale="85000" lnSpcReduction="20000"/>
          </a:bodyPr>
          <a:lstStyle/>
          <a:p>
            <a:pPr marL="0" indent="0" algn="just" fontAlgn="base">
              <a:buFont typeface="Arial" panose="020B0604020202020204" pitchFamily="34" charset="0"/>
              <a:buNone/>
            </a:pPr>
            <a:r>
              <a:rPr lang="en-GB" sz="2900" b="1" u="sng">
                <a:latin typeface="+mj-lt"/>
              </a:rPr>
              <a:t>Listen: </a:t>
            </a:r>
          </a:p>
          <a:p>
            <a:pPr algn="just" fontAlgn="base"/>
            <a:r>
              <a:rPr lang="en-GB" sz="2900" u="sng">
                <a:solidFill>
                  <a:srgbClr val="0000FF"/>
                </a:solidFill>
                <a:latin typeface="+mj-lt"/>
                <a:hlinkClick r:id="rId2"/>
              </a:rPr>
              <a:t>https://www.dyingmatters.org/page/dying-matters-podcast</a:t>
            </a:r>
            <a:r>
              <a:rPr lang="en-GB" sz="2900">
                <a:latin typeface="+mj-lt"/>
              </a:rPr>
              <a:t> </a:t>
            </a:r>
          </a:p>
          <a:p>
            <a:pPr algn="just" fontAlgn="base"/>
            <a:r>
              <a:rPr lang="en-GB" sz="2900">
                <a:latin typeface="+mj-lt"/>
              </a:rPr>
              <a:t>https://</a:t>
            </a:r>
            <a:r>
              <a:rPr lang="en-GB" sz="2900" err="1">
                <a:latin typeface="+mj-lt"/>
              </a:rPr>
              <a:t>player.fm</a:t>
            </a:r>
            <a:r>
              <a:rPr lang="en-GB" sz="2900">
                <a:latin typeface="+mj-lt"/>
              </a:rPr>
              <a:t>/series/boggled-docs/when-people-dont-know-what-to-say-finding-the-right-words-in-a-heartbreaking-situation </a:t>
            </a:r>
          </a:p>
          <a:p>
            <a:endParaRPr lang="en-US"/>
          </a:p>
        </p:txBody>
      </p:sp>
      <p:sp>
        <p:nvSpPr>
          <p:cNvPr id="5" name="Content Placeholder 2">
            <a:extLst>
              <a:ext uri="{FF2B5EF4-FFF2-40B4-BE49-F238E27FC236}">
                <a16:creationId xmlns:a16="http://schemas.microsoft.com/office/drawing/2014/main" id="{32028D49-CFEA-1A49-CE7F-D38C6F86DACE}"/>
              </a:ext>
            </a:extLst>
          </p:cNvPr>
          <p:cNvSpPr txBox="1">
            <a:spLocks/>
          </p:cNvSpPr>
          <p:nvPr/>
        </p:nvSpPr>
        <p:spPr>
          <a:xfrm>
            <a:off x="674077" y="495033"/>
            <a:ext cx="5181600" cy="2933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2000" b="1" u="sng">
                <a:latin typeface="Cambria" panose="02040503050406030204" pitchFamily="18" charset="0"/>
              </a:rPr>
              <a:t>Read</a:t>
            </a:r>
            <a:r>
              <a:rPr lang="en-GB" sz="2000">
                <a:latin typeface="Cambria" panose="02040503050406030204" pitchFamily="18" charset="0"/>
              </a:rPr>
              <a:t> </a:t>
            </a:r>
            <a:endParaRPr lang="en-GB" sz="2000"/>
          </a:p>
          <a:p>
            <a:pPr algn="just" fontAlgn="base"/>
            <a:r>
              <a:rPr lang="en-GB" sz="2000">
                <a:latin typeface="+mj-lt"/>
              </a:rPr>
              <a:t>Atul </a:t>
            </a:r>
            <a:r>
              <a:rPr lang="en-GB" sz="2000" err="1">
                <a:latin typeface="+mj-lt"/>
              </a:rPr>
              <a:t>Gwande’s</a:t>
            </a:r>
            <a:r>
              <a:rPr lang="en-GB" sz="2000">
                <a:latin typeface="+mj-lt"/>
              </a:rPr>
              <a:t> Being Mortal </a:t>
            </a:r>
          </a:p>
          <a:p>
            <a:pPr algn="just" fontAlgn="base"/>
            <a:r>
              <a:rPr lang="en-GB" sz="2000">
                <a:latin typeface="+mj-lt"/>
              </a:rPr>
              <a:t>Dear Life -Rachel Clarke </a:t>
            </a:r>
          </a:p>
          <a:p>
            <a:pPr algn="just" fontAlgn="base"/>
            <a:r>
              <a:rPr lang="en-GB" sz="2000">
                <a:latin typeface="+mj-lt"/>
              </a:rPr>
              <a:t>Matt Haig’s Reasons to Stay Alive </a:t>
            </a:r>
          </a:p>
          <a:p>
            <a:pPr algn="just" fontAlgn="base"/>
            <a:r>
              <a:rPr lang="en-GB" sz="2000">
                <a:latin typeface="+mj-lt"/>
              </a:rPr>
              <a:t>JoJo Moyes’s Me Before You </a:t>
            </a:r>
          </a:p>
          <a:p>
            <a:pPr algn="just" fontAlgn="base"/>
            <a:r>
              <a:rPr lang="en-GB" sz="2000">
                <a:latin typeface="+mj-lt"/>
              </a:rPr>
              <a:t>Kate Gross’s Late Fragments </a:t>
            </a:r>
          </a:p>
          <a:p>
            <a:pPr algn="just" fontAlgn="base"/>
            <a:r>
              <a:rPr lang="en-GB" sz="2000">
                <a:latin typeface="+mj-lt"/>
              </a:rPr>
              <a:t>C.S. Lewis – A Grief Observed </a:t>
            </a:r>
          </a:p>
          <a:p>
            <a:pPr algn="just" fontAlgn="base"/>
            <a:endParaRPr lang="en-GB" sz="2000">
              <a:latin typeface="Cambria" panose="02040503050406030204" pitchFamily="18" charset="0"/>
            </a:endParaRPr>
          </a:p>
          <a:p>
            <a:pPr algn="just" fontAlgn="base"/>
            <a:endParaRPr lang="en-GB" sz="3900"/>
          </a:p>
        </p:txBody>
      </p:sp>
      <p:sp>
        <p:nvSpPr>
          <p:cNvPr id="7" name="Content Placeholder 4">
            <a:extLst>
              <a:ext uri="{FF2B5EF4-FFF2-40B4-BE49-F238E27FC236}">
                <a16:creationId xmlns:a16="http://schemas.microsoft.com/office/drawing/2014/main" id="{72B92597-9082-6936-CCB8-61A581A52B97}"/>
              </a:ext>
            </a:extLst>
          </p:cNvPr>
          <p:cNvSpPr txBox="1">
            <a:spLocks/>
          </p:cNvSpPr>
          <p:nvPr/>
        </p:nvSpPr>
        <p:spPr>
          <a:xfrm>
            <a:off x="6336325" y="1064567"/>
            <a:ext cx="5181600" cy="37652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2000" b="1" u="sng">
                <a:latin typeface="Cambria" panose="02040503050406030204" pitchFamily="18" charset="0"/>
              </a:rPr>
              <a:t>Watch:</a:t>
            </a:r>
            <a:r>
              <a:rPr lang="en-GB" sz="2000">
                <a:latin typeface="Cambria" panose="02040503050406030204" pitchFamily="18" charset="0"/>
              </a:rPr>
              <a:t> </a:t>
            </a:r>
            <a:endParaRPr lang="en-GB" sz="2000"/>
          </a:p>
          <a:p>
            <a:pPr algn="just" fontAlgn="base"/>
            <a:r>
              <a:rPr lang="en-GB" sz="2000">
                <a:latin typeface="+mj-lt"/>
              </a:rPr>
              <a:t>About a Boy </a:t>
            </a:r>
          </a:p>
          <a:p>
            <a:pPr algn="just" fontAlgn="base"/>
            <a:r>
              <a:rPr lang="en-GB" sz="2000">
                <a:latin typeface="+mj-lt"/>
              </a:rPr>
              <a:t>Breathe </a:t>
            </a:r>
          </a:p>
          <a:p>
            <a:pPr algn="just" fontAlgn="base"/>
            <a:r>
              <a:rPr lang="en-GB" sz="2000">
                <a:latin typeface="+mj-lt"/>
              </a:rPr>
              <a:t>Nora </a:t>
            </a:r>
            <a:r>
              <a:rPr lang="en-GB" sz="2000" err="1">
                <a:latin typeface="+mj-lt"/>
              </a:rPr>
              <a:t>McInerney</a:t>
            </a:r>
            <a:r>
              <a:rPr lang="en-GB" sz="2000">
                <a:latin typeface="+mj-lt"/>
              </a:rPr>
              <a:t> Ted Talk – We don’t move on from grief, we move forward with it  https://</a:t>
            </a:r>
            <a:r>
              <a:rPr lang="en-GB" sz="2000" err="1">
                <a:latin typeface="+mj-lt"/>
              </a:rPr>
              <a:t>www.youtube.com</a:t>
            </a:r>
            <a:r>
              <a:rPr lang="en-GB" sz="2000">
                <a:latin typeface="+mj-lt"/>
              </a:rPr>
              <a:t>/</a:t>
            </a:r>
            <a:r>
              <a:rPr lang="en-GB" sz="2000" err="1">
                <a:latin typeface="+mj-lt"/>
              </a:rPr>
              <a:t>watch?v</a:t>
            </a:r>
            <a:r>
              <a:rPr lang="en-GB" sz="2000">
                <a:latin typeface="+mj-lt"/>
              </a:rPr>
              <a:t>=</a:t>
            </a:r>
            <a:r>
              <a:rPr lang="en-GB" sz="2000" err="1">
                <a:latin typeface="+mj-lt"/>
              </a:rPr>
              <a:t>khkJkR-ipfw</a:t>
            </a:r>
            <a:r>
              <a:rPr lang="en-GB" sz="2000">
                <a:latin typeface="+mj-lt"/>
              </a:rPr>
              <a:t> </a:t>
            </a:r>
          </a:p>
          <a:p>
            <a:pPr algn="just" fontAlgn="base"/>
            <a:r>
              <a:rPr lang="en-GB" sz="2000">
                <a:latin typeface="+mj-lt"/>
              </a:rPr>
              <a:t>https://</a:t>
            </a:r>
            <a:r>
              <a:rPr lang="en-GB" sz="2000" err="1">
                <a:latin typeface="+mj-lt"/>
              </a:rPr>
              <a:t>www.itv.com</a:t>
            </a:r>
            <a:r>
              <a:rPr lang="en-GB" sz="2000">
                <a:latin typeface="+mj-lt"/>
              </a:rPr>
              <a:t>/watch/</a:t>
            </a:r>
            <a:r>
              <a:rPr lang="en-GB" sz="2000" err="1">
                <a:latin typeface="+mj-lt"/>
              </a:rPr>
              <a:t>jason</a:t>
            </a:r>
            <a:r>
              <a:rPr lang="en-GB" sz="2000">
                <a:latin typeface="+mj-lt"/>
              </a:rPr>
              <a:t>-and-</a:t>
            </a:r>
            <a:r>
              <a:rPr lang="en-GB" sz="2000" err="1">
                <a:latin typeface="+mj-lt"/>
              </a:rPr>
              <a:t>clara</a:t>
            </a:r>
            <a:r>
              <a:rPr lang="en-GB" sz="2000">
                <a:latin typeface="+mj-lt"/>
              </a:rPr>
              <a:t>-in-memory-of-</a:t>
            </a:r>
            <a:r>
              <a:rPr lang="en-GB" sz="2000" err="1">
                <a:latin typeface="+mj-lt"/>
              </a:rPr>
              <a:t>maudie</a:t>
            </a:r>
            <a:r>
              <a:rPr lang="en-GB" sz="2000">
                <a:latin typeface="+mj-lt"/>
              </a:rPr>
              <a:t>/10a1660 </a:t>
            </a:r>
          </a:p>
          <a:p>
            <a:pPr marL="0" indent="0" algn="just" fontAlgn="base">
              <a:buFont typeface="Arial" panose="020B0604020202020204" pitchFamily="34" charset="0"/>
              <a:buNone/>
            </a:pPr>
            <a:endParaRPr lang="en-GB" sz="2000"/>
          </a:p>
          <a:p>
            <a:endParaRPr lang="en-US"/>
          </a:p>
        </p:txBody>
      </p:sp>
    </p:spTree>
    <p:extLst>
      <p:ext uri="{BB962C8B-B14F-4D97-AF65-F5344CB8AC3E}">
        <p14:creationId xmlns:p14="http://schemas.microsoft.com/office/powerpoint/2010/main" val="41180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 name="Group 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9"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F015FC9-B3C6-0B96-3D1B-63401E61985B}"/>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Why it’s important as a GP </a:t>
            </a:r>
          </a:p>
        </p:txBody>
      </p:sp>
      <p:sp>
        <p:nvSpPr>
          <p:cNvPr id="3" name="Content Placeholder 2">
            <a:extLst>
              <a:ext uri="{FF2B5EF4-FFF2-40B4-BE49-F238E27FC236}">
                <a16:creationId xmlns:a16="http://schemas.microsoft.com/office/drawing/2014/main" id="{A97868D0-C7DB-0CDC-BB2F-C374E178808D}"/>
              </a:ext>
            </a:extLst>
          </p:cNvPr>
          <p:cNvSpPr>
            <a:spLocks noGrp="1"/>
          </p:cNvSpPr>
          <p:nvPr>
            <p:ph idx="1"/>
          </p:nvPr>
        </p:nvSpPr>
        <p:spPr>
          <a:xfrm>
            <a:off x="5357446" y="804672"/>
            <a:ext cx="6035978" cy="5230368"/>
          </a:xfrm>
        </p:spPr>
        <p:txBody>
          <a:bodyPr anchor="ctr">
            <a:normAutofit/>
          </a:bodyPr>
          <a:lstStyle/>
          <a:p>
            <a:r>
              <a:rPr lang="en-GB" sz="2400" b="0" i="0">
                <a:solidFill>
                  <a:schemeClr val="tx2"/>
                </a:solidFill>
                <a:effectLst/>
                <a:latin typeface="+mj-lt"/>
              </a:rPr>
              <a:t>Bereavement will be the most distressing experience we will ever face. Grief is what we feel when somebody we are close to dies. Everyone experiences grief differently and there is no 'normal' or 'right' way to grieve”     </a:t>
            </a:r>
            <a:r>
              <a:rPr lang="en-GB" sz="2400" b="0" i="1">
                <a:solidFill>
                  <a:schemeClr val="tx2"/>
                </a:solidFill>
                <a:effectLst/>
                <a:latin typeface="+mj-lt"/>
              </a:rPr>
              <a:t>Cruse Bereavement</a:t>
            </a:r>
            <a:r>
              <a:rPr lang="en-GB" sz="2400" b="0" i="0">
                <a:solidFill>
                  <a:schemeClr val="tx2"/>
                </a:solidFill>
                <a:effectLst/>
                <a:latin typeface="+mj-lt"/>
              </a:rPr>
              <a:t> </a:t>
            </a:r>
            <a:endParaRPr lang="en-GB" sz="2400" b="0" i="0">
              <a:solidFill>
                <a:schemeClr val="tx2"/>
              </a:solidFill>
              <a:effectLst/>
              <a:latin typeface="+mj-lt"/>
              <a:ea typeface="Calibri Light"/>
              <a:cs typeface="Calibri Light"/>
            </a:endParaRPr>
          </a:p>
          <a:p>
            <a:endParaRPr lang="en-GB" sz="2400">
              <a:solidFill>
                <a:schemeClr val="tx2"/>
              </a:solidFill>
              <a:latin typeface="+mj-lt"/>
              <a:ea typeface="Calibri Light"/>
              <a:cs typeface="Calibri Light"/>
            </a:endParaRPr>
          </a:p>
          <a:p>
            <a:r>
              <a:rPr lang="en-GB" sz="2400" b="0" i="0">
                <a:solidFill>
                  <a:schemeClr val="tx2"/>
                </a:solidFill>
                <a:effectLst/>
                <a:latin typeface="+mj-lt"/>
              </a:rPr>
              <a:t>Everyone experiences bereavement at some point in their lives, a recent survey suggested 72% had in the last 5yrs</a:t>
            </a:r>
            <a:endParaRPr lang="en-GB" sz="2400" b="0" i="0">
              <a:solidFill>
                <a:schemeClr val="tx2"/>
              </a:solidFill>
              <a:effectLst/>
              <a:latin typeface="+mj-lt"/>
              <a:ea typeface="Calibri Light"/>
              <a:cs typeface="Calibri Light"/>
            </a:endParaRPr>
          </a:p>
          <a:p>
            <a:pPr marL="0" indent="0">
              <a:buNone/>
            </a:pPr>
            <a:br>
              <a:rPr lang="en-GB" sz="2000">
                <a:solidFill>
                  <a:schemeClr val="tx2"/>
                </a:solidFill>
                <a:latin typeface="+mj-lt"/>
              </a:rPr>
            </a:br>
            <a:endParaRPr lang="en-US" sz="2000">
              <a:solidFill>
                <a:schemeClr val="tx2"/>
              </a:solidFill>
              <a:latin typeface="+mj-lt"/>
            </a:endParaRPr>
          </a:p>
        </p:txBody>
      </p:sp>
    </p:spTree>
    <p:extLst>
      <p:ext uri="{BB962C8B-B14F-4D97-AF65-F5344CB8AC3E}">
        <p14:creationId xmlns:p14="http://schemas.microsoft.com/office/powerpoint/2010/main" val="373448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 name="Group 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9"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1787E4E-0881-B767-D9BF-F7418E35F2F6}"/>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Grief</a:t>
            </a:r>
          </a:p>
        </p:txBody>
      </p:sp>
      <p:sp>
        <p:nvSpPr>
          <p:cNvPr id="3" name="Content Placeholder 2">
            <a:extLst>
              <a:ext uri="{FF2B5EF4-FFF2-40B4-BE49-F238E27FC236}">
                <a16:creationId xmlns:a16="http://schemas.microsoft.com/office/drawing/2014/main" id="{2BA0C004-5ED8-3D26-FF76-1D9B1FAC06D2}"/>
              </a:ext>
            </a:extLst>
          </p:cNvPr>
          <p:cNvSpPr>
            <a:spLocks noGrp="1"/>
          </p:cNvSpPr>
          <p:nvPr>
            <p:ph idx="1"/>
          </p:nvPr>
        </p:nvSpPr>
        <p:spPr>
          <a:xfrm>
            <a:off x="5345723" y="804672"/>
            <a:ext cx="6047701" cy="5230368"/>
          </a:xfrm>
        </p:spPr>
        <p:txBody>
          <a:bodyPr anchor="ctr">
            <a:normAutofit/>
          </a:bodyPr>
          <a:lstStyle/>
          <a:p>
            <a:pPr rtl="0" fontAlgn="base">
              <a:buFont typeface="Arial" panose="020B0604020202020204" pitchFamily="34" charset="0"/>
              <a:buChar char="•"/>
            </a:pPr>
            <a:r>
              <a:rPr lang="en-GB" sz="2400" b="0" i="0" dirty="0">
                <a:solidFill>
                  <a:schemeClr val="tx2"/>
                </a:solidFill>
                <a:effectLst/>
                <a:latin typeface="+mj-lt"/>
              </a:rPr>
              <a:t>“The pain I feel now is the happiness I had before. That’s the deal” </a:t>
            </a:r>
            <a:br>
              <a:rPr lang="en-GB" sz="2400" b="0" i="0">
                <a:effectLst/>
                <a:latin typeface="+mj-lt"/>
              </a:rPr>
            </a:br>
            <a:r>
              <a:rPr lang="en-GB" sz="2400" b="0" i="1" dirty="0">
                <a:solidFill>
                  <a:schemeClr val="tx2"/>
                </a:solidFill>
                <a:effectLst/>
                <a:latin typeface="+mj-lt"/>
              </a:rPr>
              <a:t>C.S. Lewis</a:t>
            </a:r>
            <a:r>
              <a:rPr lang="en-GB" sz="2400" b="0" i="0" dirty="0">
                <a:solidFill>
                  <a:schemeClr val="tx2"/>
                </a:solidFill>
                <a:effectLst/>
                <a:latin typeface="+mj-lt"/>
              </a:rPr>
              <a:t> </a:t>
            </a:r>
          </a:p>
          <a:p>
            <a:pPr rtl="0" fontAlgn="base"/>
            <a:endParaRPr lang="en-GB" sz="2000" b="0" i="0">
              <a:solidFill>
                <a:schemeClr val="tx2"/>
              </a:solidFill>
              <a:effectLst/>
              <a:latin typeface="+mj-lt"/>
            </a:endParaRPr>
          </a:p>
          <a:p>
            <a:r>
              <a:rPr lang="en-US" sz="2400">
                <a:solidFill>
                  <a:schemeClr val="tx2"/>
                </a:solidFill>
                <a:latin typeface="+mj-lt"/>
              </a:rPr>
              <a:t>BBC stories </a:t>
            </a:r>
            <a:endParaRPr lang="en-US" sz="2400">
              <a:solidFill>
                <a:schemeClr val="tx2"/>
              </a:solidFill>
              <a:latin typeface="+mj-lt"/>
              <a:ea typeface="Calibri Light"/>
              <a:cs typeface="Calibri Light"/>
            </a:endParaRPr>
          </a:p>
          <a:p>
            <a:pPr marL="0" indent="0">
              <a:buNone/>
            </a:pPr>
            <a:r>
              <a:rPr lang="en-US" sz="2000">
                <a:solidFill>
                  <a:schemeClr val="tx2"/>
                </a:solidFill>
                <a:latin typeface="+mj-lt"/>
              </a:rPr>
              <a:t>https://</a:t>
            </a:r>
            <a:r>
              <a:rPr lang="en-US" sz="2000" err="1">
                <a:solidFill>
                  <a:schemeClr val="tx2"/>
                </a:solidFill>
                <a:latin typeface="+mj-lt"/>
              </a:rPr>
              <a:t>www.youtube.com</a:t>
            </a:r>
            <a:r>
              <a:rPr lang="en-US" sz="2000">
                <a:solidFill>
                  <a:schemeClr val="tx2"/>
                </a:solidFill>
                <a:latin typeface="+mj-lt"/>
              </a:rPr>
              <a:t>/</a:t>
            </a:r>
            <a:r>
              <a:rPr lang="en-US" sz="2000" err="1">
                <a:solidFill>
                  <a:schemeClr val="tx2"/>
                </a:solidFill>
                <a:latin typeface="+mj-lt"/>
              </a:rPr>
              <a:t>watch?v</a:t>
            </a:r>
            <a:r>
              <a:rPr lang="en-US" sz="2000">
                <a:solidFill>
                  <a:schemeClr val="tx2"/>
                </a:solidFill>
                <a:latin typeface="+mj-lt"/>
              </a:rPr>
              <a:t>=5wVLDHUc5ic</a:t>
            </a:r>
          </a:p>
          <a:p>
            <a:endParaRPr lang="en-US" sz="2000">
              <a:solidFill>
                <a:schemeClr val="tx2"/>
              </a:solidFill>
              <a:latin typeface="+mj-lt"/>
            </a:endParaRPr>
          </a:p>
          <a:p>
            <a:r>
              <a:rPr lang="en-US" sz="2400">
                <a:solidFill>
                  <a:schemeClr val="tx2"/>
                </a:solidFill>
                <a:latin typeface="+mj-lt"/>
              </a:rPr>
              <a:t>The ball in the box</a:t>
            </a:r>
            <a:endParaRPr lang="en-US" sz="2400">
              <a:solidFill>
                <a:schemeClr val="tx2"/>
              </a:solidFill>
              <a:latin typeface="+mj-lt"/>
              <a:ea typeface="Calibri Light"/>
              <a:cs typeface="Calibri Light"/>
            </a:endParaRPr>
          </a:p>
          <a:p>
            <a:pPr marL="0" indent="0">
              <a:buNone/>
            </a:pPr>
            <a:r>
              <a:rPr lang="en-US" sz="2000">
                <a:solidFill>
                  <a:schemeClr val="tx2"/>
                </a:solidFill>
                <a:latin typeface="+mj-lt"/>
                <a:hlinkClick r:id="rId2"/>
              </a:rPr>
              <a:t>https://www.youtube.com/watch?v=ugPOAeQJQHE</a:t>
            </a:r>
            <a:endParaRPr lang="en-US" sz="2000">
              <a:solidFill>
                <a:schemeClr val="tx2"/>
              </a:solidFill>
              <a:latin typeface="+mj-lt"/>
            </a:endParaRPr>
          </a:p>
          <a:p>
            <a:endParaRPr lang="en-US" sz="1800">
              <a:solidFill>
                <a:schemeClr val="tx2"/>
              </a:solidFill>
            </a:endParaRPr>
          </a:p>
        </p:txBody>
      </p:sp>
    </p:spTree>
    <p:extLst>
      <p:ext uri="{BB962C8B-B14F-4D97-AF65-F5344CB8AC3E}">
        <p14:creationId xmlns:p14="http://schemas.microsoft.com/office/powerpoint/2010/main" val="165894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9FBF4-FEE3-2924-5EAE-5B6B5552B7BF}"/>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Acute grief</a:t>
            </a:r>
          </a:p>
        </p:txBody>
      </p:sp>
      <p:sp>
        <p:nvSpPr>
          <p:cNvPr id="3" name="Content Placeholder 2">
            <a:extLst>
              <a:ext uri="{FF2B5EF4-FFF2-40B4-BE49-F238E27FC236}">
                <a16:creationId xmlns:a16="http://schemas.microsoft.com/office/drawing/2014/main" id="{E0CEBAD6-906F-87F2-6C49-816159D3AE11}"/>
              </a:ext>
            </a:extLst>
          </p:cNvPr>
          <p:cNvSpPr>
            <a:spLocks noGrp="1"/>
          </p:cNvSpPr>
          <p:nvPr>
            <p:ph idx="1"/>
          </p:nvPr>
        </p:nvSpPr>
        <p:spPr>
          <a:xfrm>
            <a:off x="316524" y="2257006"/>
            <a:ext cx="4463613" cy="4109237"/>
          </a:xfrm>
        </p:spPr>
        <p:txBody>
          <a:bodyPr anchor="t">
            <a:normAutofit/>
          </a:bodyPr>
          <a:lstStyle/>
          <a:p>
            <a:r>
              <a:rPr lang="en-GB" sz="2400" b="0" i="0">
                <a:solidFill>
                  <a:schemeClr val="tx2"/>
                </a:solidFill>
                <a:effectLst/>
                <a:latin typeface="+mj-lt"/>
              </a:rPr>
              <a:t>There is great value in simply acknowledging the pain of grief and helping someone to understand that there is no ‘right’ way to grieve. </a:t>
            </a:r>
            <a:endParaRPr lang="en-US" sz="2400">
              <a:solidFill>
                <a:schemeClr val="tx2"/>
              </a:solidFill>
              <a:latin typeface="+mj-lt"/>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8EC2820-5E84-88C1-E546-2E31236E199D}"/>
              </a:ext>
            </a:extLst>
          </p:cNvPr>
          <p:cNvPicPr>
            <a:picLocks noChangeAspect="1"/>
          </p:cNvPicPr>
          <p:nvPr/>
        </p:nvPicPr>
        <p:blipFill>
          <a:blip r:embed="rId2"/>
          <a:stretch>
            <a:fillRect/>
          </a:stretch>
        </p:blipFill>
        <p:spPr>
          <a:xfrm>
            <a:off x="4838030" y="470690"/>
            <a:ext cx="7251875" cy="5396482"/>
          </a:xfrm>
          <a:prstGeom prst="rect">
            <a:avLst/>
          </a:prstGeom>
        </p:spPr>
      </p:pic>
    </p:spTree>
    <p:extLst>
      <p:ext uri="{BB962C8B-B14F-4D97-AF65-F5344CB8AC3E}">
        <p14:creationId xmlns:p14="http://schemas.microsoft.com/office/powerpoint/2010/main" val="61652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08D1-DA67-05A7-A002-CD7B07F97E73}"/>
              </a:ext>
            </a:extLst>
          </p:cNvPr>
          <p:cNvSpPr>
            <a:spLocks noGrp="1"/>
          </p:cNvSpPr>
          <p:nvPr>
            <p:ph type="title"/>
          </p:nvPr>
        </p:nvSpPr>
        <p:spPr/>
        <p:txBody>
          <a:bodyPr/>
          <a:lstStyle/>
          <a:p>
            <a:endParaRPr lang="en-US"/>
          </a:p>
        </p:txBody>
      </p:sp>
      <p:pic>
        <p:nvPicPr>
          <p:cNvPr id="5" name="Content Placeholder 4" descr="A poster of a group of people sitting at a table&#10;&#10;Description automatically generated">
            <a:extLst>
              <a:ext uri="{FF2B5EF4-FFF2-40B4-BE49-F238E27FC236}">
                <a16:creationId xmlns:a16="http://schemas.microsoft.com/office/drawing/2014/main" id="{BAA10CCB-BA54-0C73-4D45-234904BEF8E8}"/>
              </a:ext>
            </a:extLst>
          </p:cNvPr>
          <p:cNvPicPr>
            <a:picLocks noGrp="1" noChangeAspect="1"/>
          </p:cNvPicPr>
          <p:nvPr>
            <p:ph idx="1"/>
          </p:nvPr>
        </p:nvPicPr>
        <p:blipFill>
          <a:blip r:embed="rId2"/>
          <a:stretch>
            <a:fillRect/>
          </a:stretch>
        </p:blipFill>
        <p:spPr>
          <a:xfrm>
            <a:off x="2658002" y="-281683"/>
            <a:ext cx="5737852" cy="7704908"/>
          </a:xfrm>
        </p:spPr>
      </p:pic>
    </p:spTree>
    <p:extLst>
      <p:ext uri="{BB962C8B-B14F-4D97-AF65-F5344CB8AC3E}">
        <p14:creationId xmlns:p14="http://schemas.microsoft.com/office/powerpoint/2010/main" val="114369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4984C7A-0FA8-FBA9-5377-BCB218A6B7FF}"/>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Prolonged Grief Disorder</a:t>
            </a:r>
          </a:p>
        </p:txBody>
      </p:sp>
      <p:sp>
        <p:nvSpPr>
          <p:cNvPr id="3" name="Content Placeholder 2">
            <a:extLst>
              <a:ext uri="{FF2B5EF4-FFF2-40B4-BE49-F238E27FC236}">
                <a16:creationId xmlns:a16="http://schemas.microsoft.com/office/drawing/2014/main" id="{000DA0F5-22BB-60E3-ECFB-C31ED2C60831}"/>
              </a:ext>
            </a:extLst>
          </p:cNvPr>
          <p:cNvSpPr>
            <a:spLocks noGrp="1"/>
          </p:cNvSpPr>
          <p:nvPr>
            <p:ph idx="1"/>
          </p:nvPr>
        </p:nvSpPr>
        <p:spPr>
          <a:xfrm>
            <a:off x="6172200" y="804672"/>
            <a:ext cx="5221224" cy="5230368"/>
          </a:xfrm>
        </p:spPr>
        <p:txBody>
          <a:bodyPr anchor="ctr">
            <a:normAutofit/>
          </a:bodyPr>
          <a:lstStyle/>
          <a:p>
            <a:r>
              <a:rPr lang="en-US" sz="2400">
                <a:solidFill>
                  <a:schemeClr val="tx2"/>
                </a:solidFill>
              </a:rPr>
              <a:t>Intense yearning, emotional pain and inability to function following a bereavement lasting more than a year</a:t>
            </a:r>
            <a:endParaRPr lang="en-US" sz="2400">
              <a:solidFill>
                <a:schemeClr val="tx2"/>
              </a:solidFill>
              <a:ea typeface="Calibri"/>
              <a:cs typeface="Calibri"/>
            </a:endParaRPr>
          </a:p>
          <a:p>
            <a:endParaRPr lang="en-US" sz="2400">
              <a:solidFill>
                <a:schemeClr val="tx2"/>
              </a:solidFill>
              <a:ea typeface="Calibri"/>
              <a:cs typeface="Calibri"/>
            </a:endParaRPr>
          </a:p>
          <a:p>
            <a:r>
              <a:rPr lang="en-US" sz="2400">
                <a:solidFill>
                  <a:schemeClr val="tx2"/>
                </a:solidFill>
              </a:rPr>
              <a:t>Usually needs professional psychological support – refer to talking therapy </a:t>
            </a:r>
            <a:endParaRPr lang="en-US" sz="2400">
              <a:solidFill>
                <a:schemeClr val="tx2"/>
              </a:solidFill>
              <a:ea typeface="Calibri"/>
              <a:cs typeface="Calibri"/>
            </a:endParaRPr>
          </a:p>
          <a:p>
            <a:pPr marL="0" indent="0">
              <a:buNone/>
            </a:pPr>
            <a:endParaRPr lang="en-US" sz="2400">
              <a:solidFill>
                <a:schemeClr val="tx2"/>
              </a:solidFill>
              <a:ea typeface="Calibri"/>
              <a:cs typeface="Calibri"/>
            </a:endParaRPr>
          </a:p>
          <a:p>
            <a:r>
              <a:rPr lang="en-US" sz="2400">
                <a:solidFill>
                  <a:schemeClr val="tx2"/>
                </a:solidFill>
              </a:rPr>
              <a:t>Complicated grief therapy </a:t>
            </a:r>
            <a:endParaRPr lang="en-US" sz="2400">
              <a:solidFill>
                <a:schemeClr val="tx2"/>
              </a:solidFill>
              <a:ea typeface="Calibri"/>
              <a:cs typeface="Calibri"/>
            </a:endParaRPr>
          </a:p>
        </p:txBody>
      </p:sp>
    </p:spTree>
    <p:extLst>
      <p:ext uri="{BB962C8B-B14F-4D97-AF65-F5344CB8AC3E}">
        <p14:creationId xmlns:p14="http://schemas.microsoft.com/office/powerpoint/2010/main" val="386186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0977A7C-5E3D-077B-287F-D943EDFA0523}"/>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RCGP /Marie Curie Daffodil Standards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3">
            <a:extLst>
              <a:ext uri="{FF2B5EF4-FFF2-40B4-BE49-F238E27FC236}">
                <a16:creationId xmlns:a16="http://schemas.microsoft.com/office/drawing/2014/main" id="{E15D2199-6327-A1F0-0D97-EB8E496B7851}"/>
              </a:ext>
            </a:extLst>
          </p:cNvPr>
          <p:cNvGraphicFramePr>
            <a:graphicFrameLocks noGrp="1"/>
          </p:cNvGraphicFramePr>
          <p:nvPr>
            <p:ph idx="1"/>
            <p:extLst>
              <p:ext uri="{D42A27DB-BD31-4B8C-83A1-F6EECF244321}">
                <p14:modId xmlns:p14="http://schemas.microsoft.com/office/powerpoint/2010/main" val="1728490338"/>
              </p:ext>
            </p:extLst>
          </p:nvPr>
        </p:nvGraphicFramePr>
        <p:xfrm>
          <a:off x="240270" y="1290594"/>
          <a:ext cx="11944421" cy="5527375"/>
        </p:xfrm>
        <a:graphic>
          <a:graphicData uri="http://schemas.openxmlformats.org/drawingml/2006/table">
            <a:tbl>
              <a:tblPr firstRow="1" bandRow="1"/>
              <a:tblGrid>
                <a:gridCol w="3568012">
                  <a:extLst>
                    <a:ext uri="{9D8B030D-6E8A-4147-A177-3AD203B41FA5}">
                      <a16:colId xmlns:a16="http://schemas.microsoft.com/office/drawing/2014/main" val="2540978131"/>
                    </a:ext>
                  </a:extLst>
                </a:gridCol>
                <a:gridCol w="4216743">
                  <a:extLst>
                    <a:ext uri="{9D8B030D-6E8A-4147-A177-3AD203B41FA5}">
                      <a16:colId xmlns:a16="http://schemas.microsoft.com/office/drawing/2014/main" val="60390988"/>
                    </a:ext>
                  </a:extLst>
                </a:gridCol>
                <a:gridCol w="4159666">
                  <a:extLst>
                    <a:ext uri="{9D8B030D-6E8A-4147-A177-3AD203B41FA5}">
                      <a16:colId xmlns:a16="http://schemas.microsoft.com/office/drawing/2014/main" val="4100396104"/>
                    </a:ext>
                  </a:extLst>
                </a:gridCol>
              </a:tblGrid>
              <a:tr h="445305">
                <a:tc>
                  <a:txBody>
                    <a:bodyPr/>
                    <a:lstStyle/>
                    <a:p>
                      <a:pPr algn="l"/>
                      <a:r>
                        <a:rPr lang="en-GB" sz="1800">
                          <a:effectLst/>
                        </a:rPr>
                        <a:t>The General Practice commits to:</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l"/>
                      <a:r>
                        <a:rPr lang="en-GB" sz="1800">
                          <a:effectLst/>
                        </a:rPr>
                        <a:t>To meet this standard the practice commits to:</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l"/>
                      <a:r>
                        <a:rPr lang="en-GB" sz="1800">
                          <a:effectLst/>
                        </a:rPr>
                        <a:t>Self-Assessment</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427210263"/>
                  </a:ext>
                </a:extLst>
              </a:tr>
              <a:tr h="719337">
                <a:tc rowSpan="2">
                  <a:txBody>
                    <a:bodyPr/>
                    <a:lstStyle/>
                    <a:p>
                      <a:r>
                        <a:rPr lang="en-GB" sz="1600">
                          <a:effectLst/>
                        </a:rPr>
                        <a:t>7.1 Have understanding and be able to manage grief and bereavement</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r>
                        <a:rPr lang="en-GB" sz="1600">
                          <a:effectLst/>
                        </a:rPr>
                        <a:t>7.1a Understand the process of anticipatory grief and bereavement</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GB" sz="1600" b="0">
                          <a:effectLst/>
                        </a:rPr>
                        <a:t>Roles and responsibilities for each team member discussed and recorded</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166777539"/>
                  </a:ext>
                </a:extLst>
              </a:tr>
              <a:tr h="2654694">
                <a:tc vMerge="1">
                  <a:txBody>
                    <a:bodyPr/>
                    <a:lstStyle/>
                    <a:p>
                      <a:endParaRPr lang="en-US"/>
                    </a:p>
                  </a:txBody>
                  <a:tcPr/>
                </a:tc>
                <a:tc>
                  <a:txBody>
                    <a:bodyPr/>
                    <a:lstStyle/>
                    <a:p>
                      <a:r>
                        <a:rPr lang="en-GB" sz="1600">
                          <a:effectLst/>
                        </a:rPr>
                        <a:t>7.1b Understand how all staff can support bereaved people</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GB" sz="1600" b="0">
                          <a:effectLst/>
                        </a:rPr>
                        <a:t>Practice policy of what patients and carers can expect from the practice to support their individual anticipatory grief and bereavement needs e.g. compassionate bereavement response, condolence letters, information leaflet, death certification, bereavement call/ visit, referral to services</a:t>
                      </a:r>
                    </a:p>
                    <a:p>
                      <a:pPr>
                        <a:buFont typeface="Arial" panose="020B0604020202020204" pitchFamily="34" charset="0"/>
                        <a:buChar char="•"/>
                      </a:pPr>
                      <a:r>
                        <a:rPr lang="en-GB" sz="1600" b="0">
                          <a:effectLst/>
                        </a:rPr>
                        <a:t>Practice plan on verification of death and certification</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434285528"/>
                  </a:ext>
                </a:extLst>
              </a:tr>
              <a:tr h="1541438">
                <a:tc>
                  <a:txBody>
                    <a:bodyPr/>
                    <a:lstStyle/>
                    <a:p>
                      <a:r>
                        <a:rPr lang="en-GB" sz="1600">
                          <a:effectLst/>
                        </a:rPr>
                        <a:t>7.2 Knowledge of local systems</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r>
                        <a:rPr lang="en-GB" sz="1600">
                          <a:effectLst/>
                        </a:rPr>
                        <a:t>7.2a Ensure the bereaved are aware of how the practice can support and also local support available</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GB" sz="1600">
                          <a:effectLst/>
                        </a:rPr>
                        <a:t>Practice support information available: </a:t>
                      </a:r>
                      <a:r>
                        <a:rPr lang="en-GB" sz="1600" b="0" err="1">
                          <a:effectLst/>
                        </a:rPr>
                        <a:t>How</a:t>
                      </a:r>
                      <a:r>
                        <a:rPr lang="en-GB" sz="1600" b="0">
                          <a:effectLst/>
                        </a:rPr>
                        <a:t> the practice can support a bereaved person</a:t>
                      </a:r>
                    </a:p>
                    <a:p>
                      <a:pPr>
                        <a:buFont typeface="Arial" panose="020B0604020202020204" pitchFamily="34" charset="0"/>
                        <a:buChar char="•"/>
                      </a:pPr>
                      <a:r>
                        <a:rPr lang="en-GB" sz="1600" b="0">
                          <a:effectLst/>
                        </a:rPr>
                        <a:t>Local / National offer signposting to available bereavement support in the community and services</a:t>
                      </a:r>
                    </a:p>
                  </a:txBody>
                  <a:tcPr marL="63266" marR="63266" marT="31633" marB="3163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486686948"/>
                  </a:ext>
                </a:extLst>
              </a:tr>
            </a:tbl>
          </a:graphicData>
        </a:graphic>
      </p:graphicFrame>
    </p:spTree>
    <p:extLst>
      <p:ext uri="{BB962C8B-B14F-4D97-AF65-F5344CB8AC3E}">
        <p14:creationId xmlns:p14="http://schemas.microsoft.com/office/powerpoint/2010/main" val="229377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D841-CBA8-488F-9CA2-8700027B46D2}"/>
              </a:ext>
            </a:extLst>
          </p:cNvPr>
          <p:cNvSpPr>
            <a:spLocks noGrp="1"/>
          </p:cNvSpPr>
          <p:nvPr>
            <p:ph type="title"/>
          </p:nvPr>
        </p:nvSpPr>
        <p:spPr/>
        <p:txBody>
          <a:bodyPr/>
          <a:lstStyle/>
          <a:p>
            <a:endParaRPr lang="en-US"/>
          </a:p>
        </p:txBody>
      </p:sp>
      <p:pic>
        <p:nvPicPr>
          <p:cNvPr id="5" name="Content Placeholder 4" descr="A group of people holding signs&#10;&#10;Description automatically generated">
            <a:extLst>
              <a:ext uri="{FF2B5EF4-FFF2-40B4-BE49-F238E27FC236}">
                <a16:creationId xmlns:a16="http://schemas.microsoft.com/office/drawing/2014/main" id="{19368892-F6BB-BA03-26F9-7B26801EF980}"/>
              </a:ext>
            </a:extLst>
          </p:cNvPr>
          <p:cNvPicPr>
            <a:picLocks noGrp="1" noChangeAspect="1"/>
          </p:cNvPicPr>
          <p:nvPr>
            <p:ph idx="1"/>
          </p:nvPr>
        </p:nvPicPr>
        <p:blipFill>
          <a:blip r:embed="rId2"/>
          <a:stretch>
            <a:fillRect/>
          </a:stretch>
        </p:blipFill>
        <p:spPr>
          <a:xfrm>
            <a:off x="358482" y="866991"/>
            <a:ext cx="11475035" cy="5124018"/>
          </a:xfrm>
        </p:spPr>
      </p:pic>
    </p:spTree>
    <p:extLst>
      <p:ext uri="{BB962C8B-B14F-4D97-AF65-F5344CB8AC3E}">
        <p14:creationId xmlns:p14="http://schemas.microsoft.com/office/powerpoint/2010/main" val="204178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36862BA-66D9-FC06-8A80-71B8D550B5D9}"/>
              </a:ext>
            </a:extLst>
          </p:cNvPr>
          <p:cNvSpPr>
            <a:spLocks noGrp="1"/>
          </p:cNvSpPr>
          <p:nvPr>
            <p:ph idx="1"/>
          </p:nvPr>
        </p:nvSpPr>
        <p:spPr>
          <a:xfrm>
            <a:off x="991657" y="2016369"/>
            <a:ext cx="9833548" cy="2286000"/>
          </a:xfrm>
        </p:spPr>
        <p:txBody>
          <a:bodyPr>
            <a:normAutofit/>
          </a:bodyPr>
          <a:lstStyle/>
          <a:p>
            <a:r>
              <a:rPr lang="en-US" sz="2000">
                <a:solidFill>
                  <a:schemeClr val="tx2"/>
                </a:solidFill>
              </a:rPr>
              <a:t>https://</a:t>
            </a:r>
            <a:r>
              <a:rPr lang="en-US" sz="2000" err="1">
                <a:solidFill>
                  <a:schemeClr val="tx2"/>
                </a:solidFill>
              </a:rPr>
              <a:t>www.childbereavementuk.org</a:t>
            </a:r>
            <a:r>
              <a:rPr lang="en-US" sz="2000">
                <a:solidFill>
                  <a:schemeClr val="tx2"/>
                </a:solidFill>
              </a:rPr>
              <a:t>/pages/</a:t>
            </a:r>
            <a:r>
              <a:rPr lang="en-US" sz="2000" err="1">
                <a:solidFill>
                  <a:schemeClr val="tx2"/>
                </a:solidFill>
              </a:rPr>
              <a:t>faqs</a:t>
            </a:r>
            <a:r>
              <a:rPr lang="en-US" sz="2000">
                <a:solidFill>
                  <a:schemeClr val="tx2"/>
                </a:solidFill>
              </a:rPr>
              <a:t>/category/faiths-beliefs-cultures-and-communities#:~:text=Aspects%20that%20may%20differ%20between%20faith%20groups%20can,7%20Ways%20of%20remembering%20someone%20who%20has%20died</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8074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8f4fe6f9-136b-4826-bb7e-2ccad7d0e65c" xsi:nil="true"/>
    <TaxCatchAll xmlns="6ae39060-2231-423e-b8e4-c839774b5994" xsi:nil="true"/>
    <lcf76f155ced4ddcb4097134ff3c332f xmlns="8f4fe6f9-136b-4826-bb7e-2ccad7d0e65c">
      <Terms xmlns="http://schemas.microsoft.com/office/infopath/2007/PartnerControls"/>
    </lcf76f155ced4ddcb4097134ff3c332f>
    <_ip_UnifiedCompliancePolicyProperties xmlns="6ae39060-2231-423e-b8e4-c839774b5994" xsi:nil="true"/>
    <_ip_UnifiedCompliancePolicyUIAction xmlns="6ae39060-2231-423e-b8e4-c839774b59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7" ma:contentTypeDescription="Create a new document." ma:contentTypeScope="" ma:versionID="3042de564b79d845078c30a4ee393d79">
  <xsd:schema xmlns:xsd="http://www.w3.org/2001/XMLSchema" xmlns:xs="http://www.w3.org/2001/XMLSchema" xmlns:p="http://schemas.microsoft.com/office/2006/metadata/properties" xmlns:ns2="6ae39060-2231-423e-b8e4-c839774b5994" xmlns:ns3="8f4fe6f9-136b-4826-bb7e-2ccad7d0e65c" targetNamespace="http://schemas.microsoft.com/office/2006/metadata/properties" ma:root="true" ma:fieldsID="e0e9ecdc8d64cc9aab0626440b2d77a3" ns2:_="" ns3:_="">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2:_ip_UnifiedCompliancePolicyProperties" minOccurs="0"/>
                <xsd:element ref="ns2:_ip_UnifiedCompliancePolicyUIAction" minOccurs="0"/>
                <xsd:element ref="ns3:_Flow_SignoffStatu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11" nillable="true" ma:displayName="Taxonomy Catch All Column" ma:hidden="true" ma:list="{2cc5293d-dc37-4fcb-9846-4c37da7ec6b0}"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Flow_SignoffStatus" ma:index="20" nillable="true" ma:displayName="Sign-off status" ma:internalName="Sign_x002d_off_x0020_status" ma:readOnly="fals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3C9A94-4A95-4F0B-9CDC-9F499C77A764}">
  <ds:schemaRefs>
    <ds:schemaRef ds:uri="http://schemas.microsoft.com/sharepoint/v3/contenttype/forms"/>
  </ds:schemaRefs>
</ds:datastoreItem>
</file>

<file path=customXml/itemProps2.xml><?xml version="1.0" encoding="utf-8"?>
<ds:datastoreItem xmlns:ds="http://schemas.openxmlformats.org/officeDocument/2006/customXml" ds:itemID="{E54BB827-6283-44CB-9AD0-AC0E644F807A}">
  <ds:schemaRefs>
    <ds:schemaRef ds:uri="6ae39060-2231-423e-b8e4-c839774b5994"/>
    <ds:schemaRef ds:uri="8f4fe6f9-136b-4826-bb7e-2ccad7d0e65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369D5F-2C94-4165-9370-58D96ACD0E5B}"/>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2013 - 2022 Theme</vt:lpstr>
      <vt:lpstr>Bereavement</vt:lpstr>
      <vt:lpstr>Why it’s important as a GP </vt:lpstr>
      <vt:lpstr>Grief</vt:lpstr>
      <vt:lpstr>Acute grief</vt:lpstr>
      <vt:lpstr>PowerPoint Presentation</vt:lpstr>
      <vt:lpstr>Prolonged Grief Disorder</vt:lpstr>
      <vt:lpstr>RCGP /Marie Curie Daffodil Standards</vt:lpstr>
      <vt:lpstr>PowerPoint Presentation</vt:lpstr>
      <vt:lpstr>PowerPoint Presentation</vt:lpstr>
      <vt:lpstr>PowerPoint Presentation</vt:lpstr>
      <vt:lpstr>PowerPoint Presentation</vt:lpstr>
      <vt:lpstr>  </vt:lpstr>
      <vt:lpstr>Bereavement support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BATES, Suzanne (FORESTSIDE MEDICAL PRACTICE)</dc:creator>
  <cp:revision>51</cp:revision>
  <dcterms:created xsi:type="dcterms:W3CDTF">2026-04-28T20:49:13Z</dcterms:created>
  <dcterms:modified xsi:type="dcterms:W3CDTF">2026-04-29T10:04:38Z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0x010100F8AC8A31E680EC4BB93558C0197B4842</vt:lpwstr>
  </property>
  <property fmtid="{D5CDD505-2E9C-101B-9397-08002B2CF9AE}" pid="3" name="MediaServiceImageTags">
    <vt:lpwstr/>
  </property>
</Properties>
</file>