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E7FF"/>
    <a:srgbClr val="FFCC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2ACB59-A524-4C19-9E90-A6E1A4E8A807}" v="5" dt="2026-04-02T16:03:08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57" autoAdjust="0"/>
  </p:normalViewPr>
  <p:slideViewPr>
    <p:cSldViewPr snapToGrid="0">
      <p:cViewPr varScale="1">
        <p:scale>
          <a:sx n="91" d="100"/>
          <a:sy n="91" d="100"/>
        </p:scale>
        <p:origin x="12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ENALL, Jeff (NHS ENGLAND)" userId="2d5f38db-0337-4422-9366-060fff95d76d" providerId="ADAL" clId="{16F645CC-83DD-4B5F-889C-7B299E07B636}"/>
    <pc:docChg chg="custSel modSld">
      <pc:chgData name="AVENALL, Jeff (NHS ENGLAND)" userId="2d5f38db-0337-4422-9366-060fff95d76d" providerId="ADAL" clId="{16F645CC-83DD-4B5F-889C-7B299E07B636}" dt="2026-04-02T17:07:03.552" v="145" actId="20577"/>
      <pc:docMkLst>
        <pc:docMk/>
      </pc:docMkLst>
      <pc:sldChg chg="modSp mod">
        <pc:chgData name="AVENALL, Jeff (NHS ENGLAND)" userId="2d5f38db-0337-4422-9366-060fff95d76d" providerId="ADAL" clId="{16F645CC-83DD-4B5F-889C-7B299E07B636}" dt="2026-04-02T17:07:03.552" v="145" actId="20577"/>
        <pc:sldMkLst>
          <pc:docMk/>
          <pc:sldMk cId="902989522" sldId="263"/>
        </pc:sldMkLst>
        <pc:spChg chg="mod">
          <ac:chgData name="AVENALL, Jeff (NHS ENGLAND)" userId="2d5f38db-0337-4422-9366-060fff95d76d" providerId="ADAL" clId="{16F645CC-83DD-4B5F-889C-7B299E07B636}" dt="2026-04-02T16:01:02.524" v="6" actId="20577"/>
          <ac:spMkLst>
            <pc:docMk/>
            <pc:sldMk cId="902989522" sldId="263"/>
            <ac:spMk id="14" creationId="{463EA086-1F32-6A04-3018-0D59B9920B4A}"/>
          </ac:spMkLst>
        </pc:spChg>
        <pc:spChg chg="mod">
          <ac:chgData name="AVENALL, Jeff (NHS ENGLAND)" userId="2d5f38db-0337-4422-9366-060fff95d76d" providerId="ADAL" clId="{16F645CC-83DD-4B5F-889C-7B299E07B636}" dt="2026-04-02T16:02:20.319" v="54" actId="207"/>
          <ac:spMkLst>
            <pc:docMk/>
            <pc:sldMk cId="902989522" sldId="263"/>
            <ac:spMk id="50" creationId="{2E127531-C2B5-35A4-A08A-43E6A193E765}"/>
          </ac:spMkLst>
        </pc:spChg>
        <pc:spChg chg="mod">
          <ac:chgData name="AVENALL, Jeff (NHS ENGLAND)" userId="2d5f38db-0337-4422-9366-060fff95d76d" providerId="ADAL" clId="{16F645CC-83DD-4B5F-889C-7B299E07B636}" dt="2026-04-02T17:07:03.552" v="145" actId="20577"/>
          <ac:spMkLst>
            <pc:docMk/>
            <pc:sldMk cId="902989522" sldId="263"/>
            <ac:spMk id="69" creationId="{FD64D12E-ADB9-4B9B-659F-A26766862A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21AB5-0618-4D21-A890-93BD384EA53B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FEB51-822A-4127-BB58-66DFEFA55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80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5E735-0873-ADBD-EF8F-A430A7957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6512F5-C388-DED3-8A17-E402518B74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3BB5E7-3168-04B6-2FD1-C5B41CDB7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13455-53E0-8C4F-4FF2-6C54C0F821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FEB51-822A-4127-BB58-66DFEFA5562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718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4B70-F6E0-43E7-9054-C82051CC7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9AB206-BCB2-4BF9-819F-33EF17461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E4811-E0E7-4FB9-8300-4A3D4C8B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D6B65-8E19-4CF0-8357-7939D7F0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17B60-8871-457B-B5E6-C196BA23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93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A6803-A091-41BB-BE99-E060DFA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B42FE-96CD-42EA-BAEE-F22116377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61141-8932-4447-881E-86DBECAE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223F7-8C16-4F6A-BC3B-A7A4E0F3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B9E31-3205-4E02-A506-20D0453DC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21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49BA0-585E-41EA-9A9D-6CEBF21E4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AF613-3E6D-43BF-A67B-A6A95ACA5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C9147-055C-4343-B2FB-0FE0712B8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BAD27-1ADB-4218-A0B5-4F4909E0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647F1-F0E0-4EDF-A0D7-4E1850D8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1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18FB-AF19-4005-8AEF-D11B8DFCC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865B2-1059-47C8-9E8F-A28BACA7F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C4C7E-47A9-448B-B22F-85DFD31E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3B078-F2A9-4989-8785-2D755C362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BE28E-5F16-478A-A7BA-A286B76DF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51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709C-7DF5-4F18-A2DE-42B0BED4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C9703-E165-4999-88E0-B8EC28475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BC131-555C-4255-8317-029761F3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5AEAB-0647-44EC-BDF5-123D0D05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83196-AAF5-4534-825B-FA52EC8D2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60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01A5-4562-46C0-A395-22A92CBEA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E2725-2752-45C5-86CE-6A8C017AA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8ECF3-2E15-4309-B780-6898CABE5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9F06A-3AB8-41BA-9088-D008A444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65F88-F868-4EA4-82DC-58638993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3CCD2-ECD7-48B8-AE31-F35C233AC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5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7007-852A-4246-AD6A-7470946BA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20840-0D28-4157-BA5F-9C5A4A35F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8C722-C37F-4845-8C0A-DCCD8276E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709651-5BC1-4BE2-BB91-50A3B96B0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A26B3-9567-4493-93E8-F8ED69638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6D541D-3CF9-4CA9-A8FE-BB2C91E9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35913-E74E-4471-A9E8-17375AE7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33550A-4986-4834-A72A-161C46C0E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00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8CDBD-E67A-4F45-BCB8-7F5362A79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BC9BB4-D6AC-4E7A-9F9F-EAB932E7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FE828-0754-4370-80AF-6F69CA5E1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803B3-D87C-4FF7-91D1-BE73B82F2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00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58DCCB-4859-4638-B7B2-223AF870A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34B74-E8F6-4B57-9F8B-CF13BC46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EA1A2-2ED9-4E7A-986A-3AB6212D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44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E896F-EE7A-4251-A11C-B9F66632E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B9A8C-9273-400D-9A2D-06075D1F3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B7C22-E6AA-4EF5-85DB-FFFD4E0FE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5A7BA-1A3E-480F-B76F-61E884C8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34D41-8247-48E4-996A-31DA39AC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09EB6-A535-43CB-B326-CE724893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5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5B42A-A3D7-450E-9DCB-6AB8F0C84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9264BD-DDD9-4579-B5FA-1D2100CB3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5FAFB4-55AF-43C6-BB4B-5F32E266C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93748-B899-4280-AA3A-FD5D7B26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E09D7-F3FA-4E59-AF3E-35203322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A5F6F-58EF-419A-B332-495CD2237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0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875D9-E3A2-4CE0-AC12-378474D24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20318-28AF-4E1A-AD49-7E6B31434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42B01-4B76-438F-A18D-B70868182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6F16F-8310-4493-B3D2-DE6F56F96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36871-8265-49DB-867A-46A30A8282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80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england.studyleave.wx@nhs.net" TargetMode="External"/><Relationship Id="rId3" Type="http://schemas.openxmlformats.org/officeDocument/2006/relationships/hyperlink" Target="https://wessex.hee.nhs.uk/south-east-study-leave/" TargetMode="External"/><Relationship Id="rId7" Type="http://schemas.openxmlformats.org/officeDocument/2006/relationships/hyperlink" Target="https://wessex.hee.nhs.uk/south-east-approved-study-leave-lis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essex.hee.nhs.uk/south-east-aspirational-international-study-leave-activities/" TargetMode="External"/><Relationship Id="rId5" Type="http://schemas.openxmlformats.org/officeDocument/2006/relationships/hyperlink" Target="https://kss.hee.nhs.uk/study-leave-categories-and-approved-kss-study-leave-lists-by-school/" TargetMode="External"/><Relationship Id="rId4" Type="http://schemas.openxmlformats.org/officeDocument/2006/relationships/hyperlink" Target="https://wessex.hee.nhs.uk/south-east-study-leave-a-z/" TargetMode="External"/><Relationship Id="rId9" Type="http://schemas.openxmlformats.org/officeDocument/2006/relationships/hyperlink" Target="https://wessex.hee.nhs.uk/wp-content/uploads/sites/6/2026/03/High-Cost-Course-Fee-Template.xls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C35A18-6640-117B-9CC4-515E58903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79E37A06-683E-6397-1375-02AE83838A81}"/>
              </a:ext>
            </a:extLst>
          </p:cNvPr>
          <p:cNvSpPr/>
          <p:nvPr/>
        </p:nvSpPr>
        <p:spPr>
          <a:xfrm>
            <a:off x="2678790" y="2748432"/>
            <a:ext cx="5328004" cy="1551218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AD7B465-3EE7-E91D-7181-61D0E38E9389}"/>
              </a:ext>
            </a:extLst>
          </p:cNvPr>
          <p:cNvSpPr/>
          <p:nvPr/>
        </p:nvSpPr>
        <p:spPr>
          <a:xfrm>
            <a:off x="5135167" y="2517590"/>
            <a:ext cx="1168285" cy="39814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879C32A-1D28-63AD-E68B-95BA6D9A5F62}"/>
              </a:ext>
            </a:extLst>
          </p:cNvPr>
          <p:cNvSpPr/>
          <p:nvPr/>
        </p:nvSpPr>
        <p:spPr>
          <a:xfrm>
            <a:off x="2732029" y="4299650"/>
            <a:ext cx="185930" cy="122745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029445-F6E5-0FDF-29D9-6CD7506C2F5A}"/>
              </a:ext>
            </a:extLst>
          </p:cNvPr>
          <p:cNvSpPr/>
          <p:nvPr/>
        </p:nvSpPr>
        <p:spPr>
          <a:xfrm>
            <a:off x="7999342" y="2922294"/>
            <a:ext cx="4118232" cy="1867289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20B73AE-2D3A-8769-7B96-B2B9A33BC1E3}"/>
              </a:ext>
            </a:extLst>
          </p:cNvPr>
          <p:cNvSpPr/>
          <p:nvPr/>
        </p:nvSpPr>
        <p:spPr>
          <a:xfrm>
            <a:off x="5310722" y="528045"/>
            <a:ext cx="992730" cy="77117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BFFF22-1546-3793-6229-2346760E0403}"/>
              </a:ext>
            </a:extLst>
          </p:cNvPr>
          <p:cNvSpPr/>
          <p:nvPr/>
        </p:nvSpPr>
        <p:spPr>
          <a:xfrm>
            <a:off x="6071908" y="371287"/>
            <a:ext cx="6077196" cy="2689684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F21AA0B-8854-92B4-A4F5-0B3CA6D1E7AF}"/>
              </a:ext>
            </a:extLst>
          </p:cNvPr>
          <p:cNvSpPr/>
          <p:nvPr/>
        </p:nvSpPr>
        <p:spPr>
          <a:xfrm>
            <a:off x="155037" y="2077066"/>
            <a:ext cx="2226551" cy="4502261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E149A7-D658-DAD8-4EDC-383684CEB594}"/>
              </a:ext>
            </a:extLst>
          </p:cNvPr>
          <p:cNvSpPr/>
          <p:nvPr/>
        </p:nvSpPr>
        <p:spPr>
          <a:xfrm>
            <a:off x="159895" y="1806989"/>
            <a:ext cx="5150826" cy="270077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2A87F6-5414-36F5-D0BA-187723E24420}"/>
              </a:ext>
            </a:extLst>
          </p:cNvPr>
          <p:cNvSpPr/>
          <p:nvPr/>
        </p:nvSpPr>
        <p:spPr>
          <a:xfrm>
            <a:off x="4591475" y="1257656"/>
            <a:ext cx="716057" cy="547131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4310875-CF1C-FAF8-422D-FFAF58D8B885}"/>
              </a:ext>
            </a:extLst>
          </p:cNvPr>
          <p:cNvSpPr/>
          <p:nvPr/>
        </p:nvSpPr>
        <p:spPr>
          <a:xfrm>
            <a:off x="2386889" y="5956640"/>
            <a:ext cx="1376447" cy="622686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E2DB68E-D0A0-59EF-5D0F-032F7AC77BEC}"/>
              </a:ext>
            </a:extLst>
          </p:cNvPr>
          <p:cNvCxnSpPr>
            <a:cxnSpLocks/>
          </p:cNvCxnSpPr>
          <p:nvPr/>
        </p:nvCxnSpPr>
        <p:spPr>
          <a:xfrm>
            <a:off x="1324919" y="3847987"/>
            <a:ext cx="0" cy="701538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801EF5B-0819-8A0A-C9D2-C7924C193F95}"/>
              </a:ext>
            </a:extLst>
          </p:cNvPr>
          <p:cNvCxnSpPr>
            <a:cxnSpLocks/>
          </p:cNvCxnSpPr>
          <p:nvPr/>
        </p:nvCxnSpPr>
        <p:spPr>
          <a:xfrm flipH="1">
            <a:off x="6276104" y="3703965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EDC1ED73-9E3D-B05D-27BB-E744D42680CD}"/>
              </a:ext>
            </a:extLst>
          </p:cNvPr>
          <p:cNvCxnSpPr>
            <a:cxnSpLocks/>
          </p:cNvCxnSpPr>
          <p:nvPr/>
        </p:nvCxnSpPr>
        <p:spPr>
          <a:xfrm>
            <a:off x="7600120" y="6158037"/>
            <a:ext cx="502625" cy="5278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91C9DDC-53EE-1097-F618-6B531F785889}"/>
              </a:ext>
            </a:extLst>
          </p:cNvPr>
          <p:cNvCxnSpPr>
            <a:cxnSpLocks/>
          </p:cNvCxnSpPr>
          <p:nvPr/>
        </p:nvCxnSpPr>
        <p:spPr>
          <a:xfrm flipH="1">
            <a:off x="4967638" y="1194298"/>
            <a:ext cx="4811" cy="771172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08E2167-4452-F0B8-E046-90AAF6BE5737}"/>
              </a:ext>
            </a:extLst>
          </p:cNvPr>
          <p:cNvCxnSpPr>
            <a:cxnSpLocks/>
          </p:cNvCxnSpPr>
          <p:nvPr/>
        </p:nvCxnSpPr>
        <p:spPr>
          <a:xfrm>
            <a:off x="5824160" y="890382"/>
            <a:ext cx="326954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9C9B14B-53EC-9565-09C9-8760C7F4125F}"/>
              </a:ext>
            </a:extLst>
          </p:cNvPr>
          <p:cNvCxnSpPr>
            <a:cxnSpLocks/>
          </p:cNvCxnSpPr>
          <p:nvPr/>
        </p:nvCxnSpPr>
        <p:spPr>
          <a:xfrm>
            <a:off x="7190138" y="865046"/>
            <a:ext cx="37759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C4DF51D-24A3-40D6-0902-4A0952C9EFD6}"/>
              </a:ext>
            </a:extLst>
          </p:cNvPr>
          <p:cNvCxnSpPr>
            <a:cxnSpLocks/>
          </p:cNvCxnSpPr>
          <p:nvPr/>
        </p:nvCxnSpPr>
        <p:spPr>
          <a:xfrm>
            <a:off x="9103542" y="870849"/>
            <a:ext cx="446433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9104DE1-9144-0E14-5656-D8F846B8D131}"/>
              </a:ext>
            </a:extLst>
          </p:cNvPr>
          <p:cNvCxnSpPr>
            <a:cxnSpLocks/>
          </p:cNvCxnSpPr>
          <p:nvPr/>
        </p:nvCxnSpPr>
        <p:spPr>
          <a:xfrm>
            <a:off x="8408389" y="1294506"/>
            <a:ext cx="0" cy="23889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08DF690-D1C3-C486-7E38-D91AB19F49D2}"/>
              </a:ext>
            </a:extLst>
          </p:cNvPr>
          <p:cNvCxnSpPr>
            <a:cxnSpLocks/>
          </p:cNvCxnSpPr>
          <p:nvPr/>
        </p:nvCxnSpPr>
        <p:spPr>
          <a:xfrm flipH="1">
            <a:off x="7921512" y="3695848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CF3E10C2-5E73-4A35-7012-CACE14D75D6C}"/>
              </a:ext>
            </a:extLst>
          </p:cNvPr>
          <p:cNvCxnSpPr>
            <a:cxnSpLocks/>
          </p:cNvCxnSpPr>
          <p:nvPr/>
        </p:nvCxnSpPr>
        <p:spPr>
          <a:xfrm flipH="1">
            <a:off x="4756260" y="3697737"/>
            <a:ext cx="516733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F12B7EA3-E6D5-AB1E-1186-D5457AE0B6A7}"/>
              </a:ext>
            </a:extLst>
          </p:cNvPr>
          <p:cNvCxnSpPr>
            <a:cxnSpLocks/>
          </p:cNvCxnSpPr>
          <p:nvPr/>
        </p:nvCxnSpPr>
        <p:spPr>
          <a:xfrm flipV="1">
            <a:off x="5738678" y="3082750"/>
            <a:ext cx="0" cy="21742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2DCD85AC-6145-618C-F470-2B6B7E3876F2}"/>
              </a:ext>
            </a:extLst>
          </p:cNvPr>
          <p:cNvCxnSpPr>
            <a:cxnSpLocks/>
          </p:cNvCxnSpPr>
          <p:nvPr/>
        </p:nvCxnSpPr>
        <p:spPr>
          <a:xfrm>
            <a:off x="8720933" y="3995819"/>
            <a:ext cx="0" cy="37025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4E064DC-17D2-CC1C-0EB5-4E1031673180}"/>
              </a:ext>
            </a:extLst>
          </p:cNvPr>
          <p:cNvCxnSpPr>
            <a:cxnSpLocks/>
          </p:cNvCxnSpPr>
          <p:nvPr/>
        </p:nvCxnSpPr>
        <p:spPr>
          <a:xfrm>
            <a:off x="8720933" y="2939402"/>
            <a:ext cx="8965" cy="304079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D95DC14-8740-6B93-628A-0CB72ABB3B29}"/>
              </a:ext>
            </a:extLst>
          </p:cNvPr>
          <p:cNvCxnSpPr>
            <a:cxnSpLocks/>
          </p:cNvCxnSpPr>
          <p:nvPr/>
        </p:nvCxnSpPr>
        <p:spPr>
          <a:xfrm>
            <a:off x="11959561" y="875070"/>
            <a:ext cx="0" cy="2796062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123">
            <a:extLst>
              <a:ext uri="{FF2B5EF4-FFF2-40B4-BE49-F238E27FC236}">
                <a16:creationId xmlns:a16="http://schemas.microsoft.com/office/drawing/2014/main" id="{421252E4-97DF-FADE-3855-A2BEA657548F}"/>
              </a:ext>
            </a:extLst>
          </p:cNvPr>
          <p:cNvSpPr/>
          <p:nvPr/>
        </p:nvSpPr>
        <p:spPr>
          <a:xfrm>
            <a:off x="4547665" y="1462343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3B45DB-60D5-C0C8-AC07-F4A4136769AF}"/>
              </a:ext>
            </a:extLst>
          </p:cNvPr>
          <p:cNvCxnSpPr>
            <a:cxnSpLocks/>
          </p:cNvCxnSpPr>
          <p:nvPr/>
        </p:nvCxnSpPr>
        <p:spPr>
          <a:xfrm>
            <a:off x="3797033" y="868727"/>
            <a:ext cx="304495" cy="1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4247A04-1FE9-4690-82BC-4AF915A8F159}"/>
              </a:ext>
            </a:extLst>
          </p:cNvPr>
          <p:cNvCxnSpPr>
            <a:cxnSpLocks/>
          </p:cNvCxnSpPr>
          <p:nvPr/>
        </p:nvCxnSpPr>
        <p:spPr>
          <a:xfrm>
            <a:off x="1663412" y="879848"/>
            <a:ext cx="601795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A61AAC9-0897-1F97-0583-20D9F1D2CE04}"/>
              </a:ext>
            </a:extLst>
          </p:cNvPr>
          <p:cNvCxnSpPr>
            <a:cxnSpLocks/>
          </p:cNvCxnSpPr>
          <p:nvPr/>
        </p:nvCxnSpPr>
        <p:spPr>
          <a:xfrm>
            <a:off x="5347013" y="6167992"/>
            <a:ext cx="474368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8FBA01C-836B-8E10-0A1F-4BE258168436}"/>
              </a:ext>
            </a:extLst>
          </p:cNvPr>
          <p:cNvSpPr txBox="1"/>
          <p:nvPr/>
        </p:nvSpPr>
        <p:spPr>
          <a:xfrm>
            <a:off x="38117" y="0"/>
            <a:ext cx="12315807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700" b="1" u="sng" kern="100" dirty="0"/>
              <a:t>Wessex Generic Resident Doctor Study Leave Applications</a:t>
            </a:r>
            <a:r>
              <a:rPr lang="en-GB" sz="1700" b="1" kern="100" dirty="0"/>
              <a:t> </a:t>
            </a:r>
            <a:r>
              <a:rPr lang="en-GB" sz="1400" b="1" kern="100" dirty="0">
                <a:latin typeface="Calibri"/>
                <a:ea typeface="Calibri"/>
                <a:cs typeface="Calibri"/>
              </a:rPr>
              <a:t>(</a:t>
            </a:r>
            <a:r>
              <a:rPr lang="en-GB" sz="1400" b="1" kern="100" dirty="0">
                <a:effectLst/>
                <a:latin typeface="Calibri"/>
                <a:ea typeface="Calibri"/>
                <a:cs typeface="Calibri"/>
              </a:rPr>
              <a:t>all applications </a:t>
            </a:r>
            <a:r>
              <a:rPr lang="en-GB" sz="1400" b="1" kern="100" dirty="0">
                <a:latin typeface="Calibri"/>
                <a:ea typeface="Calibri"/>
                <a:cs typeface="Calibri"/>
              </a:rPr>
              <a:t>must </a:t>
            </a:r>
            <a:r>
              <a:rPr lang="en-GB" sz="1400" b="1" kern="100" dirty="0">
                <a:effectLst/>
                <a:latin typeface="Calibri"/>
                <a:ea typeface="Calibri"/>
                <a:cs typeface="Calibri"/>
              </a:rPr>
              <a:t>be made prospectively, retrospective applications will be declined)</a:t>
            </a:r>
            <a:endParaRPr lang="en-GB" sz="1400" kern="100" dirty="0">
              <a:latin typeface="Calibri"/>
              <a:ea typeface="Calibri"/>
              <a:cs typeface="Calibri"/>
            </a:endParaRPr>
          </a:p>
          <a:p>
            <a:endParaRPr lang="en-GB" sz="1400" b="1" kern="100" dirty="0">
              <a:effectLst/>
              <a:latin typeface="Calibri"/>
              <a:ea typeface="Calibri"/>
              <a:cs typeface="Times New Roman"/>
            </a:endParaRPr>
          </a:p>
          <a:p>
            <a:endParaRPr lang="en-GB" b="1" u="sn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7C7B4F-819E-A285-799A-0D75D0D4412D}"/>
              </a:ext>
            </a:extLst>
          </p:cNvPr>
          <p:cNvSpPr/>
          <p:nvPr/>
        </p:nvSpPr>
        <p:spPr>
          <a:xfrm>
            <a:off x="191108" y="382139"/>
            <a:ext cx="1561622" cy="1254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>
                <a:solidFill>
                  <a:srgbClr val="000000"/>
                </a:solidFill>
              </a:rPr>
              <a:t>1.   Resident Doctor (RD) wishes to apply for a study leave activity</a:t>
            </a:r>
            <a:r>
              <a:rPr lang="en-GB" sz="1100">
                <a:solidFill>
                  <a:schemeClr val="tx1"/>
                </a:solidFill>
              </a:rPr>
              <a:t>, so visits the </a:t>
            </a:r>
            <a:r>
              <a:rPr lang="en-GB" sz="1100">
                <a:solidFill>
                  <a:srgbClr val="0070C0"/>
                </a:solidFill>
                <a:hlinkClick r:id="rId3"/>
              </a:rPr>
              <a:t>Study Leave webpage </a:t>
            </a:r>
            <a:r>
              <a:rPr lang="en-GB" sz="1100">
                <a:solidFill>
                  <a:schemeClr val="tx1"/>
                </a:solidFill>
              </a:rPr>
              <a:t>to access guidance there and in the </a:t>
            </a:r>
            <a:r>
              <a:rPr lang="en-GB" sz="110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Study Leave A-Z</a:t>
            </a:r>
            <a:r>
              <a:rPr lang="en-GB" sz="1100">
                <a:solidFill>
                  <a:srgbClr val="0070C0"/>
                </a:solidFill>
              </a:rPr>
              <a:t>.</a:t>
            </a:r>
            <a:endParaRPr lang="en-GB" sz="1100" dirty="0">
              <a:solidFill>
                <a:schemeClr val="tx1"/>
              </a:solidFill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BE2B06-9ED4-1D69-FEEE-B0ECFDA15CA1}"/>
              </a:ext>
            </a:extLst>
          </p:cNvPr>
          <p:cNvGrpSpPr/>
          <p:nvPr/>
        </p:nvGrpSpPr>
        <p:grpSpPr>
          <a:xfrm>
            <a:off x="4122118" y="382138"/>
            <a:ext cx="1679395" cy="1094697"/>
            <a:chOff x="2888776" y="1892491"/>
            <a:chExt cx="1937982" cy="824286"/>
          </a:xfrm>
        </p:grpSpPr>
        <p:sp>
          <p:nvSpPr>
            <p:cNvPr id="9" name="Diamond 8">
              <a:extLst>
                <a:ext uri="{FF2B5EF4-FFF2-40B4-BE49-F238E27FC236}">
                  <a16:creationId xmlns:a16="http://schemas.microsoft.com/office/drawing/2014/main" id="{D6789FFF-77D4-BA12-9ABF-4D0386E0F8AB}"/>
                </a:ext>
              </a:extLst>
            </p:cNvPr>
            <p:cNvSpPr/>
            <p:nvPr/>
          </p:nvSpPr>
          <p:spPr>
            <a:xfrm>
              <a:off x="2888776" y="1892491"/>
              <a:ext cx="1937982" cy="824286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D9EA351-7284-7CCC-4290-7C1DA80B5225}"/>
                </a:ext>
              </a:extLst>
            </p:cNvPr>
            <p:cNvSpPr txBox="1"/>
            <p:nvPr/>
          </p:nvSpPr>
          <p:spPr>
            <a:xfrm>
              <a:off x="3032692" y="1907058"/>
              <a:ext cx="1656308" cy="57937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Is the </a:t>
              </a:r>
            </a:p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activity listed </a:t>
              </a:r>
              <a:endParaRPr lang="en-GB" sz="1100" b="1" dirty="0">
                <a:solidFill>
                  <a:srgbClr val="0070C0"/>
                </a:solidFill>
                <a:latin typeface="Calibri Light"/>
              </a:endParaRPr>
            </a:p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as </a:t>
              </a:r>
              <a:r>
                <a:rPr lang="en-US" sz="1100" b="1" dirty="0">
                  <a:solidFill>
                    <a:srgbClr val="0070C0"/>
                  </a:solidFill>
                  <a:latin typeface="Calibri Light"/>
                </a:rPr>
                <a:t>ESSENTIAL </a:t>
              </a:r>
              <a:r>
                <a:rPr lang="en-US" sz="1100" b="1" dirty="0">
                  <a:latin typeface="Calibri Light"/>
                </a:rPr>
                <a:t>or</a:t>
              </a:r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 </a:t>
              </a:r>
              <a:r>
                <a:rPr lang="en-US" sz="1100" b="1" dirty="0">
                  <a:solidFill>
                    <a:srgbClr val="0070C0"/>
                  </a:solidFill>
                  <a:latin typeface="Calibri Light"/>
                </a:rPr>
                <a:t>SUPPORTING</a:t>
              </a:r>
              <a:r>
                <a:rPr lang="en-US" sz="1100" b="1" dirty="0">
                  <a:latin typeface="Calibri Light"/>
                </a:rPr>
                <a:t>?</a:t>
              </a:r>
              <a:endParaRPr lang="en-GB" sz="1100" b="1" i="0" u="none" strike="noStrike" kern="1200" cap="none" spc="0" baseline="0" dirty="0">
                <a:uFillTx/>
                <a:latin typeface="Calibri Light"/>
                <a:ea typeface="Calibri Light"/>
                <a:cs typeface="Calibri Light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29A125B-9733-D025-FFA0-9E2CA69A2E79}"/>
              </a:ext>
            </a:extLst>
          </p:cNvPr>
          <p:cNvSpPr/>
          <p:nvPr/>
        </p:nvSpPr>
        <p:spPr>
          <a:xfrm>
            <a:off x="6170271" y="386939"/>
            <a:ext cx="1213570" cy="921990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1" dirty="0">
                <a:solidFill>
                  <a:srgbClr val="7030A0"/>
                </a:solidFill>
              </a:rPr>
              <a:t>ASPIRATIONAL </a:t>
            </a:r>
            <a:r>
              <a:rPr lang="en-GB" sz="1100" b="1" dirty="0">
                <a:solidFill>
                  <a:schemeClr val="tx1"/>
                </a:solidFill>
              </a:rPr>
              <a:t>or</a:t>
            </a:r>
            <a:r>
              <a:rPr lang="en-GB" sz="1100" b="1" dirty="0">
                <a:solidFill>
                  <a:srgbClr val="7030A0"/>
                </a:solidFill>
              </a:rPr>
              <a:t>  INTERNATIONAL</a:t>
            </a:r>
            <a:r>
              <a:rPr lang="en-GB" sz="1100" dirty="0">
                <a:solidFill>
                  <a:schemeClr val="tx1"/>
                </a:solidFill>
              </a:rPr>
              <a:t>. </a:t>
            </a:r>
          </a:p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/>
                </a:solidFill>
              </a:rPr>
              <a:t>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 </a:t>
            </a:r>
            <a:r>
              <a:rPr lang="en-GB" sz="1100" dirty="0">
                <a:solidFill>
                  <a:schemeClr val="tx1"/>
                </a:solidFill>
              </a:rPr>
              <a:t>webpage</a:t>
            </a:r>
            <a:endParaRPr lang="en-GB" sz="1100" dirty="0">
              <a:solidFill>
                <a:srgbClr val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A086-1F32-6A04-3018-0D59B9920B4A}"/>
              </a:ext>
            </a:extLst>
          </p:cNvPr>
          <p:cNvSpPr/>
          <p:nvPr/>
        </p:nvSpPr>
        <p:spPr>
          <a:xfrm>
            <a:off x="6296886" y="1546861"/>
            <a:ext cx="3025652" cy="1319401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discusses with their Educational Supervisor.  If approved by the ES, the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 applies on Accent Leave Manager, if applicable (see</a:t>
            </a:r>
            <a:r>
              <a:rPr lang="en-GB" sz="1100" u="sng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GB" sz="1100" u="sng" dirty="0">
                <a:solidFill>
                  <a:srgbClr val="FF0000"/>
                </a:solidFill>
                <a:latin typeface="Calibri"/>
              </a:rPr>
              <a:t>NOTE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below; and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emails their Training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Programme Director (TPD)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to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request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written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approval.  All associated expenses, should be presented, even if they cannot all be claimed – s</a:t>
            </a:r>
            <a:r>
              <a:rPr lang="en-GB" sz="1100" dirty="0">
                <a:solidFill>
                  <a:schemeClr val="tx1"/>
                </a:solidFill>
              </a:rPr>
              <a:t>ee the </a:t>
            </a:r>
          </a:p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 </a:t>
            </a:r>
            <a:r>
              <a:rPr lang="en-GB" sz="1100" dirty="0">
                <a:solidFill>
                  <a:schemeClr val="tx1"/>
                </a:solidFill>
              </a:rPr>
              <a:t>webpage</a:t>
            </a:r>
            <a:endParaRPr lang="en-GB" sz="1100" dirty="0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704D0D-2314-E4A9-571B-DC78B6B544DE}"/>
              </a:ext>
            </a:extLst>
          </p:cNvPr>
          <p:cNvSpPr/>
          <p:nvPr/>
        </p:nvSpPr>
        <p:spPr>
          <a:xfrm>
            <a:off x="2303705" y="382138"/>
            <a:ext cx="1575778" cy="1254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>
                <a:solidFill>
                  <a:srgbClr val="000000"/>
                </a:solidFill>
              </a:rPr>
              <a:t>2.   RD checks if the activity is included on the applicable </a:t>
            </a:r>
            <a:r>
              <a:rPr lang="en-GB" sz="1100">
                <a:solidFill>
                  <a:srgbClr val="0070C0"/>
                </a:solidFill>
                <a:hlinkClick r:id="rId7"/>
              </a:rPr>
              <a:t>School's Approved List</a:t>
            </a:r>
            <a:r>
              <a:rPr lang="en-GB" sz="1100">
                <a:solidFill>
                  <a:srgbClr val="0070C0"/>
                </a:solidFill>
              </a:rPr>
              <a:t> </a:t>
            </a:r>
            <a:r>
              <a:rPr lang="en-GB" sz="1100">
                <a:solidFill>
                  <a:srgbClr val="000000"/>
                </a:solidFill>
              </a:rPr>
              <a:t>as </a:t>
            </a:r>
            <a:r>
              <a:rPr lang="en-GB" sz="1100" b="1">
                <a:solidFill>
                  <a:srgbClr val="0070C0"/>
                </a:solidFill>
              </a:rPr>
              <a:t>ESSENTIAL </a:t>
            </a:r>
            <a:r>
              <a:rPr lang="en-GB" sz="1100">
                <a:solidFill>
                  <a:schemeClr val="tx1"/>
                </a:solidFill>
              </a:rPr>
              <a:t>or </a:t>
            </a:r>
            <a:r>
              <a:rPr lang="en-GB" sz="1100" b="1">
                <a:solidFill>
                  <a:srgbClr val="0070C0"/>
                </a:solidFill>
              </a:rPr>
              <a:t>SUPPORTING</a:t>
            </a:r>
            <a:r>
              <a:rPr lang="en-GB" sz="1100">
                <a:solidFill>
                  <a:schemeClr val="tx1"/>
                </a:solidFill>
              </a:rPr>
              <a:t> or</a:t>
            </a:r>
            <a:r>
              <a:rPr lang="en-GB" sz="1100" b="1">
                <a:solidFill>
                  <a:srgbClr val="0070C0"/>
                </a:solidFill>
              </a:rPr>
              <a:t> </a:t>
            </a:r>
            <a:r>
              <a:rPr lang="en-GB" sz="1100" b="1">
                <a:solidFill>
                  <a:srgbClr val="7030A0"/>
                </a:solidFill>
              </a:rPr>
              <a:t>ASPIRATIONAL</a:t>
            </a:r>
            <a:endParaRPr lang="en-GB" sz="1100" strike="sngStrike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65AE6D-789D-A48E-2397-E1AA3D24861E}"/>
              </a:ext>
            </a:extLst>
          </p:cNvPr>
          <p:cNvCxnSpPr>
            <a:cxnSpLocks/>
          </p:cNvCxnSpPr>
          <p:nvPr/>
        </p:nvCxnSpPr>
        <p:spPr>
          <a:xfrm>
            <a:off x="10552396" y="1216420"/>
            <a:ext cx="0" cy="380961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F8E6179-5883-7045-067E-7FBB59C168BB}"/>
              </a:ext>
            </a:extLst>
          </p:cNvPr>
          <p:cNvGrpSpPr/>
          <p:nvPr/>
        </p:nvGrpSpPr>
        <p:grpSpPr>
          <a:xfrm>
            <a:off x="7584107" y="411059"/>
            <a:ext cx="1628306" cy="901650"/>
            <a:chOff x="2888776" y="1892490"/>
            <a:chExt cx="1937982" cy="1023582"/>
          </a:xfrm>
        </p:grpSpPr>
        <p:sp>
          <p:nvSpPr>
            <p:cNvPr id="29" name="Diamond 28">
              <a:extLst>
                <a:ext uri="{FF2B5EF4-FFF2-40B4-BE49-F238E27FC236}">
                  <a16:creationId xmlns:a16="http://schemas.microsoft.com/office/drawing/2014/main" id="{3DFE1E75-B1DD-801B-8879-BB91626A9518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655812A-A438-5D13-0111-67CA671853B8}"/>
                </a:ext>
              </a:extLst>
            </p:cNvPr>
            <p:cNvSpPr txBox="1"/>
            <p:nvPr/>
          </p:nvSpPr>
          <p:spPr>
            <a:xfrm>
              <a:off x="3124195" y="2133563"/>
              <a:ext cx="1442113" cy="4891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Is the activity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INTERNATIONAL?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ED8E9C9-C4FC-D0FC-1884-394EE9B9CDC5}"/>
              </a:ext>
            </a:extLst>
          </p:cNvPr>
          <p:cNvGrpSpPr/>
          <p:nvPr/>
        </p:nvGrpSpPr>
        <p:grpSpPr>
          <a:xfrm>
            <a:off x="9557840" y="333490"/>
            <a:ext cx="2076759" cy="1052840"/>
            <a:chOff x="2888776" y="1892490"/>
            <a:chExt cx="1937982" cy="1023582"/>
          </a:xfrm>
        </p:grpSpPr>
        <p:sp>
          <p:nvSpPr>
            <p:cNvPr id="32" name="Diamond 31">
              <a:extLst>
                <a:ext uri="{FF2B5EF4-FFF2-40B4-BE49-F238E27FC236}">
                  <a16:creationId xmlns:a16="http://schemas.microsoft.com/office/drawing/2014/main" id="{58C703DC-0F04-C4F7-C9F5-DBDABC7C777E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DFD6237-572D-2393-F181-26CE38EED5C8}"/>
                </a:ext>
              </a:extLst>
            </p:cNvPr>
            <p:cNvSpPr txBox="1"/>
            <p:nvPr/>
          </p:nvSpPr>
          <p:spPr>
            <a:xfrm>
              <a:off x="3136710" y="2065050"/>
              <a:ext cx="1442113" cy="689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Is this your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first</a:t>
              </a: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International activity </a:t>
              </a: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during this training programme?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A7BF9DD5-2657-A52F-C5D6-99D0C9E549B0}"/>
              </a:ext>
            </a:extLst>
          </p:cNvPr>
          <p:cNvSpPr/>
          <p:nvPr/>
        </p:nvSpPr>
        <p:spPr>
          <a:xfrm>
            <a:off x="9827513" y="3714152"/>
            <a:ext cx="2285993" cy="976331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</a:rPr>
              <a:t>You cannot apply for reimbursement for an international activity if you have already attended one in this programme – 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</a:t>
            </a:r>
            <a:r>
              <a:rPr lang="en-GB" sz="1100" dirty="0">
                <a:solidFill>
                  <a:srgbClr val="0070C0"/>
                </a:solidFill>
              </a:rPr>
              <a:t> </a:t>
            </a:r>
            <a:r>
              <a:rPr lang="en-GB" sz="1100" dirty="0">
                <a:solidFill>
                  <a:srgbClr val="000000"/>
                </a:solidFill>
              </a:rPr>
              <a:t>for exceptions.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B168F32-F877-BD8F-47D7-2B685D168345}"/>
              </a:ext>
            </a:extLst>
          </p:cNvPr>
          <p:cNvCxnSpPr>
            <a:cxnSpLocks/>
            <a:stCxn id="32" idx="3"/>
          </p:cNvCxnSpPr>
          <p:nvPr/>
        </p:nvCxnSpPr>
        <p:spPr>
          <a:xfrm>
            <a:off x="11634599" y="859910"/>
            <a:ext cx="324962" cy="2747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2657335E-68C2-5300-6A89-B1861EBB791B}"/>
              </a:ext>
            </a:extLst>
          </p:cNvPr>
          <p:cNvSpPr/>
          <p:nvPr/>
        </p:nvSpPr>
        <p:spPr>
          <a:xfrm>
            <a:off x="256691" y="2434739"/>
            <a:ext cx="1920799" cy="1805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discusses with Educational Supervisor (ES) for approval.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will liaise with the TPD if required.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should be meeting mandatory curriculum requirements before considering </a:t>
            </a:r>
            <a:r>
              <a:rPr lang="en-GB" sz="1100" b="1" dirty="0">
                <a:solidFill>
                  <a:srgbClr val="0070C0"/>
                </a:solidFill>
                <a:latin typeface="Calibri"/>
              </a:rPr>
              <a:t>SUPPORTING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activities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F62C616-B1D6-7F14-EDED-C6D066E67F6F}"/>
              </a:ext>
            </a:extLst>
          </p:cNvPr>
          <p:cNvGrpSpPr/>
          <p:nvPr/>
        </p:nvGrpSpPr>
        <p:grpSpPr>
          <a:xfrm>
            <a:off x="321323" y="4557356"/>
            <a:ext cx="1964933" cy="776773"/>
            <a:chOff x="2894280" y="1995204"/>
            <a:chExt cx="1937982" cy="1023582"/>
          </a:xfrm>
        </p:grpSpPr>
        <p:sp>
          <p:nvSpPr>
            <p:cNvPr id="43" name="Diamond 42">
              <a:extLst>
                <a:ext uri="{FF2B5EF4-FFF2-40B4-BE49-F238E27FC236}">
                  <a16:creationId xmlns:a16="http://schemas.microsoft.com/office/drawing/2014/main" id="{2F9A543B-E87E-E70B-AEE0-9058B2F26EFF}"/>
                </a:ext>
              </a:extLst>
            </p:cNvPr>
            <p:cNvSpPr/>
            <p:nvPr/>
          </p:nvSpPr>
          <p:spPr>
            <a:xfrm>
              <a:off x="2894280" y="1995204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2FB8C4F-FBF9-572C-49AD-B6C29C5DB0F2}"/>
                </a:ext>
              </a:extLst>
            </p:cNvPr>
            <p:cNvSpPr txBox="1"/>
            <p:nvPr/>
          </p:nvSpPr>
          <p:spPr>
            <a:xfrm>
              <a:off x="3128694" y="2287510"/>
              <a:ext cx="1442113" cy="567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Educational Supervisor approves? </a:t>
              </a:r>
              <a:endParaRPr lang="en-GB" sz="1100" b="1" i="0" u="none" strike="noStrike" kern="1200" cap="none" spc="0" baseline="0">
                <a:solidFill>
                  <a:srgbClr val="000000"/>
                </a:solidFill>
                <a:highlight>
                  <a:srgbClr val="FF00FF"/>
                </a:highlight>
                <a:uFillTx/>
                <a:latin typeface="Calibri Light"/>
              </a:endParaRPr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6AB91DAD-2DEF-E0D1-88E1-2874C89034E7}"/>
              </a:ext>
            </a:extLst>
          </p:cNvPr>
          <p:cNvSpPr/>
          <p:nvPr/>
        </p:nvSpPr>
        <p:spPr>
          <a:xfrm>
            <a:off x="211518" y="5799372"/>
            <a:ext cx="840104" cy="6763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informs the RD why declined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8EDAE1E-ACBC-EFF1-6926-1EE2A4D3F930}"/>
              </a:ext>
            </a:extLst>
          </p:cNvPr>
          <p:cNvCxnSpPr>
            <a:cxnSpLocks/>
          </p:cNvCxnSpPr>
          <p:nvPr/>
        </p:nvCxnSpPr>
        <p:spPr>
          <a:xfrm>
            <a:off x="1309364" y="5371656"/>
            <a:ext cx="0" cy="36000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7EA90E60-8FB1-78AD-282D-E39C6E69D2A5}"/>
              </a:ext>
            </a:extLst>
          </p:cNvPr>
          <p:cNvCxnSpPr>
            <a:cxnSpLocks/>
          </p:cNvCxnSpPr>
          <p:nvPr/>
        </p:nvCxnSpPr>
        <p:spPr>
          <a:xfrm>
            <a:off x="2252488" y="6182123"/>
            <a:ext cx="945188" cy="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ACC539F8-CD64-DE2E-57C8-85523965A03C}"/>
              </a:ext>
            </a:extLst>
          </p:cNvPr>
          <p:cNvSpPr/>
          <p:nvPr/>
        </p:nvSpPr>
        <p:spPr>
          <a:xfrm>
            <a:off x="5861517" y="4858644"/>
            <a:ext cx="2005080" cy="18984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claims reimbursement</a:t>
            </a:r>
            <a:endParaRPr lang="en-US" sz="1100" dirty="0">
              <a:solidFill>
                <a:srgbClr val="000000"/>
              </a:solidFill>
              <a:latin typeface="Calibri"/>
            </a:endParaRP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    with accompanying evidence 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  <a:latin typeface="Calibri"/>
              </a:rPr>
              <a:t>     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and Approval Code via Trust. 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Trust pays doctor via payroll.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Claims must be made </a:t>
            </a:r>
            <a:r>
              <a:rPr lang="en-US" sz="1100" dirty="0">
                <a:solidFill>
                  <a:srgbClr val="000000"/>
                </a:solidFill>
                <a:latin typeface="Calibri"/>
              </a:rPr>
              <a:t>no later than </a:t>
            </a:r>
            <a:r>
              <a:rPr lang="en-US" sz="1100" b="1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3</a:t>
            </a:r>
            <a:r>
              <a:rPr lang="en-US" sz="1100" b="1" i="0" u="sng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 Months</a:t>
            </a:r>
            <a:r>
              <a:rPr lang="en-US" sz="1100" b="1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US" sz="1100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after the activity.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See </a:t>
            </a:r>
            <a:r>
              <a:rPr lang="en-GB" sz="11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Study Leave A-Z</a:t>
            </a:r>
            <a:r>
              <a:rPr lang="en-GB" sz="1100" dirty="0">
                <a:solidFill>
                  <a:srgbClr val="0070C0"/>
                </a:solidFill>
              </a:rPr>
              <a:t> </a:t>
            </a:r>
            <a:r>
              <a:rPr lang="en-US" sz="1100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for info about “Claiming Expenses and Early Reimbursement.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D9247E6-1774-13B6-275C-45C5F13931A5}"/>
              </a:ext>
            </a:extLst>
          </p:cNvPr>
          <p:cNvSpPr/>
          <p:nvPr/>
        </p:nvSpPr>
        <p:spPr>
          <a:xfrm>
            <a:off x="8135483" y="5383335"/>
            <a:ext cx="799864" cy="135903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Trusts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: submit monthly returns to NHSE to claim back reimburse-</a:t>
            </a:r>
            <a:r>
              <a:rPr lang="en-US" sz="11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ment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  <a:endParaRPr lang="en-GB" sz="1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6270ACD-5CCF-BB25-629E-90714030D8E0}"/>
              </a:ext>
            </a:extLst>
          </p:cNvPr>
          <p:cNvGrpSpPr/>
          <p:nvPr/>
        </p:nvGrpSpPr>
        <p:grpSpPr>
          <a:xfrm>
            <a:off x="8133002" y="3243854"/>
            <a:ext cx="1164524" cy="870467"/>
            <a:chOff x="3416307" y="1892490"/>
            <a:chExt cx="1442113" cy="921332"/>
          </a:xfrm>
        </p:grpSpPr>
        <p:sp>
          <p:nvSpPr>
            <p:cNvPr id="66" name="Diamond 65">
              <a:extLst>
                <a:ext uri="{FF2B5EF4-FFF2-40B4-BE49-F238E27FC236}">
                  <a16:creationId xmlns:a16="http://schemas.microsoft.com/office/drawing/2014/main" id="{7EB88F47-8A9D-93DF-59D7-A9FCF0F219ED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B538926-FCCE-62A3-E3A6-E91CC4436DCC}"/>
                </a:ext>
              </a:extLst>
            </p:cNvPr>
            <p:cNvSpPr txBox="1"/>
            <p:nvPr/>
          </p:nvSpPr>
          <p:spPr>
            <a:xfrm>
              <a:off x="3416307" y="2213596"/>
              <a:ext cx="144211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TPD Approves?</a:t>
              </a:r>
              <a:endPara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B5D57546-9227-7D1D-FD4B-A68D7D306A6A}"/>
              </a:ext>
            </a:extLst>
          </p:cNvPr>
          <p:cNvSpPr/>
          <p:nvPr/>
        </p:nvSpPr>
        <p:spPr>
          <a:xfrm>
            <a:off x="8163085" y="4372514"/>
            <a:ext cx="1110957" cy="353911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TPD informs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why declined.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31A3F9CA-6B86-ADC2-709A-A70E41E0DBAD}"/>
              </a:ext>
            </a:extLst>
          </p:cNvPr>
          <p:cNvGrpSpPr/>
          <p:nvPr/>
        </p:nvGrpSpPr>
        <p:grpSpPr>
          <a:xfrm>
            <a:off x="5272031" y="3310784"/>
            <a:ext cx="958108" cy="777929"/>
            <a:chOff x="3447972" y="1892490"/>
            <a:chExt cx="1378785" cy="921332"/>
          </a:xfrm>
        </p:grpSpPr>
        <p:sp>
          <p:nvSpPr>
            <p:cNvPr id="71" name="Diamond 70">
              <a:extLst>
                <a:ext uri="{FF2B5EF4-FFF2-40B4-BE49-F238E27FC236}">
                  <a16:creationId xmlns:a16="http://schemas.microsoft.com/office/drawing/2014/main" id="{2A321A0A-594F-C289-0166-A8A127235FFB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8893A15-CD70-82CE-ABB7-E496E7CD859C}"/>
                </a:ext>
              </a:extLst>
            </p:cNvPr>
            <p:cNvSpPr txBox="1"/>
            <p:nvPr/>
          </p:nvSpPr>
          <p:spPr>
            <a:xfrm>
              <a:off x="3521024" y="2072539"/>
              <a:ext cx="1216723" cy="5103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dirty="0">
                  <a:solidFill>
                    <a:srgbClr val="000000"/>
                  </a:solidFill>
                  <a:latin typeface="Calibri Light"/>
                </a:rPr>
                <a:t>NHSE approves?</a:t>
              </a:r>
              <a:endPara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</a:endParaRP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32C0F6E-F486-F78D-BEBD-2EDEF7F87D45}"/>
              </a:ext>
            </a:extLst>
          </p:cNvPr>
          <p:cNvCxnSpPr>
            <a:cxnSpLocks/>
          </p:cNvCxnSpPr>
          <p:nvPr/>
        </p:nvCxnSpPr>
        <p:spPr>
          <a:xfrm>
            <a:off x="1368756" y="1961690"/>
            <a:ext cx="0" cy="457819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14665776-C007-265B-2197-3A39C78BF020}"/>
              </a:ext>
            </a:extLst>
          </p:cNvPr>
          <p:cNvSpPr/>
          <p:nvPr/>
        </p:nvSpPr>
        <p:spPr>
          <a:xfrm>
            <a:off x="5209069" y="2549427"/>
            <a:ext cx="962094" cy="513693"/>
          </a:xfrm>
          <a:prstGeom prst="rect">
            <a:avLst/>
          </a:prstGeom>
          <a:solidFill>
            <a:srgbClr val="FFCCFF">
              <a:alpha val="98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NHSE</a:t>
            </a:r>
            <a:r>
              <a:rPr lang="en-GB" sz="11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informs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and TPD why declined</a:t>
            </a:r>
          </a:p>
        </p:txBody>
      </p:sp>
      <p:sp>
        <p:nvSpPr>
          <p:cNvPr id="86" name="Rectangle 123">
            <a:extLst>
              <a:ext uri="{FF2B5EF4-FFF2-40B4-BE49-F238E27FC236}">
                <a16:creationId xmlns:a16="http://schemas.microsoft.com/office/drawing/2014/main" id="{DFF56980-C62F-2865-721C-E6532D27B66D}"/>
              </a:ext>
            </a:extLst>
          </p:cNvPr>
          <p:cNvSpPr/>
          <p:nvPr/>
        </p:nvSpPr>
        <p:spPr>
          <a:xfrm>
            <a:off x="1278771" y="5322046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87" name="Rectangle 123">
            <a:extLst>
              <a:ext uri="{FF2B5EF4-FFF2-40B4-BE49-F238E27FC236}">
                <a16:creationId xmlns:a16="http://schemas.microsoft.com/office/drawing/2014/main" id="{28B8A937-2B68-65F3-0FD4-06150DE5C199}"/>
              </a:ext>
            </a:extLst>
          </p:cNvPr>
          <p:cNvSpPr/>
          <p:nvPr/>
        </p:nvSpPr>
        <p:spPr>
          <a:xfrm>
            <a:off x="312213" y="529468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8" name="Rectangle 123">
            <a:extLst>
              <a:ext uri="{FF2B5EF4-FFF2-40B4-BE49-F238E27FC236}">
                <a16:creationId xmlns:a16="http://schemas.microsoft.com/office/drawing/2014/main" id="{06B642C0-792A-E9E2-BA44-BD95D5201FDE}"/>
              </a:ext>
            </a:extLst>
          </p:cNvPr>
          <p:cNvSpPr/>
          <p:nvPr/>
        </p:nvSpPr>
        <p:spPr>
          <a:xfrm>
            <a:off x="5620339" y="641745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9" name="Rectangle 123">
            <a:extLst>
              <a:ext uri="{FF2B5EF4-FFF2-40B4-BE49-F238E27FC236}">
                <a16:creationId xmlns:a16="http://schemas.microsoft.com/office/drawing/2014/main" id="{4B5D5028-A1C9-B6D1-23C4-FC01BAE80FC6}"/>
              </a:ext>
            </a:extLst>
          </p:cNvPr>
          <p:cNvSpPr/>
          <p:nvPr/>
        </p:nvSpPr>
        <p:spPr>
          <a:xfrm>
            <a:off x="8152485" y="126336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0" name="Rectangle 123">
            <a:extLst>
              <a:ext uri="{FF2B5EF4-FFF2-40B4-BE49-F238E27FC236}">
                <a16:creationId xmlns:a16="http://schemas.microsoft.com/office/drawing/2014/main" id="{F3ACE190-2DE2-5718-2074-7F653F25CF42}"/>
              </a:ext>
            </a:extLst>
          </p:cNvPr>
          <p:cNvSpPr/>
          <p:nvPr/>
        </p:nvSpPr>
        <p:spPr>
          <a:xfrm>
            <a:off x="9075448" y="613359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1" name="Rectangle 123">
            <a:extLst>
              <a:ext uri="{FF2B5EF4-FFF2-40B4-BE49-F238E27FC236}">
                <a16:creationId xmlns:a16="http://schemas.microsoft.com/office/drawing/2014/main" id="{5457EF89-B338-33C0-26B7-3B61CA6C17DC}"/>
              </a:ext>
            </a:extLst>
          </p:cNvPr>
          <p:cNvSpPr/>
          <p:nvPr/>
        </p:nvSpPr>
        <p:spPr>
          <a:xfrm>
            <a:off x="9990155" y="136681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2" name="Rectangle 123">
            <a:extLst>
              <a:ext uri="{FF2B5EF4-FFF2-40B4-BE49-F238E27FC236}">
                <a16:creationId xmlns:a16="http://schemas.microsoft.com/office/drawing/2014/main" id="{00AEE866-F30A-C261-774D-309E50762EBA}"/>
              </a:ext>
            </a:extLst>
          </p:cNvPr>
          <p:cNvSpPr/>
          <p:nvPr/>
        </p:nvSpPr>
        <p:spPr>
          <a:xfrm>
            <a:off x="10523583" y="304895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3" name="Rectangle 123">
            <a:extLst>
              <a:ext uri="{FF2B5EF4-FFF2-40B4-BE49-F238E27FC236}">
                <a16:creationId xmlns:a16="http://schemas.microsoft.com/office/drawing/2014/main" id="{D3266159-C98F-4B64-1FF9-7A662739CB91}"/>
              </a:ext>
            </a:extLst>
          </p:cNvPr>
          <p:cNvSpPr/>
          <p:nvPr/>
        </p:nvSpPr>
        <p:spPr>
          <a:xfrm>
            <a:off x="7831333" y="3445623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4" name="Rectangle 123">
            <a:extLst>
              <a:ext uri="{FF2B5EF4-FFF2-40B4-BE49-F238E27FC236}">
                <a16:creationId xmlns:a16="http://schemas.microsoft.com/office/drawing/2014/main" id="{30D8CE06-86BF-31F3-BBC5-4DFFC6FE24E9}"/>
              </a:ext>
            </a:extLst>
          </p:cNvPr>
          <p:cNvSpPr/>
          <p:nvPr/>
        </p:nvSpPr>
        <p:spPr>
          <a:xfrm>
            <a:off x="8280937" y="4081449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5" name="Rectangle 123">
            <a:extLst>
              <a:ext uri="{FF2B5EF4-FFF2-40B4-BE49-F238E27FC236}">
                <a16:creationId xmlns:a16="http://schemas.microsoft.com/office/drawing/2014/main" id="{D532B2F0-D1F4-811B-1463-142B2062900A}"/>
              </a:ext>
            </a:extLst>
          </p:cNvPr>
          <p:cNvSpPr/>
          <p:nvPr/>
        </p:nvSpPr>
        <p:spPr>
          <a:xfrm>
            <a:off x="5633633" y="309136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6" name="Rectangle 123">
            <a:extLst>
              <a:ext uri="{FF2B5EF4-FFF2-40B4-BE49-F238E27FC236}">
                <a16:creationId xmlns:a16="http://schemas.microsoft.com/office/drawing/2014/main" id="{33FD10D4-E4D6-7847-1CA4-CEAA4549D524}"/>
              </a:ext>
            </a:extLst>
          </p:cNvPr>
          <p:cNvSpPr/>
          <p:nvPr/>
        </p:nvSpPr>
        <p:spPr>
          <a:xfrm>
            <a:off x="4913195" y="3474387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8079777A-0944-7609-7B10-74393A2AA985}"/>
              </a:ext>
            </a:extLst>
          </p:cNvPr>
          <p:cNvCxnSpPr>
            <a:cxnSpLocks/>
          </p:cNvCxnSpPr>
          <p:nvPr/>
        </p:nvCxnSpPr>
        <p:spPr>
          <a:xfrm>
            <a:off x="1367016" y="1940926"/>
            <a:ext cx="3600622" cy="20764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23">
            <a:extLst>
              <a:ext uri="{FF2B5EF4-FFF2-40B4-BE49-F238E27FC236}">
                <a16:creationId xmlns:a16="http://schemas.microsoft.com/office/drawing/2014/main" id="{58F2FB4F-713F-B492-E39A-102F3C898F23}"/>
              </a:ext>
            </a:extLst>
          </p:cNvPr>
          <p:cNvSpPr/>
          <p:nvPr/>
        </p:nvSpPr>
        <p:spPr>
          <a:xfrm>
            <a:off x="7967497" y="1195905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F9A99A-A397-7D95-0206-76D237217CD4}"/>
              </a:ext>
            </a:extLst>
          </p:cNvPr>
          <p:cNvSpPr/>
          <p:nvPr/>
        </p:nvSpPr>
        <p:spPr>
          <a:xfrm>
            <a:off x="1246948" y="5792526"/>
            <a:ext cx="1005540" cy="683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Supervisor emails the RD as evidence of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approval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B6C5355-2431-0C67-4D63-AA1A7D3DE1C5}"/>
              </a:ext>
            </a:extLst>
          </p:cNvPr>
          <p:cNvCxnSpPr>
            <a:cxnSpLocks/>
          </p:cNvCxnSpPr>
          <p:nvPr/>
        </p:nvCxnSpPr>
        <p:spPr>
          <a:xfrm>
            <a:off x="344842" y="4990471"/>
            <a:ext cx="6883" cy="76237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B65E0046-9FDF-4516-8468-C33FD04FBDB8}"/>
              </a:ext>
            </a:extLst>
          </p:cNvPr>
          <p:cNvCxnSpPr>
            <a:cxnSpLocks/>
          </p:cNvCxnSpPr>
          <p:nvPr/>
        </p:nvCxnSpPr>
        <p:spPr>
          <a:xfrm flipH="1">
            <a:off x="9322538" y="2252000"/>
            <a:ext cx="44091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07E30AA-FA97-56F6-5F4B-7D260D7B661F}"/>
              </a:ext>
            </a:extLst>
          </p:cNvPr>
          <p:cNvSpPr/>
          <p:nvPr/>
        </p:nvSpPr>
        <p:spPr>
          <a:xfrm>
            <a:off x="6573306" y="3110271"/>
            <a:ext cx="1298115" cy="1102129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</a:rPr>
              <a:t>RD forwards the request, full cost breakdown and </a:t>
            </a:r>
          </a:p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1" dirty="0">
                <a:solidFill>
                  <a:srgbClr val="000000"/>
                </a:solidFill>
              </a:rPr>
              <a:t>TPD Approval </a:t>
            </a:r>
            <a:r>
              <a:rPr lang="en-GB" sz="1100" dirty="0">
                <a:solidFill>
                  <a:srgbClr val="000000"/>
                </a:solidFill>
              </a:rPr>
              <a:t>to </a:t>
            </a:r>
            <a:r>
              <a:rPr lang="en-GB" sz="1100" dirty="0">
                <a:solidFill>
                  <a:srgbClr val="000000"/>
                </a:solidFill>
                <a:hlinkClick r:id="rId8"/>
              </a:rPr>
              <a:t>england.studyleave.wx@nhs.net</a:t>
            </a:r>
            <a:r>
              <a:rPr lang="en-GB" sz="1100" dirty="0">
                <a:solidFill>
                  <a:srgbClr val="000000"/>
                </a:solidFill>
              </a:rPr>
              <a:t>. 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46F087-01A6-AABF-13A4-F5ED897F7985}"/>
              </a:ext>
            </a:extLst>
          </p:cNvPr>
          <p:cNvSpPr/>
          <p:nvPr/>
        </p:nvSpPr>
        <p:spPr>
          <a:xfrm>
            <a:off x="9546446" y="1615178"/>
            <a:ext cx="2200231" cy="1856901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/>
                </a:solidFill>
              </a:rPr>
              <a:t>For International activities (i.e. outside the UK), NHSE will fund the lower amount of </a:t>
            </a:r>
            <a:r>
              <a:rPr lang="en-GB" sz="1100" b="1" u="sng" dirty="0">
                <a:solidFill>
                  <a:schemeClr val="tx1"/>
                </a:solidFill>
              </a:rPr>
              <a:t>either</a:t>
            </a:r>
            <a:r>
              <a:rPr lang="en-GB" sz="1100" dirty="0">
                <a:solidFill>
                  <a:schemeClr val="tx1"/>
                </a:solidFill>
              </a:rPr>
              <a:t> the course fee </a:t>
            </a:r>
            <a:r>
              <a:rPr lang="en-GB" sz="1100" b="1" u="sng" dirty="0">
                <a:solidFill>
                  <a:schemeClr val="tx1"/>
                </a:solidFill>
              </a:rPr>
              <a:t>or</a:t>
            </a:r>
            <a:r>
              <a:rPr lang="en-GB" sz="1100" dirty="0">
                <a:solidFill>
                  <a:schemeClr val="tx1"/>
                </a:solidFill>
              </a:rPr>
              <a:t> travel &amp; accommodation expenses, up to a maximum of £1,000.  No subsistence expenses, parking fees, or travel to &amp; from the airport can be reimbursed.  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 </a:t>
            </a:r>
            <a:r>
              <a:rPr lang="en-GB" sz="1100" dirty="0">
                <a:solidFill>
                  <a:srgbClr val="000000"/>
                </a:solidFill>
              </a:rPr>
              <a:t>webpage for more info including exceptions.</a:t>
            </a:r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5B0C5A9-9F93-A40A-EEBB-D455BB13B61F}"/>
              </a:ext>
            </a:extLst>
          </p:cNvPr>
          <p:cNvCxnSpPr>
            <a:cxnSpLocks/>
          </p:cNvCxnSpPr>
          <p:nvPr/>
        </p:nvCxnSpPr>
        <p:spPr>
          <a:xfrm flipH="1">
            <a:off x="5633633" y="1608327"/>
            <a:ext cx="8538" cy="81118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257D447F-BBA0-2905-8B8C-3B8228565D1B}"/>
              </a:ext>
            </a:extLst>
          </p:cNvPr>
          <p:cNvCxnSpPr>
            <a:cxnSpLocks/>
          </p:cNvCxnSpPr>
          <p:nvPr/>
        </p:nvCxnSpPr>
        <p:spPr>
          <a:xfrm>
            <a:off x="2562473" y="2422178"/>
            <a:ext cx="11408" cy="318717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276F2AE1-7665-7A08-D918-0522D4EA9B75}"/>
              </a:ext>
            </a:extLst>
          </p:cNvPr>
          <p:cNvCxnSpPr>
            <a:cxnSpLocks/>
          </p:cNvCxnSpPr>
          <p:nvPr/>
        </p:nvCxnSpPr>
        <p:spPr>
          <a:xfrm>
            <a:off x="2573881" y="2433318"/>
            <a:ext cx="3066974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AD841B5D-C940-B850-37A3-A32D6F73D1E4}"/>
              </a:ext>
            </a:extLst>
          </p:cNvPr>
          <p:cNvSpPr txBox="1"/>
          <p:nvPr/>
        </p:nvSpPr>
        <p:spPr>
          <a:xfrm>
            <a:off x="2579859" y="2094670"/>
            <a:ext cx="2844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 &amp; Supporting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47F3321-6CCE-484B-408B-50AD3B83A3D2}"/>
              </a:ext>
            </a:extLst>
          </p:cNvPr>
          <p:cNvSpPr txBox="1"/>
          <p:nvPr/>
        </p:nvSpPr>
        <p:spPr>
          <a:xfrm>
            <a:off x="3013558" y="2422178"/>
            <a:ext cx="14234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Aspirational</a:t>
            </a:r>
          </a:p>
        </p:txBody>
      </p:sp>
      <p:sp>
        <p:nvSpPr>
          <p:cNvPr id="126" name="Arc 125">
            <a:extLst>
              <a:ext uri="{FF2B5EF4-FFF2-40B4-BE49-F238E27FC236}">
                <a16:creationId xmlns:a16="http://schemas.microsoft.com/office/drawing/2014/main" id="{3B20D0FF-B6D4-6222-9301-0A94DFB44852}"/>
              </a:ext>
            </a:extLst>
          </p:cNvPr>
          <p:cNvSpPr/>
          <p:nvPr/>
        </p:nvSpPr>
        <p:spPr>
          <a:xfrm>
            <a:off x="5338324" y="1466323"/>
            <a:ext cx="304495" cy="299778"/>
          </a:xfrm>
          <a:prstGeom prst="arc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Arc 128">
            <a:extLst>
              <a:ext uri="{FF2B5EF4-FFF2-40B4-BE49-F238E27FC236}">
                <a16:creationId xmlns:a16="http://schemas.microsoft.com/office/drawing/2014/main" id="{802C1720-FD35-88CA-C535-B25D23EDB0E6}"/>
              </a:ext>
            </a:extLst>
          </p:cNvPr>
          <p:cNvSpPr/>
          <p:nvPr/>
        </p:nvSpPr>
        <p:spPr>
          <a:xfrm rot="11411868">
            <a:off x="2583315" y="5304183"/>
            <a:ext cx="316728" cy="468435"/>
          </a:xfrm>
          <a:prstGeom prst="arc">
            <a:avLst>
              <a:gd name="adj1" fmla="val 15502296"/>
              <a:gd name="adj2" fmla="val 19514355"/>
            </a:avLst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2C36FB1D-AE9E-D611-7818-18F5ED01C9E6}"/>
              </a:ext>
            </a:extLst>
          </p:cNvPr>
          <p:cNvCxnSpPr>
            <a:cxnSpLocks/>
          </p:cNvCxnSpPr>
          <p:nvPr/>
        </p:nvCxnSpPr>
        <p:spPr>
          <a:xfrm>
            <a:off x="2734424" y="5772320"/>
            <a:ext cx="14287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C7D1096-C5AA-7A0E-27E0-452C9CD905F5}"/>
              </a:ext>
            </a:extLst>
          </p:cNvPr>
          <p:cNvCxnSpPr>
            <a:cxnSpLocks/>
          </p:cNvCxnSpPr>
          <p:nvPr/>
        </p:nvCxnSpPr>
        <p:spPr>
          <a:xfrm>
            <a:off x="2844417" y="3812528"/>
            <a:ext cx="0" cy="1639872"/>
          </a:xfrm>
          <a:prstGeom prst="straightConnector1">
            <a:avLst/>
          </a:prstGeom>
          <a:ln w="1905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FD64D12E-ADB9-4B9B-659F-A26766862A10}"/>
              </a:ext>
            </a:extLst>
          </p:cNvPr>
          <p:cNvSpPr/>
          <p:nvPr/>
        </p:nvSpPr>
        <p:spPr>
          <a:xfrm>
            <a:off x="3060279" y="4351526"/>
            <a:ext cx="2464528" cy="24564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If they have not already, the RD liaises with Rota Coordinator/Department and applies via Trust’s local process for study leave approvals (usually via </a:t>
            </a:r>
            <a:r>
              <a:rPr lang="en-US" sz="1100">
                <a:solidFill>
                  <a:srgbClr val="000000"/>
                </a:solidFill>
              </a:rPr>
              <a:t>ALM), and </a:t>
            </a:r>
            <a:r>
              <a:rPr lang="en-US" sz="1100" dirty="0">
                <a:solidFill>
                  <a:srgbClr val="000000"/>
                </a:solidFill>
              </a:rPr>
              <a:t>provides all known/estimated costs. See </a:t>
            </a:r>
            <a:r>
              <a:rPr lang="en-US" sz="1100" u="sng" dirty="0">
                <a:solidFill>
                  <a:srgbClr val="FF0000"/>
                </a:solidFill>
              </a:rPr>
              <a:t>NOTE</a:t>
            </a:r>
            <a:r>
              <a:rPr lang="en-US" sz="1100" dirty="0">
                <a:solidFill>
                  <a:schemeClr val="tx1"/>
                </a:solidFill>
              </a:rPr>
              <a:t> to the right 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  <a:p>
            <a:pPr marL="628650" lvl="1" indent="-171450" defTabSz="1075334"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  <a:p>
            <a:pPr marL="628650" lvl="1" indent="-171450" defTabSz="1075334"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  <a:p>
            <a:pPr marL="628650" lvl="1" indent="-171450" defTabSz="1075334"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  <a:p>
            <a:pPr marL="628650" lvl="1" indent="-171450" defTabSz="1075334"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BD2CC75-047D-6E95-9401-1F680CA3E302}"/>
              </a:ext>
            </a:extLst>
          </p:cNvPr>
          <p:cNvSpPr/>
          <p:nvPr/>
        </p:nvSpPr>
        <p:spPr>
          <a:xfrm>
            <a:off x="3163745" y="5452400"/>
            <a:ext cx="2258405" cy="128651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u="sng" dirty="0"/>
              <a:t>Trusts</a:t>
            </a:r>
            <a:r>
              <a:rPr lang="en-US" sz="1100" dirty="0"/>
              <a:t>: 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/>
              <a:t>For a </a:t>
            </a:r>
            <a:r>
              <a:rPr lang="en-US" sz="1100" b="1" dirty="0"/>
              <a:t>high cost Essential/Supporting course  </a:t>
            </a:r>
            <a:r>
              <a:rPr lang="en-US" sz="1100" dirty="0"/>
              <a:t>(i.e. the </a:t>
            </a:r>
            <a:r>
              <a:rPr lang="en-US" sz="1100" b="1" dirty="0"/>
              <a:t>course fee only </a:t>
            </a:r>
            <a:r>
              <a:rPr lang="en-US" sz="1100" dirty="0"/>
              <a:t>is above £1,000),  the Trust forwards details using the</a:t>
            </a:r>
            <a:r>
              <a:rPr lang="en-GB" sz="1100" dirty="0"/>
              <a:t> </a:t>
            </a:r>
            <a:r>
              <a:rPr lang="en-GB" sz="1100" dirty="0">
                <a:hlinkClick r:id="rId9"/>
              </a:rPr>
              <a:t>High Cost Course Fee form</a:t>
            </a:r>
            <a:r>
              <a:rPr lang="en-GB" sz="1100" dirty="0"/>
              <a:t> to </a:t>
            </a:r>
            <a:r>
              <a:rPr lang="en-GB" sz="1100" dirty="0">
                <a:hlinkClick r:id="rId8"/>
              </a:rPr>
              <a:t>england.studyleave.wx@nhs.net</a:t>
            </a:r>
            <a:r>
              <a:rPr lang="en-GB" sz="1100" dirty="0"/>
              <a:t> </a:t>
            </a:r>
            <a:endParaRPr lang="en-US" sz="1100" kern="0" dirty="0">
              <a:solidFill>
                <a:srgbClr val="000000"/>
              </a:solidFill>
            </a:endParaRP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5D4120B7-1DB4-1CC4-072A-EDBCAB3F837A}"/>
              </a:ext>
            </a:extLst>
          </p:cNvPr>
          <p:cNvCxnSpPr>
            <a:cxnSpLocks/>
          </p:cNvCxnSpPr>
          <p:nvPr/>
        </p:nvCxnSpPr>
        <p:spPr>
          <a:xfrm>
            <a:off x="2844417" y="5452400"/>
            <a:ext cx="187003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0921910B-270F-004A-A6B6-579D3F6FA8CB}"/>
              </a:ext>
            </a:extLst>
          </p:cNvPr>
          <p:cNvSpPr/>
          <p:nvPr/>
        </p:nvSpPr>
        <p:spPr>
          <a:xfrm>
            <a:off x="2732028" y="2954168"/>
            <a:ext cx="1984524" cy="941758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NHSE emails the Resident Doctor with a unique Approval Code and confirmation of the expenses available to them.</a:t>
            </a:r>
          </a:p>
        </p:txBody>
      </p:sp>
      <p:sp>
        <p:nvSpPr>
          <p:cNvPr id="37" name="Rectangle 123">
            <a:extLst>
              <a:ext uri="{FF2B5EF4-FFF2-40B4-BE49-F238E27FC236}">
                <a16:creationId xmlns:a16="http://schemas.microsoft.com/office/drawing/2014/main" id="{B9643129-EA37-65D0-7CEA-5AE5239C8EBD}"/>
              </a:ext>
            </a:extLst>
          </p:cNvPr>
          <p:cNvSpPr/>
          <p:nvPr/>
        </p:nvSpPr>
        <p:spPr>
          <a:xfrm>
            <a:off x="11448076" y="880950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E127531-C2B5-35A4-A08A-43E6A193E765}"/>
              </a:ext>
            </a:extLst>
          </p:cNvPr>
          <p:cNvSpPr/>
          <p:nvPr/>
        </p:nvSpPr>
        <p:spPr>
          <a:xfrm>
            <a:off x="9169067" y="4956561"/>
            <a:ext cx="2949363" cy="1828581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u="sng" kern="0" dirty="0">
                <a:solidFill>
                  <a:srgbClr val="FF0000"/>
                </a:solidFill>
              </a:rPr>
              <a:t>NOTE</a:t>
            </a:r>
            <a:r>
              <a:rPr lang="en-US" sz="1100" b="1" kern="0" dirty="0">
                <a:solidFill>
                  <a:srgbClr val="0070C0"/>
                </a:solidFill>
              </a:rPr>
              <a:t>: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kern="0" dirty="0">
                <a:solidFill>
                  <a:srgbClr val="0070C0"/>
                </a:solidFill>
              </a:rPr>
              <a:t>RD to include the applicable </a:t>
            </a:r>
            <a:r>
              <a:rPr lang="en-US" sz="1100" b="1" kern="0" dirty="0">
                <a:solidFill>
                  <a:srgbClr val="0070C0"/>
                </a:solidFill>
              </a:rPr>
              <a:t>activity code and course title </a:t>
            </a:r>
            <a:r>
              <a:rPr lang="en-US" sz="1100" kern="0" dirty="0">
                <a:solidFill>
                  <a:srgbClr val="0070C0"/>
                </a:solidFill>
              </a:rPr>
              <a:t>on Accent Leave Manager or in correspondence where ALM is not used:</a:t>
            </a:r>
          </a:p>
          <a:p>
            <a:pPr marL="228600" indent="-228600" defTabSz="1075334"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70C0"/>
                </a:solidFill>
              </a:rPr>
              <a:t>For Essential or Supporting Activities, enter the E or S code from the Approved List</a:t>
            </a:r>
          </a:p>
          <a:p>
            <a:pPr marL="228600" indent="-228600" defTabSz="1075334"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70C0"/>
                </a:solidFill>
              </a:rPr>
              <a:t>For an Aspirational or International  Activity, use ASPIRATIONAL or INTERNATIONAL; or a dedicated A-Code from the Approved List if held; or use the unique Approval Code if already obtained from NHSE</a:t>
            </a:r>
          </a:p>
        </p:txBody>
      </p:sp>
    </p:spTree>
    <p:extLst>
      <p:ext uri="{BB962C8B-B14F-4D97-AF65-F5344CB8AC3E}">
        <p14:creationId xmlns:p14="http://schemas.microsoft.com/office/powerpoint/2010/main" val="90298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ee8f4621-373f-452a-bc28-6047e1581cf9" xsi:nil="true"/>
    <lcf76f155ced4ddcb4097134ff3c332f xmlns="520f4a20-4746-48ff-b34c-a63b28e1f7b7">
      <Terms xmlns="http://schemas.microsoft.com/office/infopath/2007/PartnerControls"/>
    </lcf76f155ced4ddcb4097134ff3c332f>
    <Location xmlns="520f4a20-4746-48ff-b34c-a63b28e1f7b7" xsi:nil="true"/>
    <_Flow_SignoffStatus xmlns="520f4a20-4746-48ff-b34c-a63b28e1f7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AFCCD7AF32954295364C2A4617FDA3" ma:contentTypeVersion="31" ma:contentTypeDescription="Create a new document." ma:contentTypeScope="" ma:versionID="df2304f423a572cf6fc74085c51957ea">
  <xsd:schema xmlns:xsd="http://www.w3.org/2001/XMLSchema" xmlns:xs="http://www.w3.org/2001/XMLSchema" xmlns:p="http://schemas.microsoft.com/office/2006/metadata/properties" xmlns:ns1="http://schemas.microsoft.com/sharepoint/v3" xmlns:ns2="520f4a20-4746-48ff-b34c-a63b28e1f7b7" xmlns:ns3="ee8f4621-373f-452a-bc28-6047e1581cf9" targetNamespace="http://schemas.microsoft.com/office/2006/metadata/properties" ma:root="true" ma:fieldsID="9e3502a333995d3fef222276a799fa90" ns1:_="" ns2:_="" ns3:_="">
    <xsd:import namespace="http://schemas.microsoft.com/sharepoint/v3"/>
    <xsd:import namespace="520f4a20-4746-48ff-b34c-a63b28e1f7b7"/>
    <xsd:import namespace="ee8f4621-373f-452a-bc28-6047e1581cf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Location" minOccurs="0"/>
                <xsd:element ref="ns2:b8115067-c507-4c43-a726-9e3791e2169fCountryOrRegion" minOccurs="0"/>
                <xsd:element ref="ns2:b8115067-c507-4c43-a726-9e3791e2169fState" minOccurs="0"/>
                <xsd:element ref="ns2:b8115067-c507-4c43-a726-9e3791e2169fCity" minOccurs="0"/>
                <xsd:element ref="ns2:b8115067-c507-4c43-a726-9e3791e2169fPostalCode" minOccurs="0"/>
                <xsd:element ref="ns2:b8115067-c507-4c43-a726-9e3791e2169fStreet" minOccurs="0"/>
                <xsd:element ref="ns2:b8115067-c507-4c43-a726-9e3791e2169fGeoLoc" minOccurs="0"/>
                <xsd:element ref="ns2:b8115067-c507-4c43-a726-9e3791e2169fDispNam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f4a20-4746-48ff-b34c-a63b28e1f7b7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4" nillable="true" ma:displayName="Sign-off status" ma:internalName="_x0024_Resources_x003a_core_x002c_Signoff_Status_x003b_" ma:readOnly="false">
      <xsd:simpleType>
        <xsd:restriction base="dms:Text"/>
      </xsd:simpleType>
    </xsd:element>
    <xsd:element name="Location" ma:index="5" nillable="true" ma:displayName="Location" ma:internalName="Location" ma:readOnly="false">
      <xsd:simpleType>
        <xsd:restriction base="dms:Unknown"/>
      </xsd:simpleType>
    </xsd:element>
    <xsd:element name="b8115067-c507-4c43-a726-9e3791e2169fCountryOrRegion" ma:index="6" nillable="true" ma:displayName="Location: Country/Region" ma:internalName="CountryOrRegion" ma:readOnly="true">
      <xsd:simpleType>
        <xsd:restriction base="dms:Text"/>
      </xsd:simpleType>
    </xsd:element>
    <xsd:element name="b8115067-c507-4c43-a726-9e3791e2169fState" ma:index="7" nillable="true" ma:displayName="Location: State" ma:internalName="State" ma:readOnly="true">
      <xsd:simpleType>
        <xsd:restriction base="dms:Text"/>
      </xsd:simpleType>
    </xsd:element>
    <xsd:element name="b8115067-c507-4c43-a726-9e3791e2169fCity" ma:index="8" nillable="true" ma:displayName="Location: City" ma:internalName="City" ma:readOnly="true">
      <xsd:simpleType>
        <xsd:restriction base="dms:Text"/>
      </xsd:simpleType>
    </xsd:element>
    <xsd:element name="b8115067-c507-4c43-a726-9e3791e2169fPostalCode" ma:index="9" nillable="true" ma:displayName="Location: Postal Code" ma:internalName="PostalCode" ma:readOnly="true">
      <xsd:simpleType>
        <xsd:restriction base="dms:Text"/>
      </xsd:simpleType>
    </xsd:element>
    <xsd:element name="b8115067-c507-4c43-a726-9e3791e2169fStreet" ma:index="10" nillable="true" ma:displayName="Location: Street" ma:internalName="Street" ma:readOnly="true">
      <xsd:simpleType>
        <xsd:restriction base="dms:Text"/>
      </xsd:simpleType>
    </xsd:element>
    <xsd:element name="b8115067-c507-4c43-a726-9e3791e2169fGeoLoc" ma:index="11" nillable="true" ma:displayName="Location: Coordinates" ma:internalName="GeoLoc" ma:readOnly="true">
      <xsd:simpleType>
        <xsd:restriction base="dms:Unknown"/>
      </xsd:simpleType>
    </xsd:element>
    <xsd:element name="b8115067-c507-4c43-a726-9e3791e2169fDispName" ma:index="12" nillable="true" ma:displayName="Location: Name" ma:internalName="DispName" ma:readOnly="true">
      <xsd:simpleType>
        <xsd:restriction base="dms:Text"/>
      </xsd:simple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f4621-373f-452a-bc28-6047e1581cf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94578210-fb8d-48a4-a1f7-a6c75df7bd2a}" ma:internalName="TaxCatchAll" ma:showField="CatchAllData" ma:web="ee8f4621-373f-452a-bc28-6047e1581c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0E563B-E3E5-495D-807E-3AEFB9ED11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DF9C95-C0BD-43D5-8B84-18A10F9C1013}">
  <ds:schemaRefs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ee8f4621-373f-452a-bc28-6047e1581cf9"/>
    <ds:schemaRef ds:uri="520f4a20-4746-48ff-b34c-a63b28e1f7b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0EC470C-03F2-4002-A9FA-E1F4E4D5C4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0f4a20-4746-48ff-b34c-a63b28e1f7b7"/>
    <ds:schemaRef ds:uri="ee8f4621-373f-452a-bc28-6047e1581c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618</Words>
  <Application>Microsoft Office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East London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ALOM, Forid (EAST LONDON NHS FOUNDATION TRUST)</dc:creator>
  <cp:lastModifiedBy>AVENALL, Jeff (NHS ENGLAND)</cp:lastModifiedBy>
  <cp:revision>182</cp:revision>
  <dcterms:created xsi:type="dcterms:W3CDTF">2023-01-12T22:00:57Z</dcterms:created>
  <dcterms:modified xsi:type="dcterms:W3CDTF">2026-04-02T17:07:04Z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0x010100BAAFCCD7AF32954295364C2A4617FDA3</vt:lpwstr>
  </property>
  <property fmtid="{D5CDD505-2E9C-101B-9397-08002B2CF9AE}" pid="3" name="MediaServiceImageTags">
    <vt:lpwstr/>
  </property>
</Properties>
</file>