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5C72"/>
    <a:srgbClr val="FFCCFF"/>
    <a:srgbClr val="FFE7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89" autoAdjust="0"/>
  </p:normalViewPr>
  <p:slideViewPr>
    <p:cSldViewPr snapToGrid="0">
      <p:cViewPr>
        <p:scale>
          <a:sx n="130" d="100"/>
          <a:sy n="130" d="100"/>
        </p:scale>
        <p:origin x="-252" y="-10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VENALL, Jeff (NHS ENGLAND)" userId="2d5f38db-0337-4422-9366-060fff95d76d" providerId="ADAL" clId="{16F645CC-83DD-4B5F-889C-7B299E07B636}"/>
    <pc:docChg chg="custSel modSld">
      <pc:chgData name="AVENALL, Jeff (NHS ENGLAND)" userId="2d5f38db-0337-4422-9366-060fff95d76d" providerId="ADAL" clId="{16F645CC-83DD-4B5F-889C-7B299E07B636}" dt="2026-04-02T19:03:42.699" v="39" actId="14100"/>
      <pc:docMkLst>
        <pc:docMk/>
      </pc:docMkLst>
      <pc:sldChg chg="delSp modSp mod">
        <pc:chgData name="AVENALL, Jeff (NHS ENGLAND)" userId="2d5f38db-0337-4422-9366-060fff95d76d" providerId="ADAL" clId="{16F645CC-83DD-4B5F-889C-7B299E07B636}" dt="2026-04-02T19:03:42.699" v="39" actId="14100"/>
        <pc:sldMkLst>
          <pc:docMk/>
          <pc:sldMk cId="1344256885" sldId="262"/>
        </pc:sldMkLst>
        <pc:spChg chg="mod">
          <ac:chgData name="AVENALL, Jeff (NHS ENGLAND)" userId="2d5f38db-0337-4422-9366-060fff95d76d" providerId="ADAL" clId="{16F645CC-83DD-4B5F-889C-7B299E07B636}" dt="2026-04-02T19:02:30.762" v="20" actId="14100"/>
          <ac:spMkLst>
            <pc:docMk/>
            <pc:sldMk cId="1344256885" sldId="262"/>
            <ac:spMk id="57" creationId="{9692B322-A048-A6F9-3502-ECF43940166E}"/>
          </ac:spMkLst>
        </pc:spChg>
        <pc:spChg chg="mod">
          <ac:chgData name="AVENALL, Jeff (NHS ENGLAND)" userId="2d5f38db-0337-4422-9366-060fff95d76d" providerId="ADAL" clId="{16F645CC-83DD-4B5F-889C-7B299E07B636}" dt="2026-04-02T19:03:29.429" v="37" actId="14100"/>
          <ac:spMkLst>
            <pc:docMk/>
            <pc:sldMk cId="1344256885" sldId="262"/>
            <ac:spMk id="140" creationId="{6BAB75B2-E87E-04BC-5F13-B2E928D8EA9B}"/>
          </ac:spMkLst>
        </pc:spChg>
        <pc:spChg chg="del mod">
          <ac:chgData name="AVENALL, Jeff (NHS ENGLAND)" userId="2d5f38db-0337-4422-9366-060fff95d76d" providerId="ADAL" clId="{16F645CC-83DD-4B5F-889C-7B299E07B636}" dt="2026-04-02T19:03:09.566" v="29" actId="478"/>
          <ac:spMkLst>
            <pc:docMk/>
            <pc:sldMk cId="1344256885" sldId="262"/>
            <ac:spMk id="166" creationId="{FBFBFE37-41EA-EC63-6867-C37A04F1525C}"/>
          </ac:spMkLst>
        </pc:spChg>
        <pc:cxnChg chg="mod">
          <ac:chgData name="AVENALL, Jeff (NHS ENGLAND)" userId="2d5f38db-0337-4422-9366-060fff95d76d" providerId="ADAL" clId="{16F645CC-83DD-4B5F-889C-7B299E07B636}" dt="2026-04-02T19:03:29.429" v="37" actId="14100"/>
          <ac:cxnSpMkLst>
            <pc:docMk/>
            <pc:sldMk cId="1344256885" sldId="262"/>
            <ac:cxnSpMk id="137" creationId="{5447DBA5-64D9-95D1-1ECC-97D929EFB9FC}"/>
          </ac:cxnSpMkLst>
        </pc:cxnChg>
        <pc:cxnChg chg="mod">
          <ac:chgData name="AVENALL, Jeff (NHS ENGLAND)" userId="2d5f38db-0337-4422-9366-060fff95d76d" providerId="ADAL" clId="{16F645CC-83DD-4B5F-889C-7B299E07B636}" dt="2026-04-02T19:03:42.699" v="39" actId="14100"/>
          <ac:cxnSpMkLst>
            <pc:docMk/>
            <pc:sldMk cId="1344256885" sldId="262"/>
            <ac:cxnSpMk id="142" creationId="{72C18354-5803-361A-CFAC-08B7C2348FBE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B21AB5-0618-4D21-A890-93BD384EA53B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EFEB51-822A-4127-BB58-66DFEFA55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800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5BF9C9-AC0F-ABB4-61EC-7DA157996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A73BC7-6F42-B5DE-98F3-9E56864562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0FF733-5584-1D4B-476A-1C3B1C1841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5A1DD9-D057-5E1E-5056-FCC7459289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EFEB51-822A-4127-BB58-66DFEFA5562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576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04B70-F6E0-43E7-9054-C82051CC7A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9AB206-BCB2-4BF9-819F-33EF174614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8E4811-E0E7-4FB9-8300-4A3D4C8B1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D6B65-8E19-4CF0-8357-7939D7F0B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17B60-8871-457B-B5E6-C196BA237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934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A6803-A091-41BB-BE99-E060DFADB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EB42FE-96CD-42EA-BAEE-F22116377D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61141-8932-4447-881E-86DBECAE1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4223F7-8C16-4F6A-BC3B-A7A4E0F3D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B9E31-3205-4E02-A506-20D0453DC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219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149BA0-585E-41EA-9A9D-6CEBF21E48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FAF613-3E6D-43BF-A67B-A6A95ACA52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6C9147-055C-4343-B2FB-0FE0712B8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7BAD27-1ADB-4218-A0B5-4F4909E03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0647F1-F0E0-4EDF-A0D7-4E1850D8E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216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818FB-AF19-4005-8AEF-D11B8DFCC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865B2-1059-47C8-9E8F-A28BACA7F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C4C7E-47A9-448B-B22F-85DFD31EC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3B078-F2A9-4989-8785-2D755C362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BE28E-5F16-478A-A7BA-A286B76DF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511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A709C-7DF5-4F18-A2DE-42B0BED41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FC9703-E165-4999-88E0-B8EC28475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BC131-555C-4255-8317-029761F3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F5AEAB-0647-44EC-BDF5-123D0D059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683196-AAF5-4534-825B-FA52EC8D2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603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E01A5-4562-46C0-A395-22A92CBEA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E2725-2752-45C5-86CE-6A8C017AAD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68ECF3-2E15-4309-B780-6898CABE5C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29F06A-3AB8-41BA-9088-D008A4443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365F88-F868-4EA4-82DC-586389935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3CCD2-ECD7-48B8-AE31-F35C233AC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058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77007-852A-4246-AD6A-7470946BA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520840-0D28-4157-BA5F-9C5A4A35F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28C722-C37F-4845-8C0A-DCCD8276E4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709651-5BC1-4BE2-BB91-50A3B96B0B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6A26B3-9567-4493-93E8-F8ED696380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6D541D-3CF9-4CA9-A8FE-BB2C91E91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635913-E74E-4471-A9E8-17375AE78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33550A-4986-4834-A72A-161C46C0E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6008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8CDBD-E67A-4F45-BCB8-7F5362A79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BC9BB4-D6AC-4E7A-9F9F-EAB932E72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1FE828-0754-4370-80AF-6F69CA5E1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B803B3-D87C-4FF7-91D1-BE73B82F2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00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58DCCB-4859-4638-B7B2-223AF870A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D34B74-E8F6-4B57-9F8B-CF13BC469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AEA1A2-2ED9-4E7A-986A-3AB6212DD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441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E896F-EE7A-4251-A11C-B9F66632E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B9A8C-9273-400D-9A2D-06075D1F3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4B7C22-E6AA-4EF5-85DB-FFFD4E0FE2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D5A7BA-1A3E-480F-B76F-61E884C87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334D41-8247-48E4-996A-31DA39AC2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409EB6-A535-43CB-B326-CE7248935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551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5B42A-A3D7-450E-9DCB-6AB8F0C84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9264BD-DDD9-4579-B5FA-1D2100CB3B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5FAFB4-55AF-43C6-BB4B-5F32E266CC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693748-B899-4280-AA3A-FD5D7B262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8E09D7-F3FA-4E59-AF3E-352033224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1A5F6F-58EF-419A-B332-495CD2237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002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875D9-E3A2-4CE0-AC12-378474D24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020318-28AF-4E1A-AD49-7E6B314342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42B01-4B76-438F-A18D-B708681828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8CC81-797D-4C95-BBFE-00F2FE3FA6B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36F16F-8310-4493-B3D2-DE6F56F96C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C36871-8265-49DB-867A-46A30A8282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803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essex.hee.nhs.uk/south-east-study-leave/" TargetMode="External"/><Relationship Id="rId7" Type="http://schemas.openxmlformats.org/officeDocument/2006/relationships/hyperlink" Target="https://wessex.hee.nhs.uk/south-east-approved-study-leave-list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essex.hee.nhs.uk/south-east-aspirational-international-study-leave-activities/" TargetMode="External"/><Relationship Id="rId5" Type="http://schemas.openxmlformats.org/officeDocument/2006/relationships/hyperlink" Target="https://kss.hee.nhs.uk/study-leave-categories-and-approved-kss-study-leave-lists-by-school/" TargetMode="External"/><Relationship Id="rId4" Type="http://schemas.openxmlformats.org/officeDocument/2006/relationships/hyperlink" Target="https://wessex.hee.nhs.uk/south-east-study-leave-a-z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68E69A-5570-E096-062A-8B1E85018A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23A61B84-281A-FAC0-FAD9-95E29F7CE88A}"/>
              </a:ext>
            </a:extLst>
          </p:cNvPr>
          <p:cNvCxnSpPr>
            <a:cxnSpLocks/>
          </p:cNvCxnSpPr>
          <p:nvPr/>
        </p:nvCxnSpPr>
        <p:spPr>
          <a:xfrm>
            <a:off x="2288039" y="5523639"/>
            <a:ext cx="15666" cy="478370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id="{79AE860B-30B1-076E-0795-00F2FE97E720}"/>
              </a:ext>
            </a:extLst>
          </p:cNvPr>
          <p:cNvSpPr/>
          <p:nvPr/>
        </p:nvSpPr>
        <p:spPr>
          <a:xfrm>
            <a:off x="5787485" y="364958"/>
            <a:ext cx="6407226" cy="4314078"/>
          </a:xfrm>
          <a:prstGeom prst="rect">
            <a:avLst/>
          </a:prstGeom>
          <a:solidFill>
            <a:srgbClr val="FFE7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EFBBFE13-C131-8DC4-B991-091695B7ABF8}"/>
              </a:ext>
            </a:extLst>
          </p:cNvPr>
          <p:cNvSpPr txBox="1"/>
          <p:nvPr/>
        </p:nvSpPr>
        <p:spPr>
          <a:xfrm>
            <a:off x="36782" y="-7377"/>
            <a:ext cx="12360771" cy="8463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700" b="1" u="sng" kern="100" dirty="0"/>
              <a:t>TV Generic Resident Doctor Study Leave Applications</a:t>
            </a:r>
            <a:r>
              <a:rPr lang="en-GB" sz="1700" b="1" kern="100" dirty="0"/>
              <a:t> </a:t>
            </a:r>
            <a:r>
              <a:rPr lang="en-GB" sz="1400" b="1" kern="100" dirty="0">
                <a:latin typeface="Calibri"/>
                <a:ea typeface="Calibri"/>
                <a:cs typeface="Calibri"/>
              </a:rPr>
              <a:t>(</a:t>
            </a:r>
            <a:r>
              <a:rPr lang="en-GB" sz="1400" b="1" kern="100" dirty="0">
                <a:effectLst/>
                <a:latin typeface="Calibri"/>
                <a:ea typeface="Calibri"/>
                <a:cs typeface="Calibri"/>
              </a:rPr>
              <a:t>all applications </a:t>
            </a:r>
            <a:r>
              <a:rPr lang="en-GB" sz="1400" b="1" kern="100" dirty="0">
                <a:latin typeface="Calibri"/>
                <a:ea typeface="Calibri"/>
                <a:cs typeface="Calibri"/>
              </a:rPr>
              <a:t>must </a:t>
            </a:r>
            <a:r>
              <a:rPr lang="en-GB" sz="1400" b="1" kern="100" dirty="0">
                <a:effectLst/>
                <a:latin typeface="Calibri"/>
                <a:ea typeface="Calibri"/>
                <a:cs typeface="Calibri"/>
              </a:rPr>
              <a:t>be made prospectively, retrospective applications will be declined)</a:t>
            </a:r>
            <a:endParaRPr lang="en-GB" sz="1400" kern="100" dirty="0">
              <a:latin typeface="Calibri"/>
              <a:ea typeface="Calibri"/>
              <a:cs typeface="Calibri"/>
            </a:endParaRPr>
          </a:p>
          <a:p>
            <a:endParaRPr lang="en-GB" sz="1400" b="1" kern="100" dirty="0">
              <a:effectLst/>
              <a:latin typeface="Calibri"/>
              <a:ea typeface="Calibri"/>
              <a:cs typeface="Times New Roman"/>
            </a:endParaRPr>
          </a:p>
          <a:p>
            <a:endParaRPr lang="en-GB" b="1" u="sng" dirty="0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C8FC3805-9254-A048-DA01-9727A359BDEC}"/>
              </a:ext>
            </a:extLst>
          </p:cNvPr>
          <p:cNvSpPr/>
          <p:nvPr/>
        </p:nvSpPr>
        <p:spPr>
          <a:xfrm>
            <a:off x="4498011" y="4524095"/>
            <a:ext cx="1780196" cy="1298001"/>
          </a:xfrm>
          <a:prstGeom prst="rect">
            <a:avLst/>
          </a:prstGeom>
          <a:solidFill>
            <a:srgbClr val="FFE7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6A5C0EB5-8625-FE2B-2AA0-E200DE03244C}"/>
              </a:ext>
            </a:extLst>
          </p:cNvPr>
          <p:cNvSpPr/>
          <p:nvPr/>
        </p:nvSpPr>
        <p:spPr>
          <a:xfrm>
            <a:off x="5310722" y="528045"/>
            <a:ext cx="992730" cy="771172"/>
          </a:xfrm>
          <a:prstGeom prst="rect">
            <a:avLst/>
          </a:prstGeom>
          <a:solidFill>
            <a:srgbClr val="FFE7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064826F3-B842-B657-B921-FD18ADFB51CE}"/>
              </a:ext>
            </a:extLst>
          </p:cNvPr>
          <p:cNvSpPr/>
          <p:nvPr/>
        </p:nvSpPr>
        <p:spPr>
          <a:xfrm>
            <a:off x="3558321" y="3534307"/>
            <a:ext cx="5585697" cy="1022232"/>
          </a:xfrm>
          <a:prstGeom prst="rect">
            <a:avLst/>
          </a:prstGeom>
          <a:solidFill>
            <a:srgbClr val="FFE7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593662-D068-B886-4108-F532C107E4E1}"/>
              </a:ext>
            </a:extLst>
          </p:cNvPr>
          <p:cNvSpPr/>
          <p:nvPr/>
        </p:nvSpPr>
        <p:spPr>
          <a:xfrm>
            <a:off x="6242760" y="4577917"/>
            <a:ext cx="5939794" cy="371821"/>
          </a:xfrm>
          <a:prstGeom prst="rect">
            <a:avLst/>
          </a:prstGeom>
          <a:solidFill>
            <a:srgbClr val="FFE7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6DE8ED4-AAB4-1D7B-1208-1BB8955EDE25}"/>
              </a:ext>
            </a:extLst>
          </p:cNvPr>
          <p:cNvSpPr/>
          <p:nvPr/>
        </p:nvSpPr>
        <p:spPr>
          <a:xfrm>
            <a:off x="167108" y="2270725"/>
            <a:ext cx="2668847" cy="3635300"/>
          </a:xfrm>
          <a:prstGeom prst="rect">
            <a:avLst/>
          </a:prstGeom>
          <a:solidFill>
            <a:schemeClr val="accent5">
              <a:lumMod val="75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7AA036C-8EC5-E85F-018E-066E46CCB565}"/>
              </a:ext>
            </a:extLst>
          </p:cNvPr>
          <p:cNvSpPr/>
          <p:nvPr/>
        </p:nvSpPr>
        <p:spPr>
          <a:xfrm>
            <a:off x="159895" y="1796588"/>
            <a:ext cx="5150826" cy="477025"/>
          </a:xfrm>
          <a:prstGeom prst="rect">
            <a:avLst/>
          </a:prstGeom>
          <a:solidFill>
            <a:schemeClr val="accent5">
              <a:lumMod val="75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F95C288-7350-F334-F694-25E845E0B50B}"/>
              </a:ext>
            </a:extLst>
          </p:cNvPr>
          <p:cNvSpPr/>
          <p:nvPr/>
        </p:nvSpPr>
        <p:spPr>
          <a:xfrm>
            <a:off x="180749" y="5906024"/>
            <a:ext cx="4268673" cy="924204"/>
          </a:xfrm>
          <a:prstGeom prst="rect">
            <a:avLst/>
          </a:prstGeom>
          <a:solidFill>
            <a:schemeClr val="accent5">
              <a:lumMod val="75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89C4CBD-CFA6-4914-538C-C5379ADB3088}"/>
              </a:ext>
            </a:extLst>
          </p:cNvPr>
          <p:cNvSpPr/>
          <p:nvPr/>
        </p:nvSpPr>
        <p:spPr>
          <a:xfrm>
            <a:off x="4602108" y="1087769"/>
            <a:ext cx="716057" cy="707551"/>
          </a:xfrm>
          <a:prstGeom prst="rect">
            <a:avLst/>
          </a:prstGeom>
          <a:solidFill>
            <a:schemeClr val="accent5">
              <a:lumMod val="75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12487ED2-51C1-8914-9EF8-1C2A647A2977}"/>
              </a:ext>
            </a:extLst>
          </p:cNvPr>
          <p:cNvCxnSpPr>
            <a:cxnSpLocks/>
          </p:cNvCxnSpPr>
          <p:nvPr/>
        </p:nvCxnSpPr>
        <p:spPr>
          <a:xfrm>
            <a:off x="1302901" y="3135116"/>
            <a:ext cx="0" cy="701538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FB9F00C6-9DF2-9BBA-0AFC-2223A1AEE415}"/>
              </a:ext>
            </a:extLst>
          </p:cNvPr>
          <p:cNvCxnSpPr>
            <a:cxnSpLocks/>
          </p:cNvCxnSpPr>
          <p:nvPr/>
        </p:nvCxnSpPr>
        <p:spPr>
          <a:xfrm flipH="1">
            <a:off x="5788576" y="3976304"/>
            <a:ext cx="435600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578F76B2-1FE5-A2D5-3EA5-1A2574517256}"/>
              </a:ext>
            </a:extLst>
          </p:cNvPr>
          <p:cNvCxnSpPr>
            <a:cxnSpLocks/>
          </p:cNvCxnSpPr>
          <p:nvPr/>
        </p:nvCxnSpPr>
        <p:spPr>
          <a:xfrm>
            <a:off x="4961816" y="1056069"/>
            <a:ext cx="0" cy="929096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26D632E5-2106-5E3A-95C3-D21A2283BDB5}"/>
              </a:ext>
            </a:extLst>
          </p:cNvPr>
          <p:cNvCxnSpPr>
            <a:cxnSpLocks/>
          </p:cNvCxnSpPr>
          <p:nvPr/>
        </p:nvCxnSpPr>
        <p:spPr>
          <a:xfrm>
            <a:off x="5294619" y="5252510"/>
            <a:ext cx="0" cy="398253"/>
          </a:xfrm>
          <a:prstGeom prst="straightConnector1">
            <a:avLst/>
          </a:prstGeom>
          <a:ln w="19050">
            <a:solidFill>
              <a:srgbClr val="7030A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C1725C1-46E5-129B-0018-404D13A628F0}"/>
              </a:ext>
            </a:extLst>
          </p:cNvPr>
          <p:cNvCxnSpPr>
            <a:cxnSpLocks/>
          </p:cNvCxnSpPr>
          <p:nvPr/>
        </p:nvCxnSpPr>
        <p:spPr>
          <a:xfrm>
            <a:off x="5728463" y="890382"/>
            <a:ext cx="326954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0F1094C-7DBF-CF27-69ED-9C5BA3EE97B6}"/>
              </a:ext>
            </a:extLst>
          </p:cNvPr>
          <p:cNvCxnSpPr>
            <a:cxnSpLocks/>
          </p:cNvCxnSpPr>
          <p:nvPr/>
        </p:nvCxnSpPr>
        <p:spPr>
          <a:xfrm>
            <a:off x="7094441" y="865046"/>
            <a:ext cx="377590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9EABCD1-E1BD-6D11-7E57-04C3BD73C38E}"/>
              </a:ext>
            </a:extLst>
          </p:cNvPr>
          <p:cNvCxnSpPr>
            <a:cxnSpLocks/>
          </p:cNvCxnSpPr>
          <p:nvPr/>
        </p:nvCxnSpPr>
        <p:spPr>
          <a:xfrm>
            <a:off x="9146072" y="870849"/>
            <a:ext cx="446433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E78ABD3-31D6-0F36-6040-AE9ABB958D76}"/>
              </a:ext>
            </a:extLst>
          </p:cNvPr>
          <p:cNvCxnSpPr>
            <a:cxnSpLocks/>
          </p:cNvCxnSpPr>
          <p:nvPr/>
        </p:nvCxnSpPr>
        <p:spPr>
          <a:xfrm>
            <a:off x="8302563" y="1211864"/>
            <a:ext cx="4851" cy="351426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18DA6A8-E3E7-0F53-AC29-EFD56351D1FB}"/>
              </a:ext>
            </a:extLst>
          </p:cNvPr>
          <p:cNvCxnSpPr>
            <a:cxnSpLocks/>
          </p:cNvCxnSpPr>
          <p:nvPr/>
        </p:nvCxnSpPr>
        <p:spPr>
          <a:xfrm>
            <a:off x="10659015" y="1157904"/>
            <a:ext cx="0" cy="429527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78F7FE46-0F3B-8600-DBD5-2FB903CB2218}"/>
              </a:ext>
            </a:extLst>
          </p:cNvPr>
          <p:cNvCxnSpPr>
            <a:cxnSpLocks/>
          </p:cNvCxnSpPr>
          <p:nvPr/>
        </p:nvCxnSpPr>
        <p:spPr>
          <a:xfrm flipH="1">
            <a:off x="7609349" y="3910588"/>
            <a:ext cx="435600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60F96E2E-7A64-252C-B479-D1EE268F90E6}"/>
              </a:ext>
            </a:extLst>
          </p:cNvPr>
          <p:cNvCxnSpPr>
            <a:cxnSpLocks/>
          </p:cNvCxnSpPr>
          <p:nvPr/>
        </p:nvCxnSpPr>
        <p:spPr>
          <a:xfrm flipH="1">
            <a:off x="6242759" y="3928679"/>
            <a:ext cx="527076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75331571-D760-4F27-550F-CE69F60A24CC}"/>
              </a:ext>
            </a:extLst>
          </p:cNvPr>
          <p:cNvCxnSpPr>
            <a:cxnSpLocks/>
          </p:cNvCxnSpPr>
          <p:nvPr/>
        </p:nvCxnSpPr>
        <p:spPr>
          <a:xfrm>
            <a:off x="5294619" y="4334280"/>
            <a:ext cx="0" cy="35964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56843E05-3E02-D827-4933-12626E2B9C45}"/>
              </a:ext>
            </a:extLst>
          </p:cNvPr>
          <p:cNvCxnSpPr>
            <a:cxnSpLocks/>
          </p:cNvCxnSpPr>
          <p:nvPr/>
        </p:nvCxnSpPr>
        <p:spPr>
          <a:xfrm flipH="1">
            <a:off x="4578856" y="3966380"/>
            <a:ext cx="437542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6759320A-A9C5-1C34-3AA7-B483D25ACBFC}"/>
              </a:ext>
            </a:extLst>
          </p:cNvPr>
          <p:cNvCxnSpPr>
            <a:cxnSpLocks/>
          </p:cNvCxnSpPr>
          <p:nvPr/>
        </p:nvCxnSpPr>
        <p:spPr>
          <a:xfrm>
            <a:off x="8565743" y="4146300"/>
            <a:ext cx="0" cy="370253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D2F16689-4E64-DA64-2384-342931D6F00B}"/>
              </a:ext>
            </a:extLst>
          </p:cNvPr>
          <p:cNvCxnSpPr>
            <a:cxnSpLocks/>
          </p:cNvCxnSpPr>
          <p:nvPr/>
        </p:nvCxnSpPr>
        <p:spPr>
          <a:xfrm>
            <a:off x="8565743" y="2878190"/>
            <a:ext cx="0" cy="608158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A800E15-03C5-A352-97D7-44561ADF0D7C}"/>
              </a:ext>
            </a:extLst>
          </p:cNvPr>
          <p:cNvCxnSpPr>
            <a:cxnSpLocks/>
          </p:cNvCxnSpPr>
          <p:nvPr/>
        </p:nvCxnSpPr>
        <p:spPr>
          <a:xfrm>
            <a:off x="11896913" y="860841"/>
            <a:ext cx="0" cy="2728612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32B6495-36E8-CF73-0DFD-84B362A773B0}"/>
              </a:ext>
            </a:extLst>
          </p:cNvPr>
          <p:cNvCxnSpPr>
            <a:cxnSpLocks/>
          </p:cNvCxnSpPr>
          <p:nvPr/>
        </p:nvCxnSpPr>
        <p:spPr>
          <a:xfrm>
            <a:off x="5103318" y="5532079"/>
            <a:ext cx="2975689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tangle 123">
            <a:extLst>
              <a:ext uri="{FF2B5EF4-FFF2-40B4-BE49-F238E27FC236}">
                <a16:creationId xmlns:a16="http://schemas.microsoft.com/office/drawing/2014/main" id="{8138606C-D1BE-8DA0-26BF-4DAE83B3994B}"/>
              </a:ext>
            </a:extLst>
          </p:cNvPr>
          <p:cNvSpPr/>
          <p:nvPr/>
        </p:nvSpPr>
        <p:spPr>
          <a:xfrm>
            <a:off x="4507859" y="1384062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i="0" u="none" strike="noStrike" kern="1200" cap="none" spc="0" baseline="0" dirty="0">
                <a:solidFill>
                  <a:schemeClr val="accent6">
                    <a:lumMod val="75000"/>
                  </a:schemeClr>
                </a:solidFill>
                <a:uFillTx/>
                <a:latin typeface="Calibri"/>
              </a:rPr>
              <a:t>Yes </a:t>
            </a:r>
            <a:endParaRPr lang="en-GB" sz="1100" b="0" i="0" u="none" strike="noStrike" kern="1200" cap="none" spc="0" baseline="0" dirty="0">
              <a:solidFill>
                <a:schemeClr val="accent6">
                  <a:lumMod val="75000"/>
                </a:schemeClr>
              </a:solidFill>
              <a:uFillTx/>
              <a:latin typeface="Calibri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85006D6-AC50-6F38-9CFE-FC2D38907051}"/>
              </a:ext>
            </a:extLst>
          </p:cNvPr>
          <p:cNvCxnSpPr>
            <a:cxnSpLocks/>
          </p:cNvCxnSpPr>
          <p:nvPr/>
        </p:nvCxnSpPr>
        <p:spPr>
          <a:xfrm>
            <a:off x="3797033" y="868727"/>
            <a:ext cx="304495" cy="1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B0B84102-122F-213D-4CDF-37763B979FAD}"/>
              </a:ext>
            </a:extLst>
          </p:cNvPr>
          <p:cNvCxnSpPr>
            <a:cxnSpLocks/>
          </p:cNvCxnSpPr>
          <p:nvPr/>
        </p:nvCxnSpPr>
        <p:spPr>
          <a:xfrm>
            <a:off x="1663412" y="879848"/>
            <a:ext cx="601795" cy="0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F285FD7E-CEF4-ED85-BE9F-B6077FC57BA7}"/>
              </a:ext>
            </a:extLst>
          </p:cNvPr>
          <p:cNvCxnSpPr>
            <a:cxnSpLocks/>
          </p:cNvCxnSpPr>
          <p:nvPr/>
        </p:nvCxnSpPr>
        <p:spPr>
          <a:xfrm>
            <a:off x="10065297" y="6241301"/>
            <a:ext cx="646883" cy="0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66B520F9-99BE-CF93-3BDE-8601B57CBFAF}"/>
              </a:ext>
            </a:extLst>
          </p:cNvPr>
          <p:cNvSpPr txBox="1"/>
          <p:nvPr/>
        </p:nvSpPr>
        <p:spPr>
          <a:xfrm>
            <a:off x="84855" y="-31459"/>
            <a:ext cx="12315807" cy="8002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GB" sz="1400" kern="100" dirty="0">
              <a:latin typeface="Calibri"/>
              <a:ea typeface="Calibri"/>
              <a:cs typeface="Calibri"/>
            </a:endParaRPr>
          </a:p>
          <a:p>
            <a:endParaRPr lang="en-GB" sz="1400" b="1" kern="100" dirty="0">
              <a:effectLst/>
              <a:latin typeface="Calibri"/>
              <a:ea typeface="Calibri"/>
              <a:cs typeface="Times New Roman"/>
            </a:endParaRPr>
          </a:p>
          <a:p>
            <a:endParaRPr lang="en-GB" b="1" u="sng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38C792-6B5D-E935-7C96-E440BF5CA733}"/>
              </a:ext>
            </a:extLst>
          </p:cNvPr>
          <p:cNvSpPr/>
          <p:nvPr/>
        </p:nvSpPr>
        <p:spPr>
          <a:xfrm>
            <a:off x="191108" y="382139"/>
            <a:ext cx="1561622" cy="125474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1.   Resident 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Doctor (RD)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wishes to apply for a study leave 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activity</a:t>
            </a:r>
            <a:r>
              <a:rPr lang="en-GB" sz="1100" b="0" i="0" u="none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, so visits </a:t>
            </a:r>
            <a:r>
              <a:rPr lang="en-GB" sz="1100" b="0" i="0" kern="1200" cap="none" spc="0" baseline="0" dirty="0">
                <a:solidFill>
                  <a:schemeClr val="tx1"/>
                </a:solidFill>
                <a:uFillTx/>
                <a:latin typeface="Calibri"/>
              </a:rPr>
              <a:t>the </a:t>
            </a:r>
            <a:r>
              <a:rPr lang="en-GB" sz="1100" b="0" i="0" kern="1200" cap="none" spc="0" baseline="0" dirty="0">
                <a:solidFill>
                  <a:srgbClr val="0070C0"/>
                </a:solidFill>
                <a:uFillTx/>
                <a:latin typeface="Calibri"/>
                <a:hlinkClick r:id="rId3"/>
              </a:rPr>
              <a:t>Study Leave webpage </a:t>
            </a:r>
            <a:r>
              <a:rPr lang="en-GB" sz="1100" b="0" i="0" u="none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to access guidance there and in</a:t>
            </a:r>
            <a:r>
              <a:rPr lang="en-GB" sz="1100" dirty="0">
                <a:solidFill>
                  <a:schemeClr val="tx1"/>
                </a:solidFill>
                <a:latin typeface="Calibri"/>
              </a:rPr>
              <a:t> the </a:t>
            </a:r>
            <a:r>
              <a:rPr lang="en-GB" sz="1100" dirty="0">
                <a:solidFill>
                  <a:srgbClr val="0070C0"/>
                </a:solidFill>
                <a:latin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Study Leave A-Z</a:t>
            </a:r>
            <a:r>
              <a:rPr lang="en-GB" sz="1100" dirty="0">
                <a:solidFill>
                  <a:srgbClr val="0070C0"/>
                </a:solidFill>
                <a:latin typeface="Calibri"/>
              </a:rPr>
              <a:t>.</a:t>
            </a:r>
            <a:endParaRPr lang="en-GB" sz="1100" b="0" i="0" u="none" strike="noStrike" kern="1200" cap="none" spc="0" baseline="0" dirty="0">
              <a:solidFill>
                <a:schemeClr val="tx1"/>
              </a:solidFill>
              <a:uFillTx/>
              <a:latin typeface="Calibri"/>
              <a:hlinkClick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D039C55-1BB9-A4D9-069D-E36B8121667C}"/>
              </a:ext>
            </a:extLst>
          </p:cNvPr>
          <p:cNvGrpSpPr/>
          <p:nvPr/>
        </p:nvGrpSpPr>
        <p:grpSpPr>
          <a:xfrm>
            <a:off x="4122118" y="382138"/>
            <a:ext cx="1679395" cy="1094697"/>
            <a:chOff x="2888776" y="1892491"/>
            <a:chExt cx="1937982" cy="824286"/>
          </a:xfrm>
        </p:grpSpPr>
        <p:sp>
          <p:nvSpPr>
            <p:cNvPr id="9" name="Diamond 8">
              <a:extLst>
                <a:ext uri="{FF2B5EF4-FFF2-40B4-BE49-F238E27FC236}">
                  <a16:creationId xmlns:a16="http://schemas.microsoft.com/office/drawing/2014/main" id="{857A0237-4831-0286-5C24-CB114D763077}"/>
                </a:ext>
              </a:extLst>
            </p:cNvPr>
            <p:cNvSpPr/>
            <p:nvPr/>
          </p:nvSpPr>
          <p:spPr>
            <a:xfrm>
              <a:off x="2888776" y="1892491"/>
              <a:ext cx="1937982" cy="824286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B3DC4DC-426E-5966-20BC-E8EAAC3E8F04}"/>
                </a:ext>
              </a:extLst>
            </p:cNvPr>
            <p:cNvSpPr txBox="1"/>
            <p:nvPr/>
          </p:nvSpPr>
          <p:spPr>
            <a:xfrm>
              <a:off x="3032692" y="1907058"/>
              <a:ext cx="1656308" cy="57937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1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 Light"/>
                </a:rPr>
                <a:t>Is the </a:t>
              </a:r>
            </a:p>
            <a:p>
              <a:pPr algn="ctr"/>
              <a:r>
                <a:rPr lang="en-US" sz="11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 Light"/>
                </a:rPr>
                <a:t>activity listed </a:t>
              </a:r>
              <a:endParaRPr lang="en-GB" sz="1100" b="1" dirty="0">
                <a:solidFill>
                  <a:srgbClr val="0070C0"/>
                </a:solidFill>
                <a:latin typeface="Calibri Light"/>
              </a:endParaRPr>
            </a:p>
            <a:p>
              <a:pPr algn="ctr"/>
              <a:r>
                <a:rPr lang="en-US" sz="11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 Light"/>
                </a:rPr>
                <a:t>as </a:t>
              </a:r>
              <a:r>
                <a:rPr lang="en-US" sz="1100" b="1" dirty="0">
                  <a:solidFill>
                    <a:srgbClr val="0070C0"/>
                  </a:solidFill>
                  <a:latin typeface="Calibri Light"/>
                </a:rPr>
                <a:t>ESSENTIAL </a:t>
              </a:r>
              <a:r>
                <a:rPr lang="en-US" sz="1100" b="1" dirty="0">
                  <a:latin typeface="Calibri Light"/>
                </a:rPr>
                <a:t>or</a:t>
              </a:r>
              <a:r>
                <a:rPr lang="en-US" sz="11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 Light"/>
                </a:rPr>
                <a:t> </a:t>
              </a:r>
              <a:r>
                <a:rPr lang="en-US" sz="1100" b="1" dirty="0">
                  <a:solidFill>
                    <a:srgbClr val="0070C0"/>
                  </a:solidFill>
                  <a:latin typeface="Calibri Light"/>
                </a:rPr>
                <a:t>SUPPORTING</a:t>
              </a:r>
              <a:r>
                <a:rPr lang="en-US" sz="1100" b="1" dirty="0">
                  <a:latin typeface="Calibri Light"/>
                </a:rPr>
                <a:t>?</a:t>
              </a:r>
              <a:endParaRPr lang="en-GB" sz="1100" b="1" i="0" u="none" strike="noStrike" kern="1200" cap="none" spc="0" baseline="0" dirty="0">
                <a:uFillTx/>
                <a:latin typeface="Calibri Light"/>
                <a:ea typeface="Calibri Light"/>
                <a:cs typeface="Calibri Light"/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AF32AC38-DC61-F0A3-98FF-345EBFA512D0}"/>
              </a:ext>
            </a:extLst>
          </p:cNvPr>
          <p:cNvSpPr/>
          <p:nvPr/>
        </p:nvSpPr>
        <p:spPr>
          <a:xfrm>
            <a:off x="6084431" y="491867"/>
            <a:ext cx="1232692" cy="843968"/>
          </a:xfrm>
          <a:prstGeom prst="rect">
            <a:avLst/>
          </a:prstGeom>
          <a:solidFill>
            <a:srgbClr val="FFCCFF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1" dirty="0">
                <a:solidFill>
                  <a:srgbClr val="7030A0"/>
                </a:solidFill>
                <a:latin typeface="Calibri"/>
              </a:rPr>
              <a:t>ASPIRATIONAL </a:t>
            </a:r>
            <a:r>
              <a:rPr lang="en-GB" sz="1100" b="1" dirty="0">
                <a:solidFill>
                  <a:schemeClr val="tx1"/>
                </a:solidFill>
                <a:latin typeface="Calibri"/>
              </a:rPr>
              <a:t>or</a:t>
            </a:r>
            <a:r>
              <a:rPr lang="en-GB" sz="1100" b="1" dirty="0">
                <a:solidFill>
                  <a:srgbClr val="7030A0"/>
                </a:solidFill>
                <a:latin typeface="Calibri"/>
              </a:rPr>
              <a:t>  INTERNATIONAL</a:t>
            </a:r>
            <a:r>
              <a:rPr lang="en-GB" sz="1100" dirty="0">
                <a:solidFill>
                  <a:schemeClr val="tx1"/>
                </a:solidFill>
                <a:latin typeface="Calibri"/>
              </a:rPr>
              <a:t>. </a:t>
            </a:r>
          </a:p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dirty="0">
                <a:solidFill>
                  <a:schemeClr val="tx1"/>
                </a:solidFill>
                <a:latin typeface="Calibri"/>
              </a:rPr>
              <a:t>See </a:t>
            </a:r>
            <a:r>
              <a:rPr lang="en-GB" sz="1100" dirty="0">
                <a:solidFill>
                  <a:srgbClr val="0070C0"/>
                </a:solidFill>
                <a:hlinkClick r:id="rId6"/>
              </a:rPr>
              <a:t>Aspirational &amp; International </a:t>
            </a:r>
            <a:r>
              <a:rPr lang="en-GB" sz="1100" dirty="0">
                <a:solidFill>
                  <a:schemeClr val="tx1"/>
                </a:solidFill>
                <a:latin typeface="Calibri"/>
              </a:rPr>
              <a:t>webpage</a:t>
            </a:r>
            <a:endParaRPr lang="en-GB" sz="110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96DD664-8203-A21E-E9C4-75107DB8B7C0}"/>
              </a:ext>
            </a:extLst>
          </p:cNvPr>
          <p:cNvSpPr/>
          <p:nvPr/>
        </p:nvSpPr>
        <p:spPr>
          <a:xfrm>
            <a:off x="5866807" y="1580900"/>
            <a:ext cx="3029326" cy="1734581"/>
          </a:xfrm>
          <a:prstGeom prst="rect">
            <a:avLst/>
          </a:prstGeom>
          <a:solidFill>
            <a:srgbClr val="FFCCFF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82563" indent="-182563" defTabSz="1075334">
              <a:buFont typeface="Wingdings" panose="05000000000000000000" pitchFamily="2" charset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RD discusses with their Educational Supervisor.  If ES approves, the </a:t>
            </a:r>
            <a:r>
              <a:rPr lang="en-GB" sz="1100" dirty="0">
                <a:solidFill>
                  <a:schemeClr val="tx1"/>
                </a:solidFill>
                <a:latin typeface="Calibri"/>
              </a:rPr>
              <a:t>RD starts a new request on Accent LM, </a:t>
            </a:r>
            <a:r>
              <a:rPr lang="en-GB" sz="1100" dirty="0">
                <a:solidFill>
                  <a:schemeClr val="tx1"/>
                </a:solidFill>
              </a:rPr>
              <a:t>enters “Aspirational” or “International” in Course Reference, and uploads approval email from their ES.</a:t>
            </a:r>
          </a:p>
          <a:p>
            <a:pPr marL="182563" indent="-182563"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200" dirty="0">
              <a:solidFill>
                <a:schemeClr val="tx1"/>
              </a:solidFill>
            </a:endParaRPr>
          </a:p>
          <a:p>
            <a:pPr marL="182563" indent="-182563" defTabSz="1075334">
              <a:buFont typeface="Wingdings" panose="05000000000000000000" pitchFamily="2" charset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dirty="0">
                <a:solidFill>
                  <a:schemeClr val="tx1"/>
                </a:solidFill>
              </a:rPr>
              <a:t>RD</a:t>
            </a:r>
            <a:r>
              <a:rPr lang="en-GB" sz="1100" dirty="0">
                <a:solidFill>
                  <a:schemeClr val="tx1"/>
                </a:solidFill>
                <a:latin typeface="Calibri"/>
              </a:rPr>
              <a:t> </a:t>
            </a:r>
            <a:r>
              <a:rPr lang="en-GB" sz="1100" b="0" i="0" u="none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emails their Training Programme Director to obtain written approval, including </a:t>
            </a:r>
            <a:r>
              <a:rPr lang="en-GB" sz="1100" dirty="0">
                <a:solidFill>
                  <a:schemeClr val="tx1"/>
                </a:solidFill>
                <a:latin typeface="Calibri"/>
              </a:rPr>
              <a:t>details of the activity, a justification and full financial breakdown of all associated estimated costs (even those which cannot be claimed)</a:t>
            </a:r>
            <a:r>
              <a:rPr lang="en-GB" sz="1100" b="0" i="0" u="none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. 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CD608ED-7572-32BB-5D55-EC807B9CAF72}"/>
              </a:ext>
            </a:extLst>
          </p:cNvPr>
          <p:cNvSpPr/>
          <p:nvPr/>
        </p:nvSpPr>
        <p:spPr>
          <a:xfrm>
            <a:off x="2303705" y="382138"/>
            <a:ext cx="1575778" cy="1254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2.   RD checks if the activity is included on the applicable </a:t>
            </a:r>
            <a:r>
              <a:rPr lang="en-GB" sz="1100" dirty="0">
                <a:solidFill>
                  <a:srgbClr val="0070C0"/>
                </a:solidFill>
                <a:latin typeface="Calibri"/>
                <a:hlinkClick r:id="rId7"/>
              </a:rPr>
              <a:t>School's Approved List</a:t>
            </a:r>
            <a:r>
              <a:rPr lang="en-GB" sz="1100" b="0" i="0" u="none" strike="noStrike" kern="1200" cap="none" spc="0" baseline="0" dirty="0">
                <a:solidFill>
                  <a:srgbClr val="0070C0"/>
                </a:solidFill>
                <a:uFillTx/>
                <a:latin typeface="Calibri"/>
              </a:rPr>
              <a:t> 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as </a:t>
            </a:r>
            <a:r>
              <a:rPr lang="en-GB" sz="1100" b="1" i="0" u="none" strike="noStrike" kern="1200" cap="none" spc="0" baseline="0" dirty="0">
                <a:solidFill>
                  <a:srgbClr val="0070C0"/>
                </a:solidFill>
                <a:uFillTx/>
                <a:latin typeface="Calibri"/>
              </a:rPr>
              <a:t>ESSENTIAL </a:t>
            </a:r>
            <a:r>
              <a:rPr lang="en-GB" sz="1100" b="0" i="0" u="none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or </a:t>
            </a:r>
            <a:r>
              <a:rPr lang="en-GB" sz="1100" b="1" i="0" u="none" strike="noStrike" kern="1200" cap="none" spc="0" baseline="0" dirty="0">
                <a:solidFill>
                  <a:srgbClr val="0070C0"/>
                </a:solidFill>
                <a:uFillTx/>
                <a:latin typeface="Calibri"/>
              </a:rPr>
              <a:t>SUPPORTING</a:t>
            </a:r>
            <a:r>
              <a:rPr lang="en-GB" sz="1100" i="0" u="none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 or</a:t>
            </a:r>
            <a:r>
              <a:rPr lang="en-GB" sz="1100" b="1" i="0" u="none" strike="noStrike" kern="1200" cap="none" spc="0" baseline="0" dirty="0">
                <a:solidFill>
                  <a:srgbClr val="0070C0"/>
                </a:solidFill>
                <a:uFillTx/>
                <a:latin typeface="Calibri"/>
              </a:rPr>
              <a:t> </a:t>
            </a:r>
            <a:r>
              <a:rPr lang="en-GB" sz="1100" b="1" dirty="0">
                <a:solidFill>
                  <a:srgbClr val="7030A0"/>
                </a:solidFill>
              </a:rPr>
              <a:t>ASPIRATIONAL</a:t>
            </a:r>
            <a:endParaRPr lang="en-GB" sz="1100" i="0" u="none" strike="sngStrike" kern="1200" cap="none" spc="0" baseline="0" dirty="0">
              <a:solidFill>
                <a:srgbClr val="FF0000"/>
              </a:solidFill>
              <a:uFillTx/>
              <a:latin typeface="Calibri"/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BA185A15-96E6-69A4-4564-493D4FD5F3D7}"/>
              </a:ext>
            </a:extLst>
          </p:cNvPr>
          <p:cNvCxnSpPr>
            <a:cxnSpLocks/>
          </p:cNvCxnSpPr>
          <p:nvPr/>
        </p:nvCxnSpPr>
        <p:spPr>
          <a:xfrm flipH="1">
            <a:off x="8896132" y="2261819"/>
            <a:ext cx="1116000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>
            <a:extLst>
              <a:ext uri="{FF2B5EF4-FFF2-40B4-BE49-F238E27FC236}">
                <a16:creationId xmlns:a16="http://schemas.microsoft.com/office/drawing/2014/main" id="{8BB59A10-D51C-2010-6077-AA4E57D3CE27}"/>
              </a:ext>
            </a:extLst>
          </p:cNvPr>
          <p:cNvGrpSpPr/>
          <p:nvPr/>
        </p:nvGrpSpPr>
        <p:grpSpPr>
          <a:xfrm>
            <a:off x="7488410" y="411059"/>
            <a:ext cx="1628306" cy="901650"/>
            <a:chOff x="2888776" y="1892490"/>
            <a:chExt cx="1937982" cy="1023582"/>
          </a:xfrm>
        </p:grpSpPr>
        <p:sp>
          <p:nvSpPr>
            <p:cNvPr id="29" name="Diamond 28">
              <a:extLst>
                <a:ext uri="{FF2B5EF4-FFF2-40B4-BE49-F238E27FC236}">
                  <a16:creationId xmlns:a16="http://schemas.microsoft.com/office/drawing/2014/main" id="{018B49F5-9B33-F108-0532-8A268360E94C}"/>
                </a:ext>
              </a:extLst>
            </p:cNvPr>
            <p:cNvSpPr/>
            <p:nvPr/>
          </p:nvSpPr>
          <p:spPr>
            <a:xfrm>
              <a:off x="2888776" y="1892490"/>
              <a:ext cx="1937982" cy="102358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4633ECF8-4230-6E5D-1208-196DF3AA9DBC}"/>
                </a:ext>
              </a:extLst>
            </p:cNvPr>
            <p:cNvSpPr txBox="1"/>
            <p:nvPr/>
          </p:nvSpPr>
          <p:spPr>
            <a:xfrm>
              <a:off x="3124195" y="2133563"/>
              <a:ext cx="1442113" cy="4891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0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rPr>
                <a:t>Is the activity </a:t>
              </a:r>
              <a:r>
                <a:rPr lang="en-GB" sz="11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rPr>
                <a:t>INTERNATIONAL?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4577A54-C4F4-3B8B-62A5-CED57BEAD3D5}"/>
              </a:ext>
            </a:extLst>
          </p:cNvPr>
          <p:cNvGrpSpPr/>
          <p:nvPr/>
        </p:nvGrpSpPr>
        <p:grpSpPr>
          <a:xfrm>
            <a:off x="9614989" y="364696"/>
            <a:ext cx="2076759" cy="1046426"/>
            <a:chOff x="2888776" y="1892490"/>
            <a:chExt cx="1937982" cy="1023582"/>
          </a:xfrm>
        </p:grpSpPr>
        <p:sp>
          <p:nvSpPr>
            <p:cNvPr id="32" name="Diamond 31">
              <a:extLst>
                <a:ext uri="{FF2B5EF4-FFF2-40B4-BE49-F238E27FC236}">
                  <a16:creationId xmlns:a16="http://schemas.microsoft.com/office/drawing/2014/main" id="{3A12E38F-D610-2E73-97E1-E98838010A3D}"/>
                </a:ext>
              </a:extLst>
            </p:cNvPr>
            <p:cNvSpPr/>
            <p:nvPr/>
          </p:nvSpPr>
          <p:spPr>
            <a:xfrm>
              <a:off x="2888776" y="1892490"/>
              <a:ext cx="1937982" cy="102358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73A94109-0218-7BE6-AC26-7C130C48F14B}"/>
                </a:ext>
              </a:extLst>
            </p:cNvPr>
            <p:cNvSpPr txBox="1"/>
            <p:nvPr/>
          </p:nvSpPr>
          <p:spPr>
            <a:xfrm>
              <a:off x="3136710" y="2065050"/>
              <a:ext cx="1442113" cy="689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1075334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100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rPr>
                <a:t>Is this your </a:t>
              </a:r>
              <a:r>
                <a:rPr lang="en-GB" sz="11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rPr>
                <a:t>first</a:t>
              </a:r>
              <a:r>
                <a:rPr lang="en-GB" sz="1100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rPr>
                <a:t> </a:t>
              </a:r>
              <a:r>
                <a:rPr lang="en-GB" sz="11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rPr>
                <a:t>International activity </a:t>
              </a:r>
              <a:r>
                <a:rPr lang="en-GB" sz="1100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rPr>
                <a:t>during this training programme?</a:t>
              </a:r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0BEDA31E-A491-8691-079E-85ED9AB18407}"/>
              </a:ext>
            </a:extLst>
          </p:cNvPr>
          <p:cNvSpPr/>
          <p:nvPr/>
        </p:nvSpPr>
        <p:spPr>
          <a:xfrm>
            <a:off x="10258932" y="3601480"/>
            <a:ext cx="1809498" cy="1288881"/>
          </a:xfrm>
          <a:prstGeom prst="rect">
            <a:avLst/>
          </a:prstGeom>
          <a:solidFill>
            <a:srgbClr val="FFCCFF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You cannot apply for reimbursement for an international activity if you have already attended one in this programme – see </a:t>
            </a:r>
            <a:r>
              <a:rPr lang="en-GB" sz="1100" dirty="0">
                <a:solidFill>
                  <a:srgbClr val="0070C0"/>
                </a:solidFill>
                <a:hlinkClick r:id="rId6"/>
              </a:rPr>
              <a:t>Aspirational &amp; International</a:t>
            </a:r>
            <a:r>
              <a:rPr lang="en-GB" sz="1100" dirty="0">
                <a:solidFill>
                  <a:srgbClr val="0070C0"/>
                </a:solidFill>
              </a:rPr>
              <a:t> </a:t>
            </a:r>
            <a:r>
              <a:rPr lang="en-GB" sz="1100" dirty="0">
                <a:solidFill>
                  <a:srgbClr val="000000"/>
                </a:solidFill>
              </a:rPr>
              <a:t>for 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exceptions.</a:t>
            </a:r>
            <a:endParaRPr lang="en-GB" sz="1100" dirty="0">
              <a:solidFill>
                <a:srgbClr val="000000"/>
              </a:solidFill>
              <a:latin typeface="Calibri"/>
            </a:endParaRP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8B38A0ED-A3C0-670F-11C8-E73A5AD7233C}"/>
              </a:ext>
            </a:extLst>
          </p:cNvPr>
          <p:cNvCxnSpPr>
            <a:cxnSpLocks/>
          </p:cNvCxnSpPr>
          <p:nvPr/>
        </p:nvCxnSpPr>
        <p:spPr>
          <a:xfrm>
            <a:off x="11703478" y="873290"/>
            <a:ext cx="180000" cy="0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02ED832D-FF6E-FBEA-076C-9DEB9A0809BE}"/>
              </a:ext>
            </a:extLst>
          </p:cNvPr>
          <p:cNvSpPr/>
          <p:nvPr/>
        </p:nvSpPr>
        <p:spPr>
          <a:xfrm>
            <a:off x="233264" y="2158269"/>
            <a:ext cx="2225761" cy="14311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 defTabSz="1075334">
              <a:buFont typeface="Wingdings" panose="05000000000000000000" pitchFamily="2" charset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RD discusses with Educational Supervisor (ES) for approval. </a:t>
            </a:r>
          </a:p>
          <a:p>
            <a:pPr marL="171450" indent="-171450" defTabSz="1075334">
              <a:buFont typeface="Wingdings" panose="05000000000000000000" pitchFamily="2" charset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ES will liaise with the TPD if they require assistance.</a:t>
            </a:r>
          </a:p>
          <a:p>
            <a:pPr marL="171450" indent="-171450" defTabSz="1075334">
              <a:buFont typeface="Wingdings" panose="05000000000000000000" pitchFamily="2" charset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RD should be meeting mandatory curriculum requirements before considering </a:t>
            </a:r>
            <a:r>
              <a:rPr lang="en-GB" sz="1100" b="1" dirty="0">
                <a:solidFill>
                  <a:srgbClr val="0070C0"/>
                </a:solidFill>
                <a:latin typeface="Calibri"/>
              </a:rPr>
              <a:t>SUPPORTING </a:t>
            </a:r>
            <a:r>
              <a:rPr lang="en-GB" sz="1100" dirty="0">
                <a:solidFill>
                  <a:schemeClr val="tx1"/>
                </a:solidFill>
                <a:latin typeface="Calibri"/>
              </a:rPr>
              <a:t>activities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. 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19922241-1A3E-6883-3A39-671DA39F65E1}"/>
              </a:ext>
            </a:extLst>
          </p:cNvPr>
          <p:cNvGrpSpPr/>
          <p:nvPr/>
        </p:nvGrpSpPr>
        <p:grpSpPr>
          <a:xfrm>
            <a:off x="299305" y="3864736"/>
            <a:ext cx="1964933" cy="776773"/>
            <a:chOff x="2894280" y="1995204"/>
            <a:chExt cx="1937982" cy="1023582"/>
          </a:xfrm>
        </p:grpSpPr>
        <p:sp>
          <p:nvSpPr>
            <p:cNvPr id="43" name="Diamond 42">
              <a:extLst>
                <a:ext uri="{FF2B5EF4-FFF2-40B4-BE49-F238E27FC236}">
                  <a16:creationId xmlns:a16="http://schemas.microsoft.com/office/drawing/2014/main" id="{3D100979-B742-F891-7A10-872514C632AE}"/>
                </a:ext>
              </a:extLst>
            </p:cNvPr>
            <p:cNvSpPr/>
            <p:nvPr/>
          </p:nvSpPr>
          <p:spPr>
            <a:xfrm>
              <a:off x="2894280" y="1995204"/>
              <a:ext cx="1937982" cy="102358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0834817C-AA9E-4D9A-8883-4A2D0CBA7E1C}"/>
                </a:ext>
              </a:extLst>
            </p:cNvPr>
            <p:cNvSpPr txBox="1"/>
            <p:nvPr/>
          </p:nvSpPr>
          <p:spPr>
            <a:xfrm>
              <a:off x="3128694" y="2287510"/>
              <a:ext cx="1442113" cy="5677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1075334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100" b="1" i="0" u="none" strike="noStrike" kern="1200" cap="none" spc="0" baseline="0">
                  <a:solidFill>
                    <a:srgbClr val="000000"/>
                  </a:solidFill>
                  <a:uFillTx/>
                  <a:latin typeface="Calibri Light"/>
                </a:rPr>
                <a:t>Educational Supervisor approves? </a:t>
              </a:r>
              <a:endParaRPr lang="en-GB" sz="1100" b="1" i="0" u="none" strike="noStrike" kern="1200" cap="none" spc="0" baseline="0">
                <a:solidFill>
                  <a:srgbClr val="000000"/>
                </a:solidFill>
                <a:highlight>
                  <a:srgbClr val="FF00FF"/>
                </a:highlight>
                <a:uFillTx/>
                <a:latin typeface="Calibri Light"/>
              </a:endParaRPr>
            </a:p>
          </p:txBody>
        </p:sp>
      </p:grpSp>
      <p:sp>
        <p:nvSpPr>
          <p:cNvPr id="45" name="Rectangle 44">
            <a:extLst>
              <a:ext uri="{FF2B5EF4-FFF2-40B4-BE49-F238E27FC236}">
                <a16:creationId xmlns:a16="http://schemas.microsoft.com/office/drawing/2014/main" id="{31F485D6-E86D-F376-3B19-E03D14B1D03D}"/>
              </a:ext>
            </a:extLst>
          </p:cNvPr>
          <p:cNvSpPr/>
          <p:nvPr/>
        </p:nvSpPr>
        <p:spPr>
          <a:xfrm>
            <a:off x="717954" y="5031879"/>
            <a:ext cx="954717" cy="52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ES informs the RD why declined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70D28015-F6B4-1922-C1E7-F9A88EF213F9}"/>
              </a:ext>
            </a:extLst>
          </p:cNvPr>
          <p:cNvCxnSpPr>
            <a:cxnSpLocks/>
          </p:cNvCxnSpPr>
          <p:nvPr/>
        </p:nvCxnSpPr>
        <p:spPr>
          <a:xfrm>
            <a:off x="1287346" y="4679036"/>
            <a:ext cx="0" cy="360000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FC1830D4-5326-96BF-341F-93C651D02437}"/>
              </a:ext>
            </a:extLst>
          </p:cNvPr>
          <p:cNvCxnSpPr>
            <a:cxnSpLocks/>
          </p:cNvCxnSpPr>
          <p:nvPr/>
        </p:nvCxnSpPr>
        <p:spPr>
          <a:xfrm flipV="1">
            <a:off x="3990488" y="6461757"/>
            <a:ext cx="4062850" cy="11266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>
            <a:extLst>
              <a:ext uri="{FF2B5EF4-FFF2-40B4-BE49-F238E27FC236}">
                <a16:creationId xmlns:a16="http://schemas.microsoft.com/office/drawing/2014/main" id="{9692B322-A048-A6F9-3502-ECF43940166E}"/>
              </a:ext>
            </a:extLst>
          </p:cNvPr>
          <p:cNvSpPr/>
          <p:nvPr/>
        </p:nvSpPr>
        <p:spPr>
          <a:xfrm>
            <a:off x="255612" y="5960928"/>
            <a:ext cx="3921533" cy="8313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 defTabSz="1075334">
              <a:buFont typeface="Wingdings" panose="05000000000000000000" pitchFamily="2" charset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kern="0" dirty="0">
                <a:solidFill>
                  <a:schemeClr val="tx1"/>
                </a:solidFill>
              </a:rPr>
              <a:t>RD applies on Accent Leave Manager.  In the “Course Reference” field, enters the full applicable E (Essential) or S (Supporting) activity code &amp; course title from the SE Approved list; full financial breakdown of all associated estimated costs.</a:t>
            </a:r>
          </a:p>
          <a:p>
            <a:pPr marL="171450" indent="-171450" defTabSz="1075334">
              <a:buFont typeface="Wingdings" panose="05000000000000000000" pitchFamily="2" charset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kern="0" dirty="0">
                <a:solidFill>
                  <a:schemeClr val="tx1"/>
                </a:solidFill>
              </a:rPr>
              <a:t>RD uploads evidence of ES approval (e.g. an email) onto ALM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6963A364-0136-001A-0A9A-A56E898D1767}"/>
              </a:ext>
            </a:extLst>
          </p:cNvPr>
          <p:cNvSpPr/>
          <p:nvPr/>
        </p:nvSpPr>
        <p:spPr>
          <a:xfrm>
            <a:off x="8112575" y="5039036"/>
            <a:ext cx="2205368" cy="175599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 defTabSz="1075334">
              <a:buFont typeface="Wingdings" panose="05000000000000000000" pitchFamily="2" charset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dirty="0">
                <a:solidFill>
                  <a:srgbClr val="000000"/>
                </a:solidFill>
              </a:rPr>
              <a:t>RD claims reimbursement</a:t>
            </a:r>
          </a:p>
          <a:p>
            <a:pPr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dirty="0">
                <a:solidFill>
                  <a:srgbClr val="000000"/>
                </a:solidFill>
              </a:rPr>
              <a:t>     with accompanying evidence </a:t>
            </a:r>
          </a:p>
          <a:p>
            <a:pPr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dirty="0">
                <a:solidFill>
                  <a:srgbClr val="000000"/>
                </a:solidFill>
              </a:rPr>
              <a:t>     and Activity/Approval Code</a:t>
            </a:r>
          </a:p>
          <a:p>
            <a:pPr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dirty="0">
                <a:solidFill>
                  <a:srgbClr val="000000"/>
                </a:solidFill>
              </a:rPr>
              <a:t>     via Trust;  </a:t>
            </a:r>
          </a:p>
          <a:p>
            <a:pPr marL="171450" indent="-171450" defTabSz="1075334">
              <a:buFont typeface="Wingdings" panose="05000000000000000000" pitchFamily="2" charset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dirty="0">
                <a:solidFill>
                  <a:srgbClr val="000000"/>
                </a:solidFill>
              </a:rPr>
              <a:t>Trust pays doctor via payroll. </a:t>
            </a:r>
          </a:p>
          <a:p>
            <a:pPr marL="171450" indent="-171450" defTabSz="1075334">
              <a:buFont typeface="Wingdings" panose="05000000000000000000" pitchFamily="2" charset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dirty="0">
                <a:solidFill>
                  <a:srgbClr val="000000"/>
                </a:solidFill>
              </a:rPr>
              <a:t>Claims must be made no later than </a:t>
            </a:r>
            <a:r>
              <a:rPr lang="en-US" sz="1100" b="1" u="sng" dirty="0">
                <a:solidFill>
                  <a:srgbClr val="000000"/>
                </a:solidFill>
              </a:rPr>
              <a:t>3 Months</a:t>
            </a:r>
            <a:r>
              <a:rPr lang="en-US" sz="1100" dirty="0">
                <a:solidFill>
                  <a:srgbClr val="000000"/>
                </a:solidFill>
              </a:rPr>
              <a:t> after the activity. </a:t>
            </a:r>
          </a:p>
          <a:p>
            <a:pPr marL="171450" indent="-171450" defTabSz="1075334">
              <a:buFont typeface="Wingdings" panose="05000000000000000000" pitchFamily="2" charset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dirty="0">
                <a:solidFill>
                  <a:srgbClr val="000000"/>
                </a:solidFill>
              </a:rPr>
              <a:t>See </a:t>
            </a:r>
            <a:r>
              <a:rPr lang="en-GB" sz="1100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Study Leave A-Z</a:t>
            </a:r>
            <a:r>
              <a:rPr lang="en-GB" sz="1100" dirty="0">
                <a:solidFill>
                  <a:srgbClr val="0070C0"/>
                </a:solidFill>
              </a:rPr>
              <a:t> </a:t>
            </a:r>
            <a:r>
              <a:rPr lang="en-US" sz="1100" dirty="0">
                <a:solidFill>
                  <a:srgbClr val="000000"/>
                </a:solidFill>
              </a:rPr>
              <a:t>for info about “Claiming Expenses and Early Reimbursement”.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68A86B6D-1198-28C8-9343-C3CF8181C6E2}"/>
              </a:ext>
            </a:extLst>
          </p:cNvPr>
          <p:cNvSpPr/>
          <p:nvPr/>
        </p:nvSpPr>
        <p:spPr>
          <a:xfrm>
            <a:off x="10759491" y="5822096"/>
            <a:ext cx="1284536" cy="75543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i="0" u="sng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Trusts</a:t>
            </a:r>
            <a:r>
              <a:rPr lang="en-US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: submit monthly returns to NHSE to claim back reimbursement.</a:t>
            </a:r>
            <a:endParaRPr lang="en-GB" sz="1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36ADE138-D0BE-3408-4697-1A62969698EA}"/>
              </a:ext>
            </a:extLst>
          </p:cNvPr>
          <p:cNvGrpSpPr/>
          <p:nvPr/>
        </p:nvGrpSpPr>
        <p:grpSpPr>
          <a:xfrm>
            <a:off x="7876500" y="3475982"/>
            <a:ext cx="1371572" cy="870790"/>
            <a:chOff x="3416307" y="1892490"/>
            <a:chExt cx="1442113" cy="921332"/>
          </a:xfrm>
        </p:grpSpPr>
        <p:sp>
          <p:nvSpPr>
            <p:cNvPr id="66" name="Diamond 65">
              <a:extLst>
                <a:ext uri="{FF2B5EF4-FFF2-40B4-BE49-F238E27FC236}">
                  <a16:creationId xmlns:a16="http://schemas.microsoft.com/office/drawing/2014/main" id="{66001A8D-B7C5-D1E7-175B-86AD676443CD}"/>
                </a:ext>
              </a:extLst>
            </p:cNvPr>
            <p:cNvSpPr/>
            <p:nvPr/>
          </p:nvSpPr>
          <p:spPr>
            <a:xfrm>
              <a:off x="3447972" y="1892490"/>
              <a:ext cx="1378785" cy="92133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A118FFE1-8E8A-FB3B-6E37-AC873F0847C5}"/>
                </a:ext>
              </a:extLst>
            </p:cNvPr>
            <p:cNvSpPr txBox="1"/>
            <p:nvPr/>
          </p:nvSpPr>
          <p:spPr>
            <a:xfrm>
              <a:off x="3416307" y="2168578"/>
              <a:ext cx="1442113" cy="456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 Light"/>
                </a:rPr>
                <a:t>TPD Approves as Aspirational?</a:t>
              </a:r>
              <a:endParaRPr lang="en-GB" sz="11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68" name="Rectangle 67">
            <a:extLst>
              <a:ext uri="{FF2B5EF4-FFF2-40B4-BE49-F238E27FC236}">
                <a16:creationId xmlns:a16="http://schemas.microsoft.com/office/drawing/2014/main" id="{8CEA628E-EC78-E4E9-D9C1-5704BDBB03F8}"/>
              </a:ext>
            </a:extLst>
          </p:cNvPr>
          <p:cNvSpPr/>
          <p:nvPr/>
        </p:nvSpPr>
        <p:spPr>
          <a:xfrm>
            <a:off x="7931618" y="4544746"/>
            <a:ext cx="1148952" cy="353911"/>
          </a:xfrm>
          <a:prstGeom prst="rect">
            <a:avLst/>
          </a:prstGeom>
          <a:solidFill>
            <a:srgbClr val="FFCCFF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TPD informs 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RD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why declined.</a:t>
            </a: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11458A84-78E5-D2A4-6071-6A4973962568}"/>
              </a:ext>
            </a:extLst>
          </p:cNvPr>
          <p:cNvGrpSpPr/>
          <p:nvPr/>
        </p:nvGrpSpPr>
        <p:grpSpPr>
          <a:xfrm>
            <a:off x="4810710" y="3568331"/>
            <a:ext cx="958108" cy="811860"/>
            <a:chOff x="3447972" y="1892490"/>
            <a:chExt cx="1378785" cy="921332"/>
          </a:xfrm>
        </p:grpSpPr>
        <p:sp>
          <p:nvSpPr>
            <p:cNvPr id="71" name="Diamond 70">
              <a:extLst>
                <a:ext uri="{FF2B5EF4-FFF2-40B4-BE49-F238E27FC236}">
                  <a16:creationId xmlns:a16="http://schemas.microsoft.com/office/drawing/2014/main" id="{DA436437-CAFC-7C37-E894-792F1755493A}"/>
                </a:ext>
              </a:extLst>
            </p:cNvPr>
            <p:cNvSpPr/>
            <p:nvPr/>
          </p:nvSpPr>
          <p:spPr>
            <a:xfrm>
              <a:off x="3447972" y="1892490"/>
              <a:ext cx="1378785" cy="92133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BCEA29C7-2681-DFAF-E0DE-CCE5C3DB0999}"/>
                </a:ext>
              </a:extLst>
            </p:cNvPr>
            <p:cNvSpPr txBox="1"/>
            <p:nvPr/>
          </p:nvSpPr>
          <p:spPr>
            <a:xfrm>
              <a:off x="3558071" y="2005896"/>
              <a:ext cx="1216723" cy="6810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1075334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100" b="1" i="0" u="none" strike="noStrike" kern="1200" cap="none" spc="0" baseline="0" dirty="0">
                  <a:uFillTx/>
                  <a:latin typeface="Calibri Light"/>
                </a:rPr>
                <a:t>NHSE Approves on ALM</a:t>
              </a:r>
              <a:r>
                <a:rPr lang="en-US" sz="11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 Light"/>
                </a:rPr>
                <a:t>?</a:t>
              </a:r>
              <a:endParaRPr lang="en-GB" sz="1100" b="1" i="0" u="none" strike="noStrike" kern="1200" cap="none" spc="0" baseline="0" dirty="0">
                <a:solidFill>
                  <a:srgbClr val="000000"/>
                </a:solidFill>
                <a:uFillTx/>
                <a:latin typeface="Calibri Light"/>
              </a:endParaRPr>
            </a:p>
          </p:txBody>
        </p:sp>
      </p:grp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87698C8F-CBBD-415E-2864-FD7B1BFA1020}"/>
              </a:ext>
            </a:extLst>
          </p:cNvPr>
          <p:cNvCxnSpPr>
            <a:cxnSpLocks/>
          </p:cNvCxnSpPr>
          <p:nvPr/>
        </p:nvCxnSpPr>
        <p:spPr>
          <a:xfrm>
            <a:off x="1331216" y="1979744"/>
            <a:ext cx="13729" cy="163400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AF481622-33DB-2410-0256-9A86FBDF841B}"/>
              </a:ext>
            </a:extLst>
          </p:cNvPr>
          <p:cNvSpPr/>
          <p:nvPr/>
        </p:nvSpPr>
        <p:spPr>
          <a:xfrm>
            <a:off x="3616197" y="3692181"/>
            <a:ext cx="962094" cy="513693"/>
          </a:xfrm>
          <a:prstGeom prst="rect">
            <a:avLst/>
          </a:prstGeom>
          <a:solidFill>
            <a:srgbClr val="FFCCFF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NHSE</a:t>
            </a:r>
            <a:r>
              <a:rPr lang="en-GB" sz="1100" b="0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 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informs 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RD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and TPD why declined</a:t>
            </a:r>
          </a:p>
        </p:txBody>
      </p:sp>
      <p:sp>
        <p:nvSpPr>
          <p:cNvPr id="86" name="Rectangle 123">
            <a:extLst>
              <a:ext uri="{FF2B5EF4-FFF2-40B4-BE49-F238E27FC236}">
                <a16:creationId xmlns:a16="http://schemas.microsoft.com/office/drawing/2014/main" id="{13D5CA7D-63FE-B3AC-D1B4-F700750EFFDE}"/>
              </a:ext>
            </a:extLst>
          </p:cNvPr>
          <p:cNvSpPr/>
          <p:nvPr/>
        </p:nvSpPr>
        <p:spPr>
          <a:xfrm>
            <a:off x="1842706" y="4324403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i="0" u="none" strike="noStrike" kern="1200" cap="none" spc="0" baseline="0" dirty="0">
                <a:solidFill>
                  <a:schemeClr val="accent6">
                    <a:lumMod val="75000"/>
                  </a:schemeClr>
                </a:solidFill>
                <a:uFillTx/>
                <a:latin typeface="Calibri"/>
              </a:rPr>
              <a:t>Yes </a:t>
            </a:r>
            <a:endParaRPr lang="en-GB" sz="1100" b="0" i="0" u="none" strike="noStrike" kern="1200" cap="none" spc="0" baseline="0" dirty="0">
              <a:solidFill>
                <a:schemeClr val="accent6">
                  <a:lumMod val="75000"/>
                </a:schemeClr>
              </a:solidFill>
              <a:uFillTx/>
              <a:latin typeface="Calibri"/>
            </a:endParaRPr>
          </a:p>
        </p:txBody>
      </p:sp>
      <p:sp>
        <p:nvSpPr>
          <p:cNvPr id="87" name="Rectangle 123">
            <a:extLst>
              <a:ext uri="{FF2B5EF4-FFF2-40B4-BE49-F238E27FC236}">
                <a16:creationId xmlns:a16="http://schemas.microsoft.com/office/drawing/2014/main" id="{9E8A7700-ECFC-4AE4-126A-8B56D31826D3}"/>
              </a:ext>
            </a:extLst>
          </p:cNvPr>
          <p:cNvSpPr/>
          <p:nvPr/>
        </p:nvSpPr>
        <p:spPr>
          <a:xfrm>
            <a:off x="854798" y="4654756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dirty="0">
                <a:solidFill>
                  <a:srgbClr val="C00000"/>
                </a:solidFill>
                <a:latin typeface="Calibri"/>
              </a:rPr>
              <a:t>No</a:t>
            </a:r>
            <a:r>
              <a:rPr lang="en-US" sz="1100" b="1" i="0" u="none" strike="noStrike" kern="1200" cap="none" spc="0" baseline="0" dirty="0">
                <a:solidFill>
                  <a:srgbClr val="C00000"/>
                </a:solidFill>
                <a:uFillTx/>
                <a:latin typeface="Calibri"/>
              </a:rPr>
              <a:t> </a:t>
            </a:r>
            <a:endParaRPr lang="en-GB" sz="1100" b="0" i="0" u="none" strike="noStrike" kern="1200" cap="none" spc="0" baseline="0" dirty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88" name="Rectangle 123">
            <a:extLst>
              <a:ext uri="{FF2B5EF4-FFF2-40B4-BE49-F238E27FC236}">
                <a16:creationId xmlns:a16="http://schemas.microsoft.com/office/drawing/2014/main" id="{B24FB6AA-CB39-FFCE-2247-ABB1D317F041}"/>
              </a:ext>
            </a:extLst>
          </p:cNvPr>
          <p:cNvSpPr/>
          <p:nvPr/>
        </p:nvSpPr>
        <p:spPr>
          <a:xfrm>
            <a:off x="5524642" y="641745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dirty="0">
                <a:solidFill>
                  <a:srgbClr val="C00000"/>
                </a:solidFill>
                <a:latin typeface="Calibri"/>
              </a:rPr>
              <a:t>No</a:t>
            </a:r>
            <a:r>
              <a:rPr lang="en-US" sz="1100" b="1" i="0" u="none" strike="noStrike" kern="1200" cap="none" spc="0" baseline="0" dirty="0">
                <a:solidFill>
                  <a:srgbClr val="C00000"/>
                </a:solidFill>
                <a:uFillTx/>
                <a:latin typeface="Calibri"/>
              </a:rPr>
              <a:t> </a:t>
            </a:r>
            <a:endParaRPr lang="en-GB" sz="1100" b="0" i="0" u="none" strike="noStrike" kern="1200" cap="none" spc="0" baseline="0" dirty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89" name="Rectangle 123">
            <a:extLst>
              <a:ext uri="{FF2B5EF4-FFF2-40B4-BE49-F238E27FC236}">
                <a16:creationId xmlns:a16="http://schemas.microsoft.com/office/drawing/2014/main" id="{C6BF4F2F-BA1D-71EB-6189-C9E42EA630A5}"/>
              </a:ext>
            </a:extLst>
          </p:cNvPr>
          <p:cNvSpPr/>
          <p:nvPr/>
        </p:nvSpPr>
        <p:spPr>
          <a:xfrm>
            <a:off x="8056788" y="1263361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i="0" u="none" strike="noStrike" kern="1200" cap="none" spc="0" baseline="0">
                <a:solidFill>
                  <a:srgbClr val="C00000"/>
                </a:solidFill>
                <a:uFillTx/>
                <a:latin typeface="Calibri"/>
              </a:rPr>
              <a:t> </a:t>
            </a:r>
            <a:endParaRPr lang="en-GB" sz="1100" b="0" i="0" u="none" strike="noStrike" kern="1200" cap="none" spc="0" baseline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90" name="Rectangle 123">
            <a:extLst>
              <a:ext uri="{FF2B5EF4-FFF2-40B4-BE49-F238E27FC236}">
                <a16:creationId xmlns:a16="http://schemas.microsoft.com/office/drawing/2014/main" id="{48605E8F-7E52-7098-E2BD-91462FA7D3E5}"/>
              </a:ext>
            </a:extLst>
          </p:cNvPr>
          <p:cNvSpPr/>
          <p:nvPr/>
        </p:nvSpPr>
        <p:spPr>
          <a:xfrm>
            <a:off x="9117978" y="613359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>
                <a:solidFill>
                  <a:schemeClr val="accent6">
                    <a:lumMod val="75000"/>
                  </a:schemeClr>
                </a:solidFill>
                <a:latin typeface="Calibri"/>
              </a:rPr>
              <a:t>Yes</a:t>
            </a:r>
            <a:endParaRPr lang="en-GB" sz="1100" b="0" i="0" u="none" strike="noStrike" kern="1200" cap="none" spc="0" baseline="0">
              <a:solidFill>
                <a:schemeClr val="accent6">
                  <a:lumMod val="75000"/>
                </a:schemeClr>
              </a:solidFill>
              <a:uFillTx/>
              <a:latin typeface="Calibri"/>
            </a:endParaRPr>
          </a:p>
        </p:txBody>
      </p:sp>
      <p:sp>
        <p:nvSpPr>
          <p:cNvPr id="91" name="Rectangle 123">
            <a:extLst>
              <a:ext uri="{FF2B5EF4-FFF2-40B4-BE49-F238E27FC236}">
                <a16:creationId xmlns:a16="http://schemas.microsoft.com/office/drawing/2014/main" id="{362D8DF4-E31A-6CFA-7BF4-E5235F8558C4}"/>
              </a:ext>
            </a:extLst>
          </p:cNvPr>
          <p:cNvSpPr/>
          <p:nvPr/>
        </p:nvSpPr>
        <p:spPr>
          <a:xfrm>
            <a:off x="10230408" y="1368448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dirty="0">
                <a:solidFill>
                  <a:schemeClr val="accent6">
                    <a:lumMod val="75000"/>
                  </a:schemeClr>
                </a:solidFill>
                <a:latin typeface="Calibri"/>
              </a:rPr>
              <a:t>Yes</a:t>
            </a:r>
            <a:endParaRPr lang="en-GB" sz="1100" b="0" i="0" u="none" strike="noStrike" kern="1200" cap="none" spc="0" baseline="0" dirty="0">
              <a:solidFill>
                <a:schemeClr val="accent6">
                  <a:lumMod val="75000"/>
                </a:schemeClr>
              </a:solidFill>
              <a:uFillTx/>
              <a:latin typeface="Calibri"/>
            </a:endParaRPr>
          </a:p>
        </p:txBody>
      </p:sp>
      <p:sp>
        <p:nvSpPr>
          <p:cNvPr id="92" name="Rectangle 123">
            <a:extLst>
              <a:ext uri="{FF2B5EF4-FFF2-40B4-BE49-F238E27FC236}">
                <a16:creationId xmlns:a16="http://schemas.microsoft.com/office/drawing/2014/main" id="{19BE2122-5F2F-8972-25C2-6F326E8665B9}"/>
              </a:ext>
            </a:extLst>
          </p:cNvPr>
          <p:cNvSpPr/>
          <p:nvPr/>
        </p:nvSpPr>
        <p:spPr>
          <a:xfrm>
            <a:off x="11517343" y="576309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dirty="0">
                <a:solidFill>
                  <a:srgbClr val="C00000"/>
                </a:solidFill>
                <a:latin typeface="Calibri"/>
              </a:rPr>
              <a:t>No</a:t>
            </a:r>
            <a:endParaRPr lang="en-GB" sz="1100" b="0" i="0" u="none" strike="noStrike" kern="1200" cap="none" spc="0" baseline="0" dirty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93" name="Rectangle 123">
            <a:extLst>
              <a:ext uri="{FF2B5EF4-FFF2-40B4-BE49-F238E27FC236}">
                <a16:creationId xmlns:a16="http://schemas.microsoft.com/office/drawing/2014/main" id="{CB7BB115-375A-2ED8-0FE2-0608700218BF}"/>
              </a:ext>
            </a:extLst>
          </p:cNvPr>
          <p:cNvSpPr/>
          <p:nvPr/>
        </p:nvSpPr>
        <p:spPr>
          <a:xfrm>
            <a:off x="7572671" y="3681673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dirty="0">
                <a:solidFill>
                  <a:schemeClr val="accent6">
                    <a:lumMod val="75000"/>
                  </a:schemeClr>
                </a:solidFill>
                <a:latin typeface="Calibri"/>
              </a:rPr>
              <a:t>Yes</a:t>
            </a:r>
            <a:endParaRPr lang="en-GB" sz="1100" b="0" i="0" u="none" strike="noStrike" kern="1200" cap="none" spc="0" baseline="0" dirty="0">
              <a:solidFill>
                <a:schemeClr val="accent6">
                  <a:lumMod val="75000"/>
                </a:schemeClr>
              </a:solidFill>
              <a:uFillTx/>
              <a:latin typeface="Calibri"/>
            </a:endParaRPr>
          </a:p>
        </p:txBody>
      </p:sp>
      <p:sp>
        <p:nvSpPr>
          <p:cNvPr id="94" name="Rectangle 123">
            <a:extLst>
              <a:ext uri="{FF2B5EF4-FFF2-40B4-BE49-F238E27FC236}">
                <a16:creationId xmlns:a16="http://schemas.microsoft.com/office/drawing/2014/main" id="{5A1EA12F-5E13-C751-4377-0243A4C346E6}"/>
              </a:ext>
            </a:extLst>
          </p:cNvPr>
          <p:cNvSpPr/>
          <p:nvPr/>
        </p:nvSpPr>
        <p:spPr>
          <a:xfrm>
            <a:off x="8044949" y="4208864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dirty="0">
                <a:solidFill>
                  <a:srgbClr val="C00000"/>
                </a:solidFill>
                <a:latin typeface="Calibri"/>
              </a:rPr>
              <a:t>No</a:t>
            </a:r>
            <a:endParaRPr lang="en-GB" sz="1100" b="0" i="0" u="none" strike="noStrike" kern="1200" cap="none" spc="0" baseline="0" dirty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95" name="Rectangle 123">
            <a:extLst>
              <a:ext uri="{FF2B5EF4-FFF2-40B4-BE49-F238E27FC236}">
                <a16:creationId xmlns:a16="http://schemas.microsoft.com/office/drawing/2014/main" id="{E7E6DF63-A2CA-25AB-0F97-A6A6FB3311F2}"/>
              </a:ext>
            </a:extLst>
          </p:cNvPr>
          <p:cNvSpPr/>
          <p:nvPr/>
        </p:nvSpPr>
        <p:spPr>
          <a:xfrm>
            <a:off x="4476049" y="3735592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dirty="0">
                <a:solidFill>
                  <a:srgbClr val="C00000"/>
                </a:solidFill>
                <a:latin typeface="Calibri"/>
              </a:rPr>
              <a:t>No</a:t>
            </a:r>
            <a:endParaRPr lang="en-GB" sz="1100" b="0" i="0" u="none" strike="noStrike" kern="1200" cap="none" spc="0" baseline="0" dirty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96" name="Rectangle 123">
            <a:extLst>
              <a:ext uri="{FF2B5EF4-FFF2-40B4-BE49-F238E27FC236}">
                <a16:creationId xmlns:a16="http://schemas.microsoft.com/office/drawing/2014/main" id="{5AFF9BA3-ADEA-4E65-EA1F-B4BF490D8CFD}"/>
              </a:ext>
            </a:extLst>
          </p:cNvPr>
          <p:cNvSpPr/>
          <p:nvPr/>
        </p:nvSpPr>
        <p:spPr>
          <a:xfrm>
            <a:off x="4830049" y="4358646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i="0" u="none" strike="noStrike" kern="1200" cap="none" spc="0" baseline="0" dirty="0">
                <a:solidFill>
                  <a:schemeClr val="accent6">
                    <a:lumMod val="75000"/>
                  </a:schemeClr>
                </a:solidFill>
                <a:uFillTx/>
                <a:latin typeface="Calibri"/>
              </a:rPr>
              <a:t>Yes </a:t>
            </a:r>
            <a:endParaRPr lang="en-GB" sz="1100" b="0" i="0" u="none" strike="noStrike" kern="1200" cap="none" spc="0" baseline="0" dirty="0">
              <a:solidFill>
                <a:schemeClr val="accent6">
                  <a:lumMod val="75000"/>
                </a:schemeClr>
              </a:solidFill>
              <a:uFillTx/>
              <a:latin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B4E7F0-871D-40C1-C382-B6DAB1C95811}"/>
              </a:ext>
            </a:extLst>
          </p:cNvPr>
          <p:cNvSpPr/>
          <p:nvPr/>
        </p:nvSpPr>
        <p:spPr>
          <a:xfrm>
            <a:off x="9280765" y="1596141"/>
            <a:ext cx="2318352" cy="1713855"/>
          </a:xfrm>
          <a:prstGeom prst="rect">
            <a:avLst/>
          </a:prstGeom>
          <a:solidFill>
            <a:srgbClr val="FFCCFF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For International activities (i.e. outside the UK), NHSE will fund the lower amount of </a:t>
            </a:r>
            <a:r>
              <a:rPr lang="en-GB" sz="1100" b="1" i="0" u="sng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either</a:t>
            </a:r>
            <a:r>
              <a:rPr lang="en-GB" sz="1100" b="0" i="0" u="none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 the course fee </a:t>
            </a:r>
            <a:r>
              <a:rPr lang="en-GB" sz="1100" b="1" i="0" u="sng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or</a:t>
            </a:r>
            <a:r>
              <a:rPr lang="en-GB" sz="1100" b="0" i="0" u="none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 travel &amp; accommodation expenses, up to a maximum of £1,000.  No subsistence expenses, parking fees, or travel to &amp; from the airport can be reimbursed.  See </a:t>
            </a:r>
            <a:r>
              <a:rPr lang="en-GB" sz="1100" dirty="0">
                <a:solidFill>
                  <a:srgbClr val="0070C0"/>
                </a:solidFill>
                <a:hlinkClick r:id="rId6"/>
              </a:rPr>
              <a:t>Aspirational &amp; International 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webpage for more info including </a:t>
            </a:r>
            <a:r>
              <a:rPr lang="en-GB" sz="1100" dirty="0">
                <a:solidFill>
                  <a:srgbClr val="000000"/>
                </a:solidFill>
              </a:rPr>
              <a:t>exceptions.</a:t>
            </a:r>
            <a:endParaRPr lang="en-GB" sz="1100" b="0" i="0" u="none" strike="noStrike" kern="1200" cap="none" spc="0" baseline="0" dirty="0">
              <a:solidFill>
                <a:schemeClr val="tx1"/>
              </a:solidFill>
              <a:uFillTx/>
              <a:latin typeface="Calibri"/>
            </a:endParaRPr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CF984717-9692-2BE6-C157-F9636B06B31F}"/>
              </a:ext>
            </a:extLst>
          </p:cNvPr>
          <p:cNvCxnSpPr>
            <a:cxnSpLocks/>
          </p:cNvCxnSpPr>
          <p:nvPr/>
        </p:nvCxnSpPr>
        <p:spPr>
          <a:xfrm>
            <a:off x="1323968" y="1979744"/>
            <a:ext cx="3631053" cy="0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123">
            <a:extLst>
              <a:ext uri="{FF2B5EF4-FFF2-40B4-BE49-F238E27FC236}">
                <a16:creationId xmlns:a16="http://schemas.microsoft.com/office/drawing/2014/main" id="{7A1BDF36-DAC5-C1B7-5980-826A2D38E72C}"/>
              </a:ext>
            </a:extLst>
          </p:cNvPr>
          <p:cNvSpPr/>
          <p:nvPr/>
        </p:nvSpPr>
        <p:spPr>
          <a:xfrm>
            <a:off x="7923880" y="1305704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dirty="0">
                <a:solidFill>
                  <a:srgbClr val="C00000"/>
                </a:solidFill>
                <a:latin typeface="Calibri"/>
              </a:rPr>
              <a:t>No</a:t>
            </a:r>
            <a:r>
              <a:rPr lang="en-US" sz="1100" b="1" i="0" u="none" strike="noStrike" kern="1200" cap="none" spc="0" baseline="0" dirty="0">
                <a:solidFill>
                  <a:srgbClr val="C00000"/>
                </a:solidFill>
                <a:uFillTx/>
                <a:latin typeface="Calibri"/>
              </a:rPr>
              <a:t> </a:t>
            </a:r>
            <a:endParaRPr lang="en-GB" sz="1100" b="0" i="0" u="none" strike="noStrike" kern="1200" cap="none" spc="0" baseline="0" dirty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B8F16D0-F6E4-3C69-7CAB-0D3456298704}"/>
              </a:ext>
            </a:extLst>
          </p:cNvPr>
          <p:cNvSpPr/>
          <p:nvPr/>
        </p:nvSpPr>
        <p:spPr>
          <a:xfrm>
            <a:off x="1788884" y="5034542"/>
            <a:ext cx="1005540" cy="6831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ES Supervisor emails the RD as evidence of </a:t>
            </a:r>
            <a:r>
              <a:rPr lang="en-GB" sz="11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ES approval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.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370EBA3-3821-773E-7F8B-5C59FBEE3E4B}"/>
              </a:ext>
            </a:extLst>
          </p:cNvPr>
          <p:cNvCxnSpPr>
            <a:cxnSpLocks/>
          </p:cNvCxnSpPr>
          <p:nvPr/>
        </p:nvCxnSpPr>
        <p:spPr>
          <a:xfrm>
            <a:off x="2274277" y="4237050"/>
            <a:ext cx="6883" cy="762370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37E75E62-326C-F093-507A-03594AC65CDF}"/>
              </a:ext>
            </a:extLst>
          </p:cNvPr>
          <p:cNvSpPr/>
          <p:nvPr/>
        </p:nvSpPr>
        <p:spPr>
          <a:xfrm>
            <a:off x="4643830" y="4712348"/>
            <a:ext cx="1411587" cy="1030425"/>
          </a:xfrm>
          <a:prstGeom prst="rect">
            <a:avLst/>
          </a:prstGeom>
          <a:solidFill>
            <a:srgbClr val="FFCCFF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dirty="0">
                <a:solidFill>
                  <a:srgbClr val="000000"/>
                </a:solidFill>
                <a:latin typeface="Calibri"/>
              </a:rPr>
              <a:t>NHSE </a:t>
            </a:r>
            <a:r>
              <a:rPr lang="en-GB" sz="1100" dirty="0">
                <a:solidFill>
                  <a:schemeClr val="tx1"/>
                </a:solidFill>
              </a:rPr>
              <a:t>assigns a unique </a:t>
            </a:r>
            <a:r>
              <a:rPr lang="en-GB" sz="1100" b="1" dirty="0">
                <a:solidFill>
                  <a:schemeClr val="tx1"/>
                </a:solidFill>
              </a:rPr>
              <a:t>Aspirational Approval Code</a:t>
            </a:r>
            <a:r>
              <a:rPr lang="en-GB" sz="1100" dirty="0">
                <a:solidFill>
                  <a:schemeClr val="tx1"/>
                </a:solidFill>
              </a:rPr>
              <a:t> and adds it to ALM with any other notes </a:t>
            </a:r>
            <a:r>
              <a:rPr lang="en-GB" sz="1100" b="0" i="0" u="none" kern="1200" cap="none" spc="0" baseline="0" dirty="0">
                <a:solidFill>
                  <a:schemeClr val="tx1"/>
                </a:solidFill>
                <a:uFillTx/>
                <a:latin typeface="Calibri"/>
              </a:rPr>
              <a:t>(</a:t>
            </a:r>
            <a:r>
              <a:rPr lang="en-GB" sz="1100" b="0" i="0" u="none" kern="1200" cap="none" spc="0" baseline="0" dirty="0" err="1">
                <a:solidFill>
                  <a:schemeClr val="tx1"/>
                </a:solidFill>
                <a:uFillTx/>
                <a:latin typeface="Calibri"/>
              </a:rPr>
              <a:t>e.g</a:t>
            </a:r>
            <a:r>
              <a:rPr lang="en-GB" sz="1100" b="0" i="0" u="none" kern="1200" cap="none" spc="0" baseline="0" dirty="0">
                <a:solidFill>
                  <a:schemeClr val="tx1"/>
                </a:solidFill>
                <a:uFillTx/>
                <a:latin typeface="Calibri"/>
              </a:rPr>
              <a:t> </a:t>
            </a:r>
            <a:r>
              <a:rPr lang="en-GB" sz="1100" b="0" i="0" u="none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 authorised 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expenses)</a:t>
            </a:r>
            <a:endParaRPr lang="en-GB" sz="1400" b="0" i="0" u="none" strike="noStrike" kern="1200" cap="none" spc="0" baseline="0" dirty="0">
              <a:solidFill>
                <a:schemeClr val="tx1"/>
              </a:solidFill>
              <a:uFillTx/>
              <a:latin typeface="Calibri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22849B9-44DF-7019-74C0-33D43350C259}"/>
              </a:ext>
            </a:extLst>
          </p:cNvPr>
          <p:cNvSpPr/>
          <p:nvPr/>
        </p:nvSpPr>
        <p:spPr>
          <a:xfrm>
            <a:off x="6121615" y="3588732"/>
            <a:ext cx="1536652" cy="894856"/>
          </a:xfrm>
          <a:prstGeom prst="rect">
            <a:avLst/>
          </a:prstGeom>
          <a:solidFill>
            <a:srgbClr val="FFCCFF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RD adds the </a:t>
            </a:r>
            <a:r>
              <a:rPr lang="en-GB" sz="11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TPD email Approval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</a:t>
            </a:r>
            <a:r>
              <a:rPr lang="en-GB" sz="1100" dirty="0">
                <a:solidFill>
                  <a:srgbClr val="000000"/>
                </a:solidFill>
              </a:rPr>
              <a:t>email to ALM for </a:t>
            </a:r>
            <a:r>
              <a:rPr lang="en-GB" sz="1100" dirty="0">
                <a:solidFill>
                  <a:schemeClr val="tx1"/>
                </a:solidFill>
              </a:rPr>
              <a:t>the </a:t>
            </a:r>
            <a:r>
              <a:rPr lang="en-GB" sz="1100" b="0" i="0" u="none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NHSE Study Leave Team to </a:t>
            </a:r>
            <a:r>
              <a:rPr lang="en-GB" sz="1100" dirty="0">
                <a:solidFill>
                  <a:schemeClr val="tx1"/>
                </a:solidFill>
                <a:latin typeface="Calibri"/>
              </a:rPr>
              <a:t>review.</a:t>
            </a:r>
            <a:endParaRPr lang="en-GB" sz="1100" b="0" i="0" u="none" strike="noStrike" kern="1200" cap="none" spc="0" baseline="0" dirty="0">
              <a:solidFill>
                <a:schemeClr val="tx1"/>
              </a:solidFill>
              <a:uFillTx/>
              <a:latin typeface="Calibri"/>
            </a:endParaRPr>
          </a:p>
        </p:txBody>
      </p:sp>
      <p:sp>
        <p:nvSpPr>
          <p:cNvPr id="129" name="Arc 128">
            <a:extLst>
              <a:ext uri="{FF2B5EF4-FFF2-40B4-BE49-F238E27FC236}">
                <a16:creationId xmlns:a16="http://schemas.microsoft.com/office/drawing/2014/main" id="{3826AEAB-A6DA-9A11-9F6F-42784FF60022}"/>
              </a:ext>
            </a:extLst>
          </p:cNvPr>
          <p:cNvSpPr/>
          <p:nvPr/>
        </p:nvSpPr>
        <p:spPr>
          <a:xfrm rot="5400000">
            <a:off x="4303468" y="1666097"/>
            <a:ext cx="1262944" cy="1170176"/>
          </a:xfrm>
          <a:prstGeom prst="arc">
            <a:avLst>
              <a:gd name="adj1" fmla="val 16642288"/>
              <a:gd name="adj2" fmla="val 0"/>
            </a:avLst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199D7583-8E50-B7E3-394C-C4E654887AAD}"/>
              </a:ext>
            </a:extLst>
          </p:cNvPr>
          <p:cNvCxnSpPr>
            <a:cxnSpLocks/>
          </p:cNvCxnSpPr>
          <p:nvPr/>
        </p:nvCxnSpPr>
        <p:spPr>
          <a:xfrm flipH="1" flipV="1">
            <a:off x="5522757" y="1509984"/>
            <a:ext cx="767" cy="818846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C3AD7342-C24D-18B6-91B4-3B0BFF0861FF}"/>
              </a:ext>
            </a:extLst>
          </p:cNvPr>
          <p:cNvCxnSpPr>
            <a:cxnSpLocks/>
            <a:stCxn id="136" idx="2"/>
          </p:cNvCxnSpPr>
          <p:nvPr/>
        </p:nvCxnSpPr>
        <p:spPr>
          <a:xfrm flipV="1">
            <a:off x="3614703" y="2882657"/>
            <a:ext cx="1340318" cy="285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Arc 135">
            <a:extLst>
              <a:ext uri="{FF2B5EF4-FFF2-40B4-BE49-F238E27FC236}">
                <a16:creationId xmlns:a16="http://schemas.microsoft.com/office/drawing/2014/main" id="{A1B7A687-55AB-76E9-5841-2B5639958D93}"/>
              </a:ext>
            </a:extLst>
          </p:cNvPr>
          <p:cNvSpPr/>
          <p:nvPr/>
        </p:nvSpPr>
        <p:spPr>
          <a:xfrm rot="16712541">
            <a:off x="2977707" y="2930853"/>
            <a:ext cx="1262944" cy="1170176"/>
          </a:xfrm>
          <a:prstGeom prst="arc">
            <a:avLst>
              <a:gd name="adj1" fmla="val 15581519"/>
              <a:gd name="adj2" fmla="val 21117578"/>
            </a:avLst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5447DBA5-64D9-95D1-1ECC-97D929EFB9FC}"/>
              </a:ext>
            </a:extLst>
          </p:cNvPr>
          <p:cNvCxnSpPr>
            <a:cxnSpLocks/>
            <a:stCxn id="136" idx="0"/>
            <a:endCxn id="140" idx="2"/>
          </p:cNvCxnSpPr>
          <p:nvPr/>
        </p:nvCxnSpPr>
        <p:spPr>
          <a:xfrm>
            <a:off x="3023040" y="3534010"/>
            <a:ext cx="24943" cy="1594834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Arc 139">
            <a:extLst>
              <a:ext uri="{FF2B5EF4-FFF2-40B4-BE49-F238E27FC236}">
                <a16:creationId xmlns:a16="http://schemas.microsoft.com/office/drawing/2014/main" id="{6BAB75B2-E87E-04BC-5F13-B2E928D8EA9B}"/>
              </a:ext>
            </a:extLst>
          </p:cNvPr>
          <p:cNvSpPr/>
          <p:nvPr/>
        </p:nvSpPr>
        <p:spPr>
          <a:xfrm rot="10800000">
            <a:off x="3047983" y="4544746"/>
            <a:ext cx="1262944" cy="1168197"/>
          </a:xfrm>
          <a:prstGeom prst="arc">
            <a:avLst>
              <a:gd name="adj1" fmla="val 17175062"/>
              <a:gd name="adj2" fmla="val 0"/>
            </a:avLst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72C18354-5803-361A-CFAC-08B7C2348FBE}"/>
              </a:ext>
            </a:extLst>
          </p:cNvPr>
          <p:cNvCxnSpPr>
            <a:cxnSpLocks/>
            <a:endCxn id="144" idx="2"/>
          </p:cNvCxnSpPr>
          <p:nvPr/>
        </p:nvCxnSpPr>
        <p:spPr>
          <a:xfrm>
            <a:off x="3501270" y="5693374"/>
            <a:ext cx="2996854" cy="504464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Arc 143">
            <a:extLst>
              <a:ext uri="{FF2B5EF4-FFF2-40B4-BE49-F238E27FC236}">
                <a16:creationId xmlns:a16="http://schemas.microsoft.com/office/drawing/2014/main" id="{405A7298-7F26-D8FF-D43B-07A0C080FB65}"/>
              </a:ext>
            </a:extLst>
          </p:cNvPr>
          <p:cNvSpPr/>
          <p:nvPr/>
        </p:nvSpPr>
        <p:spPr>
          <a:xfrm rot="7688137">
            <a:off x="6066124" y="5073231"/>
            <a:ext cx="1281073" cy="1067590"/>
          </a:xfrm>
          <a:prstGeom prst="arc">
            <a:avLst>
              <a:gd name="adj1" fmla="val 19966283"/>
              <a:gd name="adj2" fmla="val 20478344"/>
            </a:avLst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C72FEAA3-3C3D-FAC7-69B8-9E99E74CFF29}"/>
              </a:ext>
            </a:extLst>
          </p:cNvPr>
          <p:cNvCxnSpPr>
            <a:cxnSpLocks/>
          </p:cNvCxnSpPr>
          <p:nvPr/>
        </p:nvCxnSpPr>
        <p:spPr>
          <a:xfrm>
            <a:off x="6589169" y="6209327"/>
            <a:ext cx="713569" cy="31974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TextBox 148">
            <a:extLst>
              <a:ext uri="{FF2B5EF4-FFF2-40B4-BE49-F238E27FC236}">
                <a16:creationId xmlns:a16="http://schemas.microsoft.com/office/drawing/2014/main" id="{7541B25B-C251-D6BC-06F2-33C0B6339C6D}"/>
              </a:ext>
            </a:extLst>
          </p:cNvPr>
          <p:cNvSpPr txBox="1"/>
          <p:nvPr/>
        </p:nvSpPr>
        <p:spPr>
          <a:xfrm rot="20672904">
            <a:off x="2676495" y="2411887"/>
            <a:ext cx="24671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Essential &amp; Supporting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8BDBAE88-5D8E-CD10-BC9A-6186A29079A1}"/>
              </a:ext>
            </a:extLst>
          </p:cNvPr>
          <p:cNvSpPr txBox="1"/>
          <p:nvPr/>
        </p:nvSpPr>
        <p:spPr>
          <a:xfrm rot="20596189">
            <a:off x="3280830" y="3096292"/>
            <a:ext cx="14234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Aspirational</a:t>
            </a:r>
          </a:p>
        </p:txBody>
      </p:sp>
    </p:spTree>
    <p:extLst>
      <p:ext uri="{BB962C8B-B14F-4D97-AF65-F5344CB8AC3E}">
        <p14:creationId xmlns:p14="http://schemas.microsoft.com/office/powerpoint/2010/main" val="1344256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AFCCD7AF32954295364C2A4617FDA3" ma:contentTypeVersion="31" ma:contentTypeDescription="Create a new document." ma:contentTypeScope="" ma:versionID="df2304f423a572cf6fc74085c51957ea">
  <xsd:schema xmlns:xsd="http://www.w3.org/2001/XMLSchema" xmlns:xs="http://www.w3.org/2001/XMLSchema" xmlns:p="http://schemas.microsoft.com/office/2006/metadata/properties" xmlns:ns1="http://schemas.microsoft.com/sharepoint/v3" xmlns:ns2="520f4a20-4746-48ff-b34c-a63b28e1f7b7" xmlns:ns3="ee8f4621-373f-452a-bc28-6047e1581cf9" targetNamespace="http://schemas.microsoft.com/office/2006/metadata/properties" ma:root="true" ma:fieldsID="9e3502a333995d3fef222276a799fa90" ns1:_="" ns2:_="" ns3:_="">
    <xsd:import namespace="http://schemas.microsoft.com/sharepoint/v3"/>
    <xsd:import namespace="520f4a20-4746-48ff-b34c-a63b28e1f7b7"/>
    <xsd:import namespace="ee8f4621-373f-452a-bc28-6047e1581cf9"/>
    <xsd:element name="properties">
      <xsd:complexType>
        <xsd:sequence>
          <xsd:element name="documentManagement">
            <xsd:complexType>
              <xsd:all>
                <xsd:element ref="ns2:_Flow_SignoffStatus" minOccurs="0"/>
                <xsd:element ref="ns2:Location" minOccurs="0"/>
                <xsd:element ref="ns2:b8115067-c507-4c43-a726-9e3791e2169fCountryOrRegion" minOccurs="0"/>
                <xsd:element ref="ns2:b8115067-c507-4c43-a726-9e3791e2169fState" minOccurs="0"/>
                <xsd:element ref="ns2:b8115067-c507-4c43-a726-9e3791e2169fCity" minOccurs="0"/>
                <xsd:element ref="ns2:b8115067-c507-4c43-a726-9e3791e2169fPostalCode" minOccurs="0"/>
                <xsd:element ref="ns2:b8115067-c507-4c43-a726-9e3791e2169fStreet" minOccurs="0"/>
                <xsd:element ref="ns2:b8115067-c507-4c43-a726-9e3791e2169fGeoLoc" minOccurs="0"/>
                <xsd:element ref="ns2:b8115067-c507-4c43-a726-9e3791e2169fDispName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0f4a20-4746-48ff-b34c-a63b28e1f7b7" elementFormDefault="qualified">
    <xsd:import namespace="http://schemas.microsoft.com/office/2006/documentManagement/types"/>
    <xsd:import namespace="http://schemas.microsoft.com/office/infopath/2007/PartnerControls"/>
    <xsd:element name="_Flow_SignoffStatus" ma:index="4" nillable="true" ma:displayName="Sign-off status" ma:internalName="_x0024_Resources_x003a_core_x002c_Signoff_Status_x003b_" ma:readOnly="false">
      <xsd:simpleType>
        <xsd:restriction base="dms:Text"/>
      </xsd:simpleType>
    </xsd:element>
    <xsd:element name="Location" ma:index="5" nillable="true" ma:displayName="Location" ma:internalName="Location" ma:readOnly="false">
      <xsd:simpleType>
        <xsd:restriction base="dms:Unknown"/>
      </xsd:simpleType>
    </xsd:element>
    <xsd:element name="b8115067-c507-4c43-a726-9e3791e2169fCountryOrRegion" ma:index="6" nillable="true" ma:displayName="Location: Country/Region" ma:internalName="CountryOrRegion" ma:readOnly="true">
      <xsd:simpleType>
        <xsd:restriction base="dms:Text"/>
      </xsd:simpleType>
    </xsd:element>
    <xsd:element name="b8115067-c507-4c43-a726-9e3791e2169fState" ma:index="7" nillable="true" ma:displayName="Location: State" ma:internalName="State" ma:readOnly="true">
      <xsd:simpleType>
        <xsd:restriction base="dms:Text"/>
      </xsd:simpleType>
    </xsd:element>
    <xsd:element name="b8115067-c507-4c43-a726-9e3791e2169fCity" ma:index="8" nillable="true" ma:displayName="Location: City" ma:internalName="City" ma:readOnly="true">
      <xsd:simpleType>
        <xsd:restriction base="dms:Text"/>
      </xsd:simpleType>
    </xsd:element>
    <xsd:element name="b8115067-c507-4c43-a726-9e3791e2169fPostalCode" ma:index="9" nillable="true" ma:displayName="Location: Postal Code" ma:internalName="PostalCode" ma:readOnly="true">
      <xsd:simpleType>
        <xsd:restriction base="dms:Text"/>
      </xsd:simpleType>
    </xsd:element>
    <xsd:element name="b8115067-c507-4c43-a726-9e3791e2169fStreet" ma:index="10" nillable="true" ma:displayName="Location: Street" ma:internalName="Street" ma:readOnly="true">
      <xsd:simpleType>
        <xsd:restriction base="dms:Text"/>
      </xsd:simpleType>
    </xsd:element>
    <xsd:element name="b8115067-c507-4c43-a726-9e3791e2169fGeoLoc" ma:index="11" nillable="true" ma:displayName="Location: Coordinates" ma:internalName="GeoLoc" ma:readOnly="true">
      <xsd:simpleType>
        <xsd:restriction base="dms:Unknown"/>
      </xsd:simpleType>
    </xsd:element>
    <xsd:element name="b8115067-c507-4c43-a726-9e3791e2169fDispName" ma:index="12" nillable="true" ma:displayName="Location: Name" ma:internalName="DispName" ma:readOnly="true">
      <xsd:simpleType>
        <xsd:restriction base="dms:Text"/>
      </xsd:simpleType>
    </xsd:element>
    <xsd:element name="MediaServiceMetadata" ma:index="1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3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3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8f4621-373f-452a-bc28-6047e1581cf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30" nillable="true" ma:displayName="Taxonomy Catch All Column" ma:hidden="true" ma:list="{94578210-fb8d-48a4-a1f7-a6c75df7bd2a}" ma:internalName="TaxCatchAll" ma:showField="CatchAllData" ma:web="ee8f4621-373f-452a-bc28-6047e1581c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ee8f4621-373f-452a-bc28-6047e1581cf9" xsi:nil="true"/>
    <lcf76f155ced4ddcb4097134ff3c332f xmlns="520f4a20-4746-48ff-b34c-a63b28e1f7b7">
      <Terms xmlns="http://schemas.microsoft.com/office/infopath/2007/PartnerControls"/>
    </lcf76f155ced4ddcb4097134ff3c332f>
    <Location xmlns="520f4a20-4746-48ff-b34c-a63b28e1f7b7" xsi:nil="true"/>
    <_Flow_SignoffStatus xmlns="520f4a20-4746-48ff-b34c-a63b28e1f7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0EC470C-03F2-4002-A9FA-E1F4E4D5C4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20f4a20-4746-48ff-b34c-a63b28e1f7b7"/>
    <ds:schemaRef ds:uri="ee8f4621-373f-452a-bc28-6047e1581c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2DF9C95-C0BD-43D5-8B84-18A10F9C1013}">
  <ds:schemaRefs>
    <ds:schemaRef ds:uri="http://purl.org/dc/terms/"/>
    <ds:schemaRef ds:uri="http://www.w3.org/XML/1998/namespace"/>
    <ds:schemaRef ds:uri="ee8f4621-373f-452a-bc28-6047e1581cf9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520f4a20-4746-48ff-b34c-a63b28e1f7b7"/>
    <ds:schemaRef ds:uri="http://schemas.microsoft.com/sharepoint/v3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140E563B-E3E5-495D-807E-3AEFB9ED113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891</TotalTime>
  <Words>541</Words>
  <Application>Microsoft Office PowerPoint</Application>
  <PresentationFormat>Widescreen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>East London NHS Foundation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ALOM, Forid (EAST LONDON NHS FOUNDATION TRUST)</dc:creator>
  <cp:lastModifiedBy>AVENALL, Jeff (NHS ENGLAND)</cp:lastModifiedBy>
  <cp:revision>181</cp:revision>
  <dcterms:created xsi:type="dcterms:W3CDTF">2023-01-12T22:00:57Z</dcterms:created>
  <dcterms:modified xsi:type="dcterms:W3CDTF">2026-04-02T19:03:47Z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0x010100BAAFCCD7AF32954295364C2A4617FDA3</vt:lpwstr>
  </property>
  <property fmtid="{D5CDD505-2E9C-101B-9397-08002B2CF9AE}" pid="3" name="MediaServiceImageTags">
    <vt:lpwstr/>
  </property>
</Properties>
</file>