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3" r:id="rId4"/>
  </p:sldMasterIdLst>
  <p:notesMasterIdLst>
    <p:notesMasterId r:id="rId20"/>
  </p:notesMasterIdLst>
  <p:handoutMasterIdLst>
    <p:handoutMasterId r:id="rId21"/>
  </p:handoutMasterIdLst>
  <p:sldIdLst>
    <p:sldId id="1923" r:id="rId5"/>
    <p:sldId id="2147475065" r:id="rId6"/>
    <p:sldId id="2147475076" r:id="rId7"/>
    <p:sldId id="2147475080" r:id="rId8"/>
    <p:sldId id="2147475077" r:id="rId9"/>
    <p:sldId id="2147475068" r:id="rId10"/>
    <p:sldId id="2147475067" r:id="rId11"/>
    <p:sldId id="2147475069" r:id="rId12"/>
    <p:sldId id="2147475070" r:id="rId13"/>
    <p:sldId id="2147475071" r:id="rId14"/>
    <p:sldId id="2147475075" r:id="rId15"/>
    <p:sldId id="2147475078" r:id="rId16"/>
    <p:sldId id="2147475072" r:id="rId17"/>
    <p:sldId id="2147475079" r:id="rId18"/>
    <p:sldId id="214570730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2DD123-F611-9328-2A43-81C4A5B523F4}" name="CANDY, Tessa (NHS ENGLAND)" initials="TC" userId="S::tessa.candy@nhs.net::17e50de8-c332-4513-a5ef-1a54c8f0be35" providerId="AD"/>
  <p188:author id="{DA43FC36-5BDD-2A01-C141-AADA030CCB30}" name="ODONNELL, Siobhan (NHS ENGLAND - T1510)" initials="SO" userId="S::siobhan.odonnell21@nhs.net::f172412c-fbcd-4ff2-a288-8e7ef9106f61" providerId="AD"/>
  <p188:author id="{178A8E5A-2085-DB03-A3ED-48308AAB83A9}" name="STEWART, Ashleigh (NHS ENGLAND - T1510)" initials="AS" userId="S::ashleigh.stewart9@nhs.net::6f30127c-88f6-4639-a4db-b2da30ece56b" providerId="AD"/>
  <p188:author id="{763B6C6C-26F1-6A09-41E8-E9E5DC3AF695}" name="OBALKA, Monika (NHS ENGLAND)" initials="MO" userId="S::monika.obalka@nhs.net::1b265ea7-047b-4a99-ad57-2c50cb66540c" providerId="AD"/>
  <p188:author id="{9A83AB95-B27C-1CFA-5099-9B6595016942}" name="COWAN, Matthew (NHS ENGLAND)" initials="" userId="S::matthew.cowan4@nhs.net::4cc7b7c6-c796-44b5-8020-d0daeb5f0f42" providerId="AD"/>
  <p188:author id="{5C5C1CE2-705E-2E97-65D1-6D6501AEACB3}" name="Jacquie Mhako" initials="JM" userId="S::jacquie.mhako@england.nhs.uk::6bb803aa-2890-4586-ae9e-2930b13557c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rah Wilkinson" initials="SW" lastIdx="1" clrIdx="0">
    <p:extLst>
      <p:ext uri="{19B8F6BF-5375-455C-9EA6-DF929625EA0E}">
        <p15:presenceInfo xmlns:p15="http://schemas.microsoft.com/office/powerpoint/2012/main" userId="1186059c3be801a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D4E7"/>
    <a:srgbClr val="003087"/>
    <a:srgbClr val="80D2CC"/>
    <a:srgbClr val="FF5050"/>
    <a:srgbClr val="FDFEE8"/>
    <a:srgbClr val="333333"/>
    <a:srgbClr val="000000"/>
    <a:srgbClr val="005EB8"/>
    <a:srgbClr val="0066FF"/>
    <a:srgbClr val="99DB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C3EAC4-45D3-374B-A920-7E077961ABC8}" v="519" dt="2025-07-18T08:28:22.332"/>
    <p1510:client id="{E0BD6C90-CB90-A877-78FB-D15913918C72}" v="89" dt="2025-07-18T08:12:49.9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7"/>
    <p:restoredTop sz="94681"/>
  </p:normalViewPr>
  <p:slideViewPr>
    <p:cSldViewPr snapToGrid="0">
      <p:cViewPr varScale="1">
        <p:scale>
          <a:sx n="117" d="100"/>
          <a:sy n="117" d="100"/>
        </p:scale>
        <p:origin x="240" y="11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EC95-64DF-BC69-FC71-A682B40486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9611872-9401-5D00-CCCA-46DDE0B8B9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C6D816-94D6-40FC-B977-F8A94C7E4824}" type="datetimeFigureOut">
              <a:rPr lang="en-GB" smtClean="0"/>
              <a:t>03/03/2026</a:t>
            </a:fld>
            <a:endParaRPr lang="en-GB"/>
          </a:p>
        </p:txBody>
      </p:sp>
      <p:sp>
        <p:nvSpPr>
          <p:cNvPr id="4" name="Footer Placeholder 3">
            <a:extLst>
              <a:ext uri="{FF2B5EF4-FFF2-40B4-BE49-F238E27FC236}">
                <a16:creationId xmlns:a16="http://schemas.microsoft.com/office/drawing/2014/main" id="{46056112-4593-5EC1-B7DA-2B07022F7AC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19C22BD-2C7D-A062-42A2-EA161F716A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0EB188-56CE-4FCB-8130-436851797F69}" type="slidenum">
              <a:rPr lang="en-GB" smtClean="0"/>
              <a:t>‹#›</a:t>
            </a:fld>
            <a:endParaRPr lang="en-GB"/>
          </a:p>
        </p:txBody>
      </p:sp>
    </p:spTree>
    <p:extLst>
      <p:ext uri="{BB962C8B-B14F-4D97-AF65-F5344CB8AC3E}">
        <p14:creationId xmlns:p14="http://schemas.microsoft.com/office/powerpoint/2010/main" val="3162181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ED4C3-48B6-4E4A-9B0F-8051E56348DC}" type="datetimeFigureOut">
              <a:rPr lang="en-GB" smtClean="0"/>
              <a:t>03/03/2026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EC7EF-95E1-3D44-A982-BC7A3E9C617E}" type="slidenum">
              <a:rPr lang="en-GB" smtClean="0"/>
              <a:t>‹#›</a:t>
            </a:fld>
            <a:endParaRPr lang="en-GB"/>
          </a:p>
        </p:txBody>
      </p:sp>
    </p:spTree>
    <p:extLst>
      <p:ext uri="{BB962C8B-B14F-4D97-AF65-F5344CB8AC3E}">
        <p14:creationId xmlns:p14="http://schemas.microsoft.com/office/powerpoint/2010/main" val="1501633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Standard title slide</a:t>
            </a:r>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5F8B3-6B44-CEE3-B537-1029182853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FA436-A371-7519-6E71-9BA76486BC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77426D-23AE-036B-3DFC-3F1FC1B8F2A6}"/>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1CC4AA25-1A5F-F9D2-93CD-39058CC3A8BF}"/>
              </a:ext>
            </a:extLst>
          </p:cNvPr>
          <p:cNvSpPr>
            <a:spLocks noGrp="1"/>
          </p:cNvSpPr>
          <p:nvPr>
            <p:ph type="sldNum" sz="quarter" idx="5"/>
          </p:nvPr>
        </p:nvSpPr>
        <p:spPr/>
        <p:txBody>
          <a:bodyPr/>
          <a:lstStyle/>
          <a:p>
            <a:fld id="{9A4EC7EF-95E1-3D44-A982-BC7A3E9C617E}" type="slidenum">
              <a:rPr lang="en-GB" smtClean="0"/>
              <a:t>12</a:t>
            </a:fld>
            <a:endParaRPr lang="en-GB"/>
          </a:p>
        </p:txBody>
      </p:sp>
    </p:spTree>
    <p:extLst>
      <p:ext uri="{BB962C8B-B14F-4D97-AF65-F5344CB8AC3E}">
        <p14:creationId xmlns:p14="http://schemas.microsoft.com/office/powerpoint/2010/main" val="1568386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C0704-FAF4-B484-46D3-180C97F6E9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BD3312-BAEC-05C1-618F-E9608648FA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BC7493-0554-8467-AA9A-30DFD4C74D64}"/>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D5FA993F-F28B-6162-065D-0B88D14A122A}"/>
              </a:ext>
            </a:extLst>
          </p:cNvPr>
          <p:cNvSpPr>
            <a:spLocks noGrp="1"/>
          </p:cNvSpPr>
          <p:nvPr>
            <p:ph type="sldNum" sz="quarter" idx="5"/>
          </p:nvPr>
        </p:nvSpPr>
        <p:spPr/>
        <p:txBody>
          <a:bodyPr/>
          <a:lstStyle/>
          <a:p>
            <a:fld id="{9A4EC7EF-95E1-3D44-A982-BC7A3E9C617E}" type="slidenum">
              <a:rPr lang="en-GB" smtClean="0"/>
              <a:t>13</a:t>
            </a:fld>
            <a:endParaRPr lang="en-GB"/>
          </a:p>
        </p:txBody>
      </p:sp>
    </p:spTree>
    <p:extLst>
      <p:ext uri="{BB962C8B-B14F-4D97-AF65-F5344CB8AC3E}">
        <p14:creationId xmlns:p14="http://schemas.microsoft.com/office/powerpoint/2010/main" val="631996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5E996-A5CB-B7D0-9A68-B8D699E31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2C56E-B724-669C-C971-7DF3B95001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472838-5105-8D7D-BFA3-67157514342E}"/>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0CAF1919-D170-F49C-05A4-1C0900307B62}"/>
              </a:ext>
            </a:extLst>
          </p:cNvPr>
          <p:cNvSpPr>
            <a:spLocks noGrp="1"/>
          </p:cNvSpPr>
          <p:nvPr>
            <p:ph type="sldNum" sz="quarter" idx="5"/>
          </p:nvPr>
        </p:nvSpPr>
        <p:spPr/>
        <p:txBody>
          <a:bodyPr/>
          <a:lstStyle/>
          <a:p>
            <a:fld id="{9A4EC7EF-95E1-3D44-A982-BC7A3E9C617E}" type="slidenum">
              <a:rPr lang="en-GB" smtClean="0"/>
              <a:t>14</a:t>
            </a:fld>
            <a:endParaRPr lang="en-GB"/>
          </a:p>
        </p:txBody>
      </p:sp>
    </p:spTree>
    <p:extLst>
      <p:ext uri="{BB962C8B-B14F-4D97-AF65-F5344CB8AC3E}">
        <p14:creationId xmlns:p14="http://schemas.microsoft.com/office/powerpoint/2010/main" val="3740582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1FC11-1D05-8D5E-C8A7-B7307253F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35B07-9393-E98D-8C74-F9AA116C63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D375F0-6C82-99BB-6D97-071FDB13A9CB}"/>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501F9239-324E-103E-80D5-90D87B23E62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2682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F8611-810E-9ED6-F6B5-5F7FC95589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C0E7D-AFB8-BEB3-DAB2-5505CCB7CA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93691A-201A-F5BD-B61C-328BF1180C98}"/>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BA0966D9-16FA-217E-0A9B-C65C7F9BED40}"/>
              </a:ext>
            </a:extLst>
          </p:cNvPr>
          <p:cNvSpPr>
            <a:spLocks noGrp="1"/>
          </p:cNvSpPr>
          <p:nvPr>
            <p:ph type="sldNum" sz="quarter" idx="5"/>
          </p:nvPr>
        </p:nvSpPr>
        <p:spPr/>
        <p:txBody>
          <a:bodyPr/>
          <a:lstStyle/>
          <a:p>
            <a:fld id="{9A4EC7EF-95E1-3D44-A982-BC7A3E9C617E}" type="slidenum">
              <a:rPr lang="en-GB" smtClean="0"/>
              <a:t>2</a:t>
            </a:fld>
            <a:endParaRPr lang="en-GB"/>
          </a:p>
        </p:txBody>
      </p:sp>
    </p:spTree>
    <p:extLst>
      <p:ext uri="{BB962C8B-B14F-4D97-AF65-F5344CB8AC3E}">
        <p14:creationId xmlns:p14="http://schemas.microsoft.com/office/powerpoint/2010/main" val="1125858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CDCD8-601A-11AA-CF29-CD5353F4F7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F9313B-1AA8-B06B-E65A-2FDE886481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5D794B-4FD2-379E-CEAB-B43B3DFC5DE2}"/>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57E84FCD-5008-DC25-32AB-6862837C850B}"/>
              </a:ext>
            </a:extLst>
          </p:cNvPr>
          <p:cNvSpPr>
            <a:spLocks noGrp="1"/>
          </p:cNvSpPr>
          <p:nvPr>
            <p:ph type="sldNum" sz="quarter" idx="5"/>
          </p:nvPr>
        </p:nvSpPr>
        <p:spPr/>
        <p:txBody>
          <a:bodyPr/>
          <a:lstStyle/>
          <a:p>
            <a:fld id="{9A4EC7EF-95E1-3D44-A982-BC7A3E9C617E}" type="slidenum">
              <a:rPr lang="en-GB" smtClean="0"/>
              <a:t>5</a:t>
            </a:fld>
            <a:endParaRPr lang="en-GB"/>
          </a:p>
        </p:txBody>
      </p:sp>
    </p:spTree>
    <p:extLst>
      <p:ext uri="{BB962C8B-B14F-4D97-AF65-F5344CB8AC3E}">
        <p14:creationId xmlns:p14="http://schemas.microsoft.com/office/powerpoint/2010/main" val="2378634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F938C-D6EC-5173-CEC5-60B171C373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2B8F3D-0301-ACA4-1E66-22246B4787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B4942F-CE2D-F7E5-16EA-B1C597E7D1C2}"/>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FCC6D2E0-CC73-1AE0-933D-0D65E15319C7}"/>
              </a:ext>
            </a:extLst>
          </p:cNvPr>
          <p:cNvSpPr>
            <a:spLocks noGrp="1"/>
          </p:cNvSpPr>
          <p:nvPr>
            <p:ph type="sldNum" sz="quarter" idx="5"/>
          </p:nvPr>
        </p:nvSpPr>
        <p:spPr/>
        <p:txBody>
          <a:bodyPr/>
          <a:lstStyle/>
          <a:p>
            <a:fld id="{9A4EC7EF-95E1-3D44-A982-BC7A3E9C617E}" type="slidenum">
              <a:rPr lang="en-GB" smtClean="0"/>
              <a:t>6</a:t>
            </a:fld>
            <a:endParaRPr lang="en-GB"/>
          </a:p>
        </p:txBody>
      </p:sp>
    </p:spTree>
    <p:extLst>
      <p:ext uri="{BB962C8B-B14F-4D97-AF65-F5344CB8AC3E}">
        <p14:creationId xmlns:p14="http://schemas.microsoft.com/office/powerpoint/2010/main" val="3257822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74DB8-C09A-31A4-C64A-90EB618A1B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2B8C3C-38B8-745B-5784-B893D1DF0D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8DB38-A620-002E-62A4-B8BB03C218DB}"/>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F3FD4F2F-4AC2-6C8D-FBF6-7FF8F36154C9}"/>
              </a:ext>
            </a:extLst>
          </p:cNvPr>
          <p:cNvSpPr>
            <a:spLocks noGrp="1"/>
          </p:cNvSpPr>
          <p:nvPr>
            <p:ph type="sldNum" sz="quarter" idx="5"/>
          </p:nvPr>
        </p:nvSpPr>
        <p:spPr/>
        <p:txBody>
          <a:bodyPr/>
          <a:lstStyle/>
          <a:p>
            <a:fld id="{9A4EC7EF-95E1-3D44-A982-BC7A3E9C617E}" type="slidenum">
              <a:rPr lang="en-GB" smtClean="0"/>
              <a:t>7</a:t>
            </a:fld>
            <a:endParaRPr lang="en-GB"/>
          </a:p>
        </p:txBody>
      </p:sp>
    </p:spTree>
    <p:extLst>
      <p:ext uri="{BB962C8B-B14F-4D97-AF65-F5344CB8AC3E}">
        <p14:creationId xmlns:p14="http://schemas.microsoft.com/office/powerpoint/2010/main" val="922525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D8C6A-C29A-C3CF-381B-2EF6967BEB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9348B-EAA1-2D9E-C550-74D4373608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48342F-27CE-3C1A-58D8-0AD4E9F63B64}"/>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FAD7013D-CCC8-910E-EF37-72B3D8284BA2}"/>
              </a:ext>
            </a:extLst>
          </p:cNvPr>
          <p:cNvSpPr>
            <a:spLocks noGrp="1"/>
          </p:cNvSpPr>
          <p:nvPr>
            <p:ph type="sldNum" sz="quarter" idx="5"/>
          </p:nvPr>
        </p:nvSpPr>
        <p:spPr/>
        <p:txBody>
          <a:bodyPr/>
          <a:lstStyle/>
          <a:p>
            <a:fld id="{9A4EC7EF-95E1-3D44-A982-BC7A3E9C617E}" type="slidenum">
              <a:rPr lang="en-GB" smtClean="0"/>
              <a:t>8</a:t>
            </a:fld>
            <a:endParaRPr lang="en-GB"/>
          </a:p>
        </p:txBody>
      </p:sp>
    </p:spTree>
    <p:extLst>
      <p:ext uri="{BB962C8B-B14F-4D97-AF65-F5344CB8AC3E}">
        <p14:creationId xmlns:p14="http://schemas.microsoft.com/office/powerpoint/2010/main" val="4178274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76AB2-8D6B-050F-CA2D-D6E1EB250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1D1031-FA49-AC99-A9C0-F3EDE6EA5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4EA012-6623-DAC3-C202-E9DED910FFC3}"/>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32F90218-A052-944D-B4D3-FAF8CFD63907}"/>
              </a:ext>
            </a:extLst>
          </p:cNvPr>
          <p:cNvSpPr>
            <a:spLocks noGrp="1"/>
          </p:cNvSpPr>
          <p:nvPr>
            <p:ph type="sldNum" sz="quarter" idx="5"/>
          </p:nvPr>
        </p:nvSpPr>
        <p:spPr/>
        <p:txBody>
          <a:bodyPr/>
          <a:lstStyle/>
          <a:p>
            <a:fld id="{9A4EC7EF-95E1-3D44-A982-BC7A3E9C617E}" type="slidenum">
              <a:rPr lang="en-GB" smtClean="0"/>
              <a:t>9</a:t>
            </a:fld>
            <a:endParaRPr lang="en-GB"/>
          </a:p>
        </p:txBody>
      </p:sp>
    </p:spTree>
    <p:extLst>
      <p:ext uri="{BB962C8B-B14F-4D97-AF65-F5344CB8AC3E}">
        <p14:creationId xmlns:p14="http://schemas.microsoft.com/office/powerpoint/2010/main" val="1441004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F3139-4F62-F10E-66C2-C49C723A6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4EABE-AC5F-C198-A480-420A8ECD2F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3F1137-46E5-7E21-E303-CCE676D2D5DA}"/>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433DEFED-711B-AF78-D5CD-395A68D9C097}"/>
              </a:ext>
            </a:extLst>
          </p:cNvPr>
          <p:cNvSpPr>
            <a:spLocks noGrp="1"/>
          </p:cNvSpPr>
          <p:nvPr>
            <p:ph type="sldNum" sz="quarter" idx="5"/>
          </p:nvPr>
        </p:nvSpPr>
        <p:spPr/>
        <p:txBody>
          <a:bodyPr/>
          <a:lstStyle/>
          <a:p>
            <a:fld id="{9A4EC7EF-95E1-3D44-A982-BC7A3E9C617E}" type="slidenum">
              <a:rPr lang="en-GB" smtClean="0"/>
              <a:t>10</a:t>
            </a:fld>
            <a:endParaRPr lang="en-GB"/>
          </a:p>
        </p:txBody>
      </p:sp>
    </p:spTree>
    <p:extLst>
      <p:ext uri="{BB962C8B-B14F-4D97-AF65-F5344CB8AC3E}">
        <p14:creationId xmlns:p14="http://schemas.microsoft.com/office/powerpoint/2010/main" val="2637927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B1027-B074-D2CA-7F4C-9B660E923E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88DE7D-7B77-1C83-2298-1A2F6A957F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7C7811-5C47-FD2E-AD7E-71B2F0B7496E}"/>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9ADB7B45-1CD4-041D-4F1C-C16707F46BBE}"/>
              </a:ext>
            </a:extLst>
          </p:cNvPr>
          <p:cNvSpPr>
            <a:spLocks noGrp="1"/>
          </p:cNvSpPr>
          <p:nvPr>
            <p:ph type="sldNum" sz="quarter" idx="5"/>
          </p:nvPr>
        </p:nvSpPr>
        <p:spPr/>
        <p:txBody>
          <a:bodyPr/>
          <a:lstStyle/>
          <a:p>
            <a:fld id="{9A4EC7EF-95E1-3D44-A982-BC7A3E9C617E}" type="slidenum">
              <a:rPr lang="en-GB" smtClean="0"/>
              <a:t>11</a:t>
            </a:fld>
            <a:endParaRPr lang="en-GB"/>
          </a:p>
        </p:txBody>
      </p:sp>
    </p:spTree>
    <p:extLst>
      <p:ext uri="{BB962C8B-B14F-4D97-AF65-F5344CB8AC3E}">
        <p14:creationId xmlns:p14="http://schemas.microsoft.com/office/powerpoint/2010/main" val="2215482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 Id="rId9" Type="http://schemas.openxmlformats.org/officeDocument/2006/relationships/image" Target="../media/image18.png"/></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Heading, content, basic text one col">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32DDCA5-A307-96EA-64A8-CCBA8E5F6393}"/>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47413" y="3166643"/>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Content Placeholder 2"/>
          <p:cNvSpPr>
            <a:spLocks noGrp="1"/>
          </p:cNvSpPr>
          <p:nvPr>
            <p:ph idx="1" hasCustomPrompt="1"/>
          </p:nvPr>
        </p:nvSpPr>
        <p:spPr>
          <a:xfrm>
            <a:off x="412708" y="2106000"/>
            <a:ext cx="7632000" cy="4026443"/>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200" b="0">
                <a:solidFill>
                  <a:schemeClr val="accent6"/>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645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9B26CA0-4967-284E-42B6-5686F8C6B07B}"/>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2000"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2000"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24378"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Lst>
          </p:cNvPr>
          <p:cNvSpPr/>
          <p:nvPr userDrawn="1"/>
        </p:nvSpPr>
        <p:spPr>
          <a:xfrm>
            <a:off x="4324378"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5" name="Straight Connector 4">
            <a:extLst>
              <a:ext uri="{FF2B5EF4-FFF2-40B4-BE49-F238E27FC236}">
                <a16:creationId xmlns:a16="http://schemas.microsoft.com/office/drawing/2014/main" id="{20783BA3-377B-7D8A-0B7B-91C314676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661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Grid, Titles 4UP Grey">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28BBC9FB-69CA-ACB9-E6B9-6E2830215B6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Top Corners Rounded 17">
            <a:extLst>
              <a:ext uri="{FF2B5EF4-FFF2-40B4-BE49-F238E27FC236}">
                <a16:creationId xmlns:a16="http://schemas.microsoft.com/office/drawing/2014/main" id="{205929B3-ED58-E54F-B724-E24FB5F163DF}"/>
              </a:ext>
            </a:extLst>
          </p:cNvPr>
          <p:cNvSpPr/>
          <p:nvPr userDrawn="1"/>
        </p:nvSpPr>
        <p:spPr>
          <a:xfrm>
            <a:off x="43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32000"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92000"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9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3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43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9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439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7F5640E1-FA0E-4F42-9387-CD7C434D28C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Text Placeholder 2">
            <a:extLst>
              <a:ext uri="{FF2B5EF4-FFF2-40B4-BE49-F238E27FC236}">
                <a16:creationId xmlns:a16="http://schemas.microsoft.com/office/drawing/2014/main" id="{AEF555C5-A77A-2E44-BAF7-246298421E13}"/>
              </a:ext>
            </a:extLst>
          </p:cNvPr>
          <p:cNvSpPr>
            <a:spLocks noGrp="1"/>
          </p:cNvSpPr>
          <p:nvPr>
            <p:ph type="body" sz="quarter" idx="18" hasCustomPrompt="1"/>
          </p:nvPr>
        </p:nvSpPr>
        <p:spPr>
          <a:xfrm>
            <a:off x="540000"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2" name="Text Placeholder 2">
            <a:extLst>
              <a:ext uri="{FF2B5EF4-FFF2-40B4-BE49-F238E27FC236}">
                <a16:creationId xmlns:a16="http://schemas.microsoft.com/office/drawing/2014/main" id="{D4B913F3-B51C-1F4F-BA00-F024BBF468C2}"/>
              </a:ext>
            </a:extLst>
          </p:cNvPr>
          <p:cNvSpPr>
            <a:spLocks noGrp="1"/>
          </p:cNvSpPr>
          <p:nvPr>
            <p:ph type="body" sz="quarter" idx="19" hasCustomPrompt="1"/>
          </p:nvPr>
        </p:nvSpPr>
        <p:spPr>
          <a:xfrm>
            <a:off x="4500000" y="1302462"/>
            <a:ext cx="3348000" cy="684000"/>
          </a:xfrm>
        </p:spPr>
        <p:txBody>
          <a:bodyPr anchor="ctr"/>
          <a:lstStyle>
            <a:lvl1pPr algn="ctr">
              <a:buNone/>
              <a:defRPr sz="2200" b="1">
                <a:solidFill>
                  <a:schemeClr val="accent6"/>
                </a:solidFill>
              </a:defRPr>
            </a:lvl1pPr>
          </a:lstStyle>
          <a:p>
            <a:pPr lvl="0"/>
            <a:r>
              <a:rPr lang="en-GB"/>
              <a:t>Insert title</a:t>
            </a:r>
          </a:p>
        </p:txBody>
      </p:sp>
      <p:sp>
        <p:nvSpPr>
          <p:cNvPr id="30" name="Text Placeholder 2">
            <a:extLst>
              <a:ext uri="{FF2B5EF4-FFF2-40B4-BE49-F238E27FC236}">
                <a16:creationId xmlns:a16="http://schemas.microsoft.com/office/drawing/2014/main" id="{9A16CC21-F99A-6F47-A063-FA9FE06BAE1A}"/>
              </a:ext>
            </a:extLst>
          </p:cNvPr>
          <p:cNvSpPr>
            <a:spLocks noGrp="1"/>
          </p:cNvSpPr>
          <p:nvPr>
            <p:ph type="body" sz="quarter" idx="20" hasCustomPrompt="1"/>
          </p:nvPr>
        </p:nvSpPr>
        <p:spPr>
          <a:xfrm>
            <a:off x="540000" y="3852000"/>
            <a:ext cx="3348000" cy="684000"/>
          </a:xfrm>
        </p:spPr>
        <p:txBody>
          <a:bodyPr anchor="ctr"/>
          <a:lstStyle>
            <a:lvl1pPr algn="ctr">
              <a:buNone/>
              <a:defRPr sz="2200" b="1">
                <a:solidFill>
                  <a:schemeClr val="accent6"/>
                </a:solidFill>
              </a:defRPr>
            </a:lvl1pPr>
          </a:lstStyle>
          <a:p>
            <a:pPr lvl="0"/>
            <a:r>
              <a:rPr lang="en-GB"/>
              <a:t>Insert title</a:t>
            </a:r>
          </a:p>
        </p:txBody>
      </p:sp>
      <p:sp>
        <p:nvSpPr>
          <p:cNvPr id="31" name="Text Placeholder 2">
            <a:extLst>
              <a:ext uri="{FF2B5EF4-FFF2-40B4-BE49-F238E27FC236}">
                <a16:creationId xmlns:a16="http://schemas.microsoft.com/office/drawing/2014/main" id="{511DBD00-D83F-EF49-900D-B6C65CED2738}"/>
              </a:ext>
            </a:extLst>
          </p:cNvPr>
          <p:cNvSpPr>
            <a:spLocks noGrp="1"/>
          </p:cNvSpPr>
          <p:nvPr>
            <p:ph type="body" sz="quarter" idx="21" hasCustomPrompt="1"/>
          </p:nvPr>
        </p:nvSpPr>
        <p:spPr>
          <a:xfrm>
            <a:off x="4500000" y="3852000"/>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9" name="Straight Connector 28">
            <a:extLst>
              <a:ext uri="{FF2B5EF4-FFF2-40B4-BE49-F238E27FC236}">
                <a16:creationId xmlns:a16="http://schemas.microsoft.com/office/drawing/2014/main" id="{59357DCD-A469-B34A-A880-D744CA731C1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BA4CC6C-41AA-2D50-A8B9-63559566F418}"/>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27148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blu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0190978-5FC4-6858-371C-AF3DAD50E21F}"/>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537224" y="1314156"/>
            <a:ext cx="7503849" cy="3466727"/>
          </a:xfrm>
          <a:prstGeom prst="rect">
            <a:avLst/>
          </a:prstGeom>
        </p:spPr>
        <p:txBody>
          <a:bodyPr>
            <a:noAutofit/>
          </a:bodyPr>
          <a:lstStyle>
            <a:lvl1pPr marL="288000" indent="-288000" algn="l">
              <a:buNone/>
              <a:defRPr sz="42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left aligned text over multiple lines. Try to keep</a:t>
            </a:r>
            <a:br>
              <a:rPr lang="en-GB"/>
            </a:br>
            <a:r>
              <a:rPr lang="en-GB"/>
              <a:t>it to four lines if </a:t>
            </a:r>
            <a:r>
              <a:rPr lang="en-GB" err="1"/>
              <a:t>poss</a:t>
            </a:r>
            <a:r>
              <a:rPr lang="en-GB"/>
              <a:t> or five lines max.”</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828000" y="4780883"/>
            <a:ext cx="7503849" cy="896938"/>
          </a:xfrm>
          <a:prstGeom prst="rect">
            <a:avLst/>
          </a:prstGeom>
        </p:spPr>
        <p:txBody>
          <a:bodyPr/>
          <a:lstStyle>
            <a:lvl1pPr marL="0" indent="0" algn="l">
              <a:buNone/>
              <a:defRPr b="1">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B43FE3F0-85CD-934D-A3A3-CF2B78D73A35}"/>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86FEEE-9136-D68E-6360-B4FDD6D917D2}"/>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41277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6" name="Text Placeholder 7">
            <a:extLst>
              <a:ext uri="{FF2B5EF4-FFF2-40B4-BE49-F238E27FC236}">
                <a16:creationId xmlns:a16="http://schemas.microsoft.com/office/drawing/2014/main" id="{D43F37B1-1F8A-2CA4-9D19-C0E420FB42AE}"/>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7" name="TextBox 6">
            <a:extLst>
              <a:ext uri="{FF2B5EF4-FFF2-40B4-BE49-F238E27FC236}">
                <a16:creationId xmlns:a16="http://schemas.microsoft.com/office/drawing/2014/main" id="{2DFAD1B1-54FF-2FC6-D407-337D3737411D}"/>
              </a:ext>
            </a:extLst>
          </p:cNvPr>
          <p:cNvSpPr txBox="1"/>
          <p:nvPr userDrawn="1"/>
        </p:nvSpPr>
        <p:spPr>
          <a:xfrm>
            <a:off x="1245609" y="2349016"/>
            <a:ext cx="3552728" cy="1200329"/>
          </a:xfrm>
          <a:prstGeom prst="rect">
            <a:avLst/>
          </a:prstGeom>
          <a:noFill/>
        </p:spPr>
        <p:txBody>
          <a:bodyPr wrap="square" rtlCol="0">
            <a:spAutoFit/>
          </a:bodyPr>
          <a:lstStyle/>
          <a:p>
            <a:r>
              <a:rPr lang="en-GB"/>
              <a:t>Text content goes over single column. Text content here goes over single column. Text content here goes over single column.  </a:t>
            </a:r>
          </a:p>
        </p:txBody>
      </p:sp>
    </p:spTree>
    <p:extLst>
      <p:ext uri="{BB962C8B-B14F-4D97-AF65-F5344CB8AC3E}">
        <p14:creationId xmlns:p14="http://schemas.microsoft.com/office/powerpoint/2010/main" val="403869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1" y="0"/>
            <a:ext cx="12191998"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3" name="Text Placeholder 7">
            <a:extLst>
              <a:ext uri="{FF2B5EF4-FFF2-40B4-BE49-F238E27FC236}">
                <a16:creationId xmlns:a16="http://schemas.microsoft.com/office/drawing/2014/main" id="{BA16B251-D1BB-394C-319F-40E8F04D7FB9}"/>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6" name="TextBox 5">
            <a:extLst>
              <a:ext uri="{FF2B5EF4-FFF2-40B4-BE49-F238E27FC236}">
                <a16:creationId xmlns:a16="http://schemas.microsoft.com/office/drawing/2014/main" id="{20A68404-D948-7642-8BC6-F42E883389E5}"/>
              </a:ext>
            </a:extLst>
          </p:cNvPr>
          <p:cNvSpPr txBox="1"/>
          <p:nvPr userDrawn="1"/>
        </p:nvSpPr>
        <p:spPr>
          <a:xfrm>
            <a:off x="1245609" y="2349016"/>
            <a:ext cx="3552728" cy="1200329"/>
          </a:xfrm>
          <a:prstGeom prst="rect">
            <a:avLst/>
          </a:prstGeom>
          <a:noFill/>
        </p:spPr>
        <p:txBody>
          <a:bodyPr wrap="square" rtlCol="0">
            <a:spAutoFit/>
          </a:bodyPr>
          <a:lstStyle/>
          <a:p>
            <a:r>
              <a:rPr lang="en-GB"/>
              <a:t>Text content goes over single column. Text content here goes over single column. Text content here goes over single column.  </a:t>
            </a:r>
          </a:p>
        </p:txBody>
      </p:sp>
    </p:spTree>
    <p:extLst>
      <p:ext uri="{BB962C8B-B14F-4D97-AF65-F5344CB8AC3E}">
        <p14:creationId xmlns:p14="http://schemas.microsoft.com/office/powerpoint/2010/main" val="405208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Quote and image 4">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2196E5-15CA-15E3-1E10-32B3D19927EF}"/>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Picture Placeholder 6">
            <a:extLst>
              <a:ext uri="{FF2B5EF4-FFF2-40B4-BE49-F238E27FC236}">
                <a16:creationId xmlns:a16="http://schemas.microsoft.com/office/drawing/2014/main" id="{652C93B3-5A12-5AAD-2ACF-93939EE7FBF5}"/>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2" name="TextBox 1">
            <a:extLst>
              <a:ext uri="{FF2B5EF4-FFF2-40B4-BE49-F238E27FC236}">
                <a16:creationId xmlns:a16="http://schemas.microsoft.com/office/drawing/2014/main" id="{B77551A3-9BAE-400C-B485-0F4ED3DB7306}"/>
              </a:ext>
            </a:extLst>
          </p:cNvPr>
          <p:cNvSpPr txBox="1"/>
          <p:nvPr userDrawn="1"/>
        </p:nvSpPr>
        <p:spPr>
          <a:xfrm>
            <a:off x="1245609" y="2349016"/>
            <a:ext cx="3552728" cy="1384995"/>
          </a:xfrm>
          <a:prstGeom prst="rect">
            <a:avLst/>
          </a:prstGeom>
          <a:noFill/>
        </p:spPr>
        <p:txBody>
          <a:bodyPr wrap="square" rtlCol="0">
            <a:spAutoFit/>
          </a:bodyPr>
          <a:lstStyle/>
          <a:p>
            <a:r>
              <a:rPr lang="en-GB" sz="2800" b="1"/>
              <a:t>“Quote text here. Quote text here. Quote text here.”</a:t>
            </a:r>
          </a:p>
        </p:txBody>
      </p:sp>
    </p:spTree>
    <p:extLst>
      <p:ext uri="{BB962C8B-B14F-4D97-AF65-F5344CB8AC3E}">
        <p14:creationId xmlns:p14="http://schemas.microsoft.com/office/powerpoint/2010/main" val="284182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and image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2" name="Picture Placeholder 6">
            <a:extLst>
              <a:ext uri="{FF2B5EF4-FFF2-40B4-BE49-F238E27FC236}">
                <a16:creationId xmlns:a16="http://schemas.microsoft.com/office/drawing/2014/main" id="{EA7B0BA1-E61A-5019-0AA4-5328CA2AB0E1}"/>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 </a:t>
            </a:r>
          </a:p>
        </p:txBody>
      </p:sp>
      <p:pic>
        <p:nvPicPr>
          <p:cNvPr id="6" name="Picture 5">
            <a:extLst>
              <a:ext uri="{FF2B5EF4-FFF2-40B4-BE49-F238E27FC236}">
                <a16:creationId xmlns:a16="http://schemas.microsoft.com/office/drawing/2014/main" id="{CEB4F947-0C85-DAF2-683C-40847EF7F07B}"/>
              </a:ext>
            </a:extLst>
          </p:cNvPr>
          <p:cNvPicPr>
            <a:picLocks noChangeAspect="1"/>
          </p:cNvPicPr>
          <p:nvPr userDrawn="1"/>
        </p:nvPicPr>
        <p:blipFill>
          <a:blip r:embed="rId2"/>
          <a:srcRect/>
          <a:stretch/>
        </p:blipFill>
        <p:spPr>
          <a:xfrm>
            <a:off x="0" y="0"/>
            <a:ext cx="12192000" cy="6857999"/>
          </a:xfrm>
          <a:prstGeom prst="rect">
            <a:avLst/>
          </a:prstGeom>
        </p:spPr>
      </p:pic>
      <p:sp>
        <p:nvSpPr>
          <p:cNvPr id="3" name="TextBox 2">
            <a:extLst>
              <a:ext uri="{FF2B5EF4-FFF2-40B4-BE49-F238E27FC236}">
                <a16:creationId xmlns:a16="http://schemas.microsoft.com/office/drawing/2014/main" id="{072D8FDB-A40F-9C14-5A8C-BCBBA006B64D}"/>
              </a:ext>
            </a:extLst>
          </p:cNvPr>
          <p:cNvSpPr txBox="1"/>
          <p:nvPr userDrawn="1"/>
        </p:nvSpPr>
        <p:spPr>
          <a:xfrm>
            <a:off x="1245609" y="2349016"/>
            <a:ext cx="3552728" cy="1384995"/>
          </a:xfrm>
          <a:prstGeom prst="rect">
            <a:avLst/>
          </a:prstGeom>
          <a:noFill/>
        </p:spPr>
        <p:txBody>
          <a:bodyPr wrap="square" rtlCol="0">
            <a:spAutoFit/>
          </a:bodyPr>
          <a:lstStyle/>
          <a:p>
            <a:r>
              <a:rPr lang="en-GB" sz="2800" b="1"/>
              <a:t>“Quote text here. Quote text here. Quote text here.”</a:t>
            </a:r>
          </a:p>
        </p:txBody>
      </p:sp>
    </p:spTree>
    <p:extLst>
      <p:ext uri="{BB962C8B-B14F-4D97-AF65-F5344CB8AC3E}">
        <p14:creationId xmlns:p14="http://schemas.microsoft.com/office/powerpoint/2010/main" val="12316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C30C3909-1482-1013-E118-A2CE0A1DD3D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82932" y="2520000"/>
            <a:ext cx="6948488" cy="96361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334119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7092F3-915E-341D-8AD1-B8E398E9BFA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Chart&#10;&#10;Description automatically generated with medium confidence">
            <a:extLst>
              <a:ext uri="{FF2B5EF4-FFF2-40B4-BE49-F238E27FC236}">
                <a16:creationId xmlns:a16="http://schemas.microsoft.com/office/drawing/2014/main" id="{0AF6C2AD-0E53-2A94-6EDF-C2BC1C35E66B}"/>
              </a:ext>
            </a:extLst>
          </p:cNvPr>
          <p:cNvPicPr>
            <a:picLocks noChangeAspect="1"/>
          </p:cNvPicPr>
          <p:nvPr userDrawn="1"/>
        </p:nvPicPr>
        <p:blipFill>
          <a:blip r:embed="rId2"/>
          <a:stretch>
            <a:fillRect/>
          </a:stretch>
        </p:blipFill>
        <p:spPr>
          <a:xfrm>
            <a:off x="-216747" y="-121920"/>
            <a:ext cx="12408747" cy="697992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612000"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2105895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7C9A4BA-CD7C-BF8C-6221-BCB58BC96EC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icon&#10;&#10;Description automatically generated">
            <a:extLst>
              <a:ext uri="{FF2B5EF4-FFF2-40B4-BE49-F238E27FC236}">
                <a16:creationId xmlns:a16="http://schemas.microsoft.com/office/drawing/2014/main" id="{2D07C2D6-AB1B-B84B-BC13-7D79E8BCFCF8}"/>
              </a:ext>
            </a:extLst>
          </p:cNvPr>
          <p:cNvPicPr>
            <a:picLocks noChangeAspect="1"/>
          </p:cNvPicPr>
          <p:nvPr userDrawn="1"/>
        </p:nvPicPr>
        <p:blipFill>
          <a:blip r:embed="rId2"/>
          <a:stretch>
            <a:fillRect/>
          </a:stretch>
        </p:blipFill>
        <p:spPr>
          <a:xfrm>
            <a:off x="-52265" y="-122410"/>
            <a:ext cx="12499929" cy="703121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36091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774542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spTree>
      <p:nvGrpSpPr>
        <p:cNvPr id="1" name=""/>
        <p:cNvGrpSpPr/>
        <p:nvPr/>
      </p:nvGrpSpPr>
      <p:grpSpPr>
        <a:xfrm>
          <a:off x="0" y="0"/>
          <a:ext cx="0" cy="0"/>
          <a:chOff x="0" y="0"/>
          <a:chExt cx="0" cy="0"/>
        </a:xfrm>
      </p:grpSpPr>
      <p:pic>
        <p:nvPicPr>
          <p:cNvPr id="3" name="Picture 2" descr="Icon&#10;&#10;Description automatically generated">
            <a:extLst>
              <a:ext uri="{FF2B5EF4-FFF2-40B4-BE49-F238E27FC236}">
                <a16:creationId xmlns:a16="http://schemas.microsoft.com/office/drawing/2014/main" id="{268FFC32-6059-0DED-CEB1-02D4D3CCBC8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54598"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54598"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741727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Headline slide with image 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5" name="Text Placeholder 6">
            <a:extLst>
              <a:ext uri="{FF2B5EF4-FFF2-40B4-BE49-F238E27FC236}">
                <a16:creationId xmlns:a16="http://schemas.microsoft.com/office/drawing/2014/main" id="{50355A0D-4235-0CF1-A976-C33D8CCCBFCD}"/>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6" name="Text Placeholder 7">
            <a:extLst>
              <a:ext uri="{FF2B5EF4-FFF2-40B4-BE49-F238E27FC236}">
                <a16:creationId xmlns:a16="http://schemas.microsoft.com/office/drawing/2014/main" id="{5B6F326D-0ECB-4952-2659-CD1729198654}"/>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Tree>
    <p:extLst>
      <p:ext uri="{BB962C8B-B14F-4D97-AF65-F5344CB8AC3E}">
        <p14:creationId xmlns:p14="http://schemas.microsoft.com/office/powerpoint/2010/main" val="1256846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9D383FB-0467-4241-BEF0-D636E886723B}"/>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a:extLst>
              <a:ext uri="{FF2B5EF4-FFF2-40B4-BE49-F238E27FC236}">
                <a16:creationId xmlns:a16="http://schemas.microsoft.com/office/drawing/2014/main" id="{6C1B65D7-2EE6-F44F-85AA-7C93787926C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872040" y="3665234"/>
            <a:ext cx="390144" cy="390144"/>
          </a:xfrm>
          <a:prstGeom prst="rect">
            <a:avLst/>
          </a:prstGeom>
        </p:spPr>
      </p:pic>
      <p:pic>
        <p:nvPicPr>
          <p:cNvPr id="8" name="Picture 7">
            <a:extLst>
              <a:ext uri="{FF2B5EF4-FFF2-40B4-BE49-F238E27FC236}">
                <a16:creationId xmlns:a16="http://schemas.microsoft.com/office/drawing/2014/main" id="{F2843EE8-F6F8-9D40-92C1-94FB4DCF14B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5885396" y="4266369"/>
            <a:ext cx="390144" cy="390144"/>
          </a:xfrm>
          <a:prstGeom prst="rect">
            <a:avLst/>
          </a:prstGeom>
        </p:spPr>
      </p:pic>
      <p:pic>
        <p:nvPicPr>
          <p:cNvPr id="72" name="Picture 96">
            <a:extLst>
              <a:ext uri="{FF2B5EF4-FFF2-40B4-BE49-F238E27FC236}">
                <a16:creationId xmlns:a16="http://schemas.microsoft.com/office/drawing/2014/main" id="{664BA24D-FA8C-EE4D-A2DC-491BF11D6FA6}"/>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5767074" y="4806522"/>
            <a:ext cx="600075" cy="600075"/>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8"/>
          <a:stretch>
            <a:fillRect/>
          </a:stretch>
        </p:blipFill>
        <p:spPr>
          <a:xfrm>
            <a:off x="10551045" y="364425"/>
            <a:ext cx="1208955" cy="979789"/>
          </a:xfrm>
          <a:prstGeom prst="rect">
            <a:avLst/>
          </a:prstGeom>
        </p:spPr>
      </p:pic>
      <p:pic>
        <p:nvPicPr>
          <p:cNvPr id="6" name="Picture 5" descr="Icon&#10;&#10;Description automatically generated">
            <a:extLst>
              <a:ext uri="{FF2B5EF4-FFF2-40B4-BE49-F238E27FC236}">
                <a16:creationId xmlns:a16="http://schemas.microsoft.com/office/drawing/2014/main" id="{76D92FD5-08EA-6BC8-29BC-BCF5EEFE18AA}"/>
              </a:ext>
            </a:extLst>
          </p:cNvPr>
          <p:cNvPicPr>
            <a:picLocks noChangeAspect="1"/>
          </p:cNvPicPr>
          <p:nvPr userDrawn="1"/>
        </p:nvPicPr>
        <p:blipFill>
          <a:blip r:embed="rId9"/>
          <a:stretch>
            <a:fillRect/>
          </a:stretch>
        </p:blipFill>
        <p:spPr>
          <a:xfrm rot="5400000">
            <a:off x="-2509143" y="-71523"/>
            <a:ext cx="10768951" cy="7616239"/>
          </a:xfrm>
          <a:prstGeom prst="rect">
            <a:avLst/>
          </a:prstGeom>
        </p:spPr>
      </p:pic>
    </p:spTree>
    <p:extLst>
      <p:ext uri="{BB962C8B-B14F-4D97-AF65-F5344CB8AC3E}">
        <p14:creationId xmlns:p14="http://schemas.microsoft.com/office/powerpoint/2010/main" val="46152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Data 1">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763076-72CB-117E-F240-98C1D1050D3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11083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1562603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91440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TextBox 5">
            <a:extLst>
              <a:ext uri="{FF2B5EF4-FFF2-40B4-BE49-F238E27FC236}">
                <a16:creationId xmlns:a16="http://schemas.microsoft.com/office/drawing/2014/main" id="{17BDFC27-AE77-990E-E3A7-5DF7B8BEB8B0}"/>
              </a:ext>
            </a:extLst>
          </p:cNvPr>
          <p:cNvSpPr txBox="1"/>
          <p:nvPr userDrawn="1"/>
        </p:nvSpPr>
        <p:spPr>
          <a:xfrm>
            <a:off x="7202551" y="2249424"/>
            <a:ext cx="4428148" cy="1200329"/>
          </a:xfrm>
          <a:prstGeom prst="rect">
            <a:avLst/>
          </a:prstGeom>
          <a:noFill/>
        </p:spPr>
        <p:txBody>
          <a:bodyPr wrap="square" rtlCol="0">
            <a:spAutoFit/>
          </a:bodyPr>
          <a:lstStyle/>
          <a:p>
            <a:r>
              <a:rPr lang="en-GB">
                <a:solidFill>
                  <a:schemeClr val="bg1"/>
                </a:solidFill>
              </a:rPr>
              <a:t>Text content goes over single column. Text content here goes over single column. Text content here goes over single column.  </a:t>
            </a:r>
          </a:p>
        </p:txBody>
      </p:sp>
    </p:spTree>
    <p:extLst>
      <p:ext uri="{BB962C8B-B14F-4D97-AF65-F5344CB8AC3E}">
        <p14:creationId xmlns:p14="http://schemas.microsoft.com/office/powerpoint/2010/main" val="3783450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1125462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1153162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56473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ample-Icons-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568E66E-4300-C34D-B490-E2E6A73E585A}"/>
              </a:ext>
            </a:extLst>
          </p:cNvPr>
          <p:cNvSpPr/>
          <p:nvPr userDrawn="1"/>
        </p:nvSpPr>
        <p:spPr>
          <a:xfrm>
            <a:off x="3830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337980B-A75B-014B-A7A8-965882204640}"/>
              </a:ext>
            </a:extLst>
          </p:cNvPr>
          <p:cNvSpPr/>
          <p:nvPr userDrawn="1"/>
        </p:nvSpPr>
        <p:spPr>
          <a:xfrm>
            <a:off x="1534525"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E8B5FF7D-C2EF-9E4C-A4CF-A835052E5DF8}"/>
              </a:ext>
            </a:extLst>
          </p:cNvPr>
          <p:cNvSpPr/>
          <p:nvPr userDrawn="1"/>
        </p:nvSpPr>
        <p:spPr>
          <a:xfrm>
            <a:off x="2685992"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177481C1-F4F0-BE4E-B991-152BB9620270}"/>
              </a:ext>
            </a:extLst>
          </p:cNvPr>
          <p:cNvSpPr/>
          <p:nvPr userDrawn="1"/>
        </p:nvSpPr>
        <p:spPr>
          <a:xfrm>
            <a:off x="3837459"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FBC860F-BE8A-634D-9A96-33CE6D96B9F0}"/>
              </a:ext>
            </a:extLst>
          </p:cNvPr>
          <p:cNvSpPr/>
          <p:nvPr userDrawn="1"/>
        </p:nvSpPr>
        <p:spPr>
          <a:xfrm>
            <a:off x="4988926"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FA913FF-786C-1944-BF18-E9AB064B3444}"/>
              </a:ext>
            </a:extLst>
          </p:cNvPr>
          <p:cNvSpPr/>
          <p:nvPr userDrawn="1"/>
        </p:nvSpPr>
        <p:spPr>
          <a:xfrm>
            <a:off x="6140393"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6C22D839-E390-8340-B649-B4FC5A6CFD70}"/>
              </a:ext>
            </a:extLst>
          </p:cNvPr>
          <p:cNvSpPr/>
          <p:nvPr userDrawn="1"/>
        </p:nvSpPr>
        <p:spPr>
          <a:xfrm>
            <a:off x="7291860"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640EE3D-EEFC-874A-A65B-DDDE03FC3221}"/>
              </a:ext>
            </a:extLst>
          </p:cNvPr>
          <p:cNvSpPr/>
          <p:nvPr userDrawn="1"/>
        </p:nvSpPr>
        <p:spPr>
          <a:xfrm>
            <a:off x="8443327"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A667BF2-B8EF-D949-9F15-FC3B3099AD58}"/>
              </a:ext>
            </a:extLst>
          </p:cNvPr>
          <p:cNvSpPr/>
          <p:nvPr userDrawn="1"/>
        </p:nvSpPr>
        <p:spPr>
          <a:xfrm>
            <a:off x="9594794"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7201170-3375-514F-99C2-E37C6903968A}"/>
              </a:ext>
            </a:extLst>
          </p:cNvPr>
          <p:cNvSpPr/>
          <p:nvPr userDrawn="1"/>
        </p:nvSpPr>
        <p:spPr>
          <a:xfrm>
            <a:off x="107462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5E67BC68-4FB2-EE4A-A33E-6A7AF0CF413F}"/>
              </a:ext>
            </a:extLst>
          </p:cNvPr>
          <p:cNvSpPr/>
          <p:nvPr userDrawn="1"/>
        </p:nvSpPr>
        <p:spPr>
          <a:xfrm>
            <a:off x="4988926"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0277C142-7A53-7A4A-A8FB-FBF33048E364}"/>
              </a:ext>
            </a:extLst>
          </p:cNvPr>
          <p:cNvSpPr/>
          <p:nvPr userDrawn="1"/>
        </p:nvSpPr>
        <p:spPr>
          <a:xfrm>
            <a:off x="6140393"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6ADC5831-BE66-5045-87AF-18EBDF02747B}"/>
              </a:ext>
            </a:extLst>
          </p:cNvPr>
          <p:cNvSpPr/>
          <p:nvPr userDrawn="1"/>
        </p:nvSpPr>
        <p:spPr>
          <a:xfrm>
            <a:off x="7291860"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2CB65DE4-B016-474E-A1C1-495957C7CA04}"/>
              </a:ext>
            </a:extLst>
          </p:cNvPr>
          <p:cNvSpPr/>
          <p:nvPr userDrawn="1"/>
        </p:nvSpPr>
        <p:spPr>
          <a:xfrm>
            <a:off x="8443327"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58B3AA15-3E6B-C347-B0BE-F416C5684A23}"/>
              </a:ext>
            </a:extLst>
          </p:cNvPr>
          <p:cNvSpPr/>
          <p:nvPr userDrawn="1"/>
        </p:nvSpPr>
        <p:spPr>
          <a:xfrm>
            <a:off x="9594794"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AC0924D-A95B-1E43-84A3-825886C48DD3}"/>
              </a:ext>
            </a:extLst>
          </p:cNvPr>
          <p:cNvSpPr/>
          <p:nvPr userDrawn="1"/>
        </p:nvSpPr>
        <p:spPr>
          <a:xfrm>
            <a:off x="107462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FF522785-C8F3-734E-AF20-487FED2CEBCA}"/>
              </a:ext>
            </a:extLst>
          </p:cNvPr>
          <p:cNvSpPr/>
          <p:nvPr userDrawn="1"/>
        </p:nvSpPr>
        <p:spPr>
          <a:xfrm>
            <a:off x="4988926"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98AD1D6-A541-1941-8B56-2FF0936767C6}"/>
              </a:ext>
            </a:extLst>
          </p:cNvPr>
          <p:cNvSpPr/>
          <p:nvPr userDrawn="1"/>
        </p:nvSpPr>
        <p:spPr>
          <a:xfrm>
            <a:off x="6140393"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A844F750-124C-F246-BCDD-67595B93DC88}"/>
              </a:ext>
            </a:extLst>
          </p:cNvPr>
          <p:cNvSpPr/>
          <p:nvPr userDrawn="1"/>
        </p:nvSpPr>
        <p:spPr>
          <a:xfrm>
            <a:off x="7291860"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5499656-96AE-C649-B3C1-81D5C6F60DA6}"/>
              </a:ext>
            </a:extLst>
          </p:cNvPr>
          <p:cNvSpPr/>
          <p:nvPr userDrawn="1"/>
        </p:nvSpPr>
        <p:spPr>
          <a:xfrm>
            <a:off x="8443327"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3150134-3C23-2A41-8EC0-2D0F308CD2FE}"/>
              </a:ext>
            </a:extLst>
          </p:cNvPr>
          <p:cNvSpPr/>
          <p:nvPr userDrawn="1"/>
        </p:nvSpPr>
        <p:spPr>
          <a:xfrm>
            <a:off x="9594794"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4A542EAC-EEE9-2748-9DAC-6986FFF6348A}"/>
              </a:ext>
            </a:extLst>
          </p:cNvPr>
          <p:cNvSpPr/>
          <p:nvPr userDrawn="1"/>
        </p:nvSpPr>
        <p:spPr>
          <a:xfrm>
            <a:off x="107462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D1CDB1A-8B42-520A-323D-5D120AA42E9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90919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ample-Icons-Layou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DF01C83-A866-28AC-7B1F-38947CCF6D80}"/>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510BDAA4-2C6C-4E47-9616-5977DD23D840}"/>
              </a:ext>
            </a:extLst>
          </p:cNvPr>
          <p:cNvSpPr/>
          <p:nvPr userDrawn="1"/>
        </p:nvSpPr>
        <p:spPr>
          <a:xfrm>
            <a:off x="5122911"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2691AF0D-B60D-2949-AB30-089AD6A4A5A1}"/>
              </a:ext>
            </a:extLst>
          </p:cNvPr>
          <p:cNvSpPr/>
          <p:nvPr userDrawn="1"/>
        </p:nvSpPr>
        <p:spPr>
          <a:xfrm>
            <a:off x="7474153"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D76B0456-3FC3-5D44-A9F1-56A57FD0B992}"/>
              </a:ext>
            </a:extLst>
          </p:cNvPr>
          <p:cNvSpPr/>
          <p:nvPr userDrawn="1"/>
        </p:nvSpPr>
        <p:spPr>
          <a:xfrm>
            <a:off x="9825395"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569F651-3737-5832-DC5A-9DB8A57B6C7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5" name="Title 1">
            <a:extLst>
              <a:ext uri="{FF2B5EF4-FFF2-40B4-BE49-F238E27FC236}">
                <a16:creationId xmlns:a16="http://schemas.microsoft.com/office/drawing/2014/main" id="{A1CA835D-248C-29AB-B7DE-5AD7C7D2A867}"/>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Tree>
    <p:extLst>
      <p:ext uri="{BB962C8B-B14F-4D97-AF65-F5344CB8AC3E}">
        <p14:creationId xmlns:p14="http://schemas.microsoft.com/office/powerpoint/2010/main" val="421844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4243720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29FE9CC-24C2-9AAC-6340-A9E7BC32493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57332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ubhead, Three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5C4A9B1-8C9A-5B25-6E7A-B9589ECCAD8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6000"/>
            <a:ext cx="11088000" cy="3456000"/>
          </a:xfrm>
          <a:prstGeom prst="rect">
            <a:avLst/>
          </a:prstGeom>
        </p:spPr>
        <p:txBody>
          <a:bodyPr lIns="0" tIns="0" rIns="0" bIns="0" numCol="3"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6A9D545D-FD2F-4843-8588-07EBE7DDAA13}"/>
              </a:ext>
            </a:extLst>
          </p:cNvPr>
          <p:cNvCxnSpPr>
            <a:cxnSpLocks/>
          </p:cNvCxnSpPr>
          <p:nvPr userDrawn="1"/>
        </p:nvCxnSpPr>
        <p:spPr>
          <a:xfrm>
            <a:off x="432000" y="63487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707F89CB-5AF7-9C7B-6503-F287E127E820}"/>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287011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slide with image A">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54093" y="1647568"/>
            <a:ext cx="4909569" cy="3130069"/>
          </a:xfrm>
          <a:prstGeom prst="rect">
            <a:avLst/>
          </a:prstGeom>
        </p:spPr>
        <p:txBody>
          <a:bodyPr anchor="t">
            <a:normAutofit/>
          </a:bodyPr>
          <a:lstStyle>
            <a:lvl1pPr marL="0" indent="0">
              <a:lnSpc>
                <a:spcPts val="4200"/>
              </a:lnSpc>
              <a:defRPr sz="3600" b="1">
                <a:solidFill>
                  <a:schemeClr val="tx1"/>
                </a:solidFill>
              </a:defRPr>
            </a:lvl1pPr>
          </a:lstStyle>
          <a:p>
            <a:r>
              <a:rPr lang="en-GB"/>
              <a:t>Headline over a number of lines,</a:t>
            </a:r>
            <a:br>
              <a:rPr lang="en-GB"/>
            </a:br>
            <a:r>
              <a:rPr lang="en-GB"/>
              <a:t>keep to maximum of four lines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3043285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CON Grid Boxes 4UP Grey">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2277721"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4" name="Rectangle: Top Corners Rounded 3">
            <a:extLst>
              <a:ext uri="{FF2B5EF4-FFF2-40B4-BE49-F238E27FC236}">
                <a16:creationId xmlns:a16="http://schemas.microsoft.com/office/drawing/2014/main" id="{B540671A-ED56-3548-A508-080ABBDB5E58}"/>
              </a:ext>
            </a:extLst>
          </p:cNvPr>
          <p:cNvSpPr/>
          <p:nvPr userDrawn="1"/>
        </p:nvSpPr>
        <p:spPr>
          <a:xfrm>
            <a:off x="227772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6231884"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6231884"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2277721"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2277721"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6231884"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6239447"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itle 1">
            <a:extLst>
              <a:ext uri="{FF2B5EF4-FFF2-40B4-BE49-F238E27FC236}">
                <a16:creationId xmlns:a16="http://schemas.microsoft.com/office/drawing/2014/main" id="{1ACF78F6-439A-384B-9C21-D11B5B50E050}"/>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6" name="Picture 5">
            <a:extLst>
              <a:ext uri="{FF2B5EF4-FFF2-40B4-BE49-F238E27FC236}">
                <a16:creationId xmlns:a16="http://schemas.microsoft.com/office/drawing/2014/main" id="{2F244FF8-F4E4-0514-77D0-8D8D69F9337B}"/>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7" name="Straight Connector 6">
            <a:extLst>
              <a:ext uri="{FF2B5EF4-FFF2-40B4-BE49-F238E27FC236}">
                <a16:creationId xmlns:a16="http://schemas.microsoft.com/office/drawing/2014/main" id="{7DBEB741-20EA-C36A-7EF8-DE1CD1F1A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184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03/03/2026</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945044896"/>
      </p:ext>
    </p:extLst>
  </p:cSld>
  <p:clrMap bg1="dk1" tx1="lt1" bg2="dk2" tx2="lt2" accent1="accent1" accent2="accent2" accent3="accent3" accent4="accent4" accent5="accent5" accent6="accent6" hlink="hlink" folHlink="folHlink"/>
  <p:sldLayoutIdLst>
    <p:sldLayoutId id="2147483817" r:id="rId1"/>
    <p:sldLayoutId id="2147483785" r:id="rId2"/>
    <p:sldLayoutId id="2147483833" r:id="rId3"/>
    <p:sldLayoutId id="2147483834" r:id="rId4"/>
    <p:sldLayoutId id="2147483826" r:id="rId5"/>
    <p:sldLayoutId id="2147483931" r:id="rId6"/>
    <p:sldLayoutId id="2147483827" r:id="rId7"/>
    <p:sldLayoutId id="2147483818" r:id="rId8"/>
    <p:sldLayoutId id="2147483813" r:id="rId9"/>
    <p:sldLayoutId id="2147483814" r:id="rId10"/>
    <p:sldLayoutId id="2147483815" r:id="rId11"/>
    <p:sldLayoutId id="2147483719" r:id="rId12"/>
    <p:sldLayoutId id="2147483938" r:id="rId13"/>
    <p:sldLayoutId id="2147483939" r:id="rId14"/>
    <p:sldLayoutId id="2147483933" r:id="rId15"/>
    <p:sldLayoutId id="2147483824" r:id="rId16"/>
    <p:sldLayoutId id="2147483926" r:id="rId17"/>
    <p:sldLayoutId id="2147483927" r:id="rId18"/>
    <p:sldLayoutId id="2147483929" r:id="rId19"/>
    <p:sldLayoutId id="2147483928" r:id="rId20"/>
    <p:sldLayoutId id="2147483930" r:id="rId21"/>
    <p:sldLayoutId id="2147483924" r:id="rId22"/>
    <p:sldLayoutId id="2147483940" r:id="rId23"/>
    <p:sldLayoutId id="2147483934" r:id="rId24"/>
    <p:sldLayoutId id="2147483936" r:id="rId25"/>
    <p:sldLayoutId id="2147483937" r:id="rId26"/>
    <p:sldLayoutId id="2147483825" r:id="rId27"/>
    <p:sldLayoutId id="2147483935" r:id="rId28"/>
    <p:sldLayoutId id="2147483943"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29.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5.svg"/></Relationships>
</file>

<file path=ppt/slides/_rels/slide11.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4.png"/><Relationship Id="rId7"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29.xml"/><Relationship Id="rId6" Type="http://schemas.openxmlformats.org/officeDocument/2006/relationships/image" Target="../media/image31.sv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25.svg"/><Relationship Id="rId9" Type="http://schemas.openxmlformats.org/officeDocument/2006/relationships/image" Target="../media/image34.png"/></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29.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25.svg"/></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29.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25.svg"/></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2.xml"/><Relationship Id="rId1" Type="http://schemas.openxmlformats.org/officeDocument/2006/relationships/slideLayout" Target="../slideLayouts/slideLayout29.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25.svg"/></Relationships>
</file>

<file path=ppt/slides/_rels/slide15.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hyperlink" Target="mailto:England.canceranddiagnostics.se@nhs.net" TargetMode="External"/><Relationship Id="rId7" Type="http://schemas.openxmlformats.org/officeDocument/2006/relationships/image" Target="../media/image38.png"/><Relationship Id="rId2" Type="http://schemas.openxmlformats.org/officeDocument/2006/relationships/notesSlide" Target="../notesSlides/notesSlide13.xml"/><Relationship Id="rId1" Type="http://schemas.openxmlformats.org/officeDocument/2006/relationships/slideLayout" Target="../slideLayouts/slideLayout29.xml"/><Relationship Id="rId6" Type="http://schemas.openxmlformats.org/officeDocument/2006/relationships/hyperlink" Target="https://wessex.hee.nhs.uk/wider-workforce/cancer/" TargetMode="External"/><Relationship Id="rId11" Type="http://schemas.openxmlformats.org/officeDocument/2006/relationships/image" Target="../media/image42.svg"/><Relationship Id="rId5" Type="http://schemas.openxmlformats.org/officeDocument/2006/relationships/hyperlink" Target="https://future.nhs.uk/seworkforcetrainingeducation/view?objectID=55146224" TargetMode="External"/><Relationship Id="rId10" Type="http://schemas.openxmlformats.org/officeDocument/2006/relationships/image" Target="../media/image41.png"/><Relationship Id="rId4" Type="http://schemas.openxmlformats.org/officeDocument/2006/relationships/hyperlink" Target="mailto:england.endoscopyacademy.se@nhs.net" TargetMode="External"/><Relationship Id="rId9" Type="http://schemas.openxmlformats.org/officeDocument/2006/relationships/image" Target="../media/image40.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23.svg"/></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image" Target="../media/image25.svg"/></Relationships>
</file>

<file path=ppt/slides/_rels/slide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hyperlink" Target="https://www.bcu.ac.uk/courses/professional-practice-modules-2025-26" TargetMode="External"/><Relationship Id="rId7" Type="http://schemas.openxmlformats.org/officeDocument/2006/relationships/hyperlink" Target="mailto:HealthCPD@ljmu.ac.uk" TargetMode="External"/><Relationship Id="rId2" Type="http://schemas.openxmlformats.org/officeDocument/2006/relationships/notesSlide" Target="../notesSlides/notesSlide5.xml"/><Relationship Id="rId1" Type="http://schemas.openxmlformats.org/officeDocument/2006/relationships/slideLayout" Target="../slideLayouts/slideLayout29.xml"/><Relationship Id="rId6" Type="http://schemas.openxmlformats.org/officeDocument/2006/relationships/hyperlink" Target="mailto:nur-in.mohammad@bcu.ac.uk" TargetMode="External"/><Relationship Id="rId5" Type="http://schemas.openxmlformats.org/officeDocument/2006/relationships/hyperlink" Target="https://forms.office.com/e/0JLPM6MSnx" TargetMode="External"/><Relationship Id="rId4" Type="http://schemas.openxmlformats.org/officeDocument/2006/relationships/hyperlink" Target="https://www.open.edu/openlearn/education-development/succeeding-postgraduate-study/content-section-overview?active-tab=description-tab" TargetMode="External"/><Relationship Id="rId9" Type="http://schemas.openxmlformats.org/officeDocument/2006/relationships/image" Target="../media/image25.svg"/></Relationships>
</file>

<file path=ppt/slides/_rels/slide8.xml.rels><?xml version="1.0" encoding="UTF-8" standalone="yes"?>
<Relationships xmlns="http://schemas.openxmlformats.org/package/2006/relationships"><Relationship Id="rId3" Type="http://schemas.openxmlformats.org/officeDocument/2006/relationships/hyperlink" Target="https://learninghub.nhs.uk/Catalogue/endoscopyacademiesportal" TargetMode="External"/><Relationship Id="rId7" Type="http://schemas.openxmlformats.org/officeDocument/2006/relationships/image" Target="../media/image25.svg"/><Relationship Id="rId2" Type="http://schemas.openxmlformats.org/officeDocument/2006/relationships/notesSlide" Target="../notesSlides/notesSlide6.xml"/><Relationship Id="rId1" Type="http://schemas.openxmlformats.org/officeDocument/2006/relationships/slideLayout" Target="../slideLayouts/slideLayout29.xml"/><Relationship Id="rId6" Type="http://schemas.openxmlformats.org/officeDocument/2006/relationships/image" Target="../media/image24.png"/><Relationship Id="rId5" Type="http://schemas.openxmlformats.org/officeDocument/2006/relationships/image" Target="../media/image27.svg"/><Relationship Id="rId4" Type="http://schemas.openxmlformats.org/officeDocument/2006/relationships/image" Target="../media/image26.png"/></Relationships>
</file>

<file path=ppt/slides/_rels/slide9.xml.rels><?xml version="1.0" encoding="UTF-8" standalone="yes"?>
<Relationships xmlns="http://schemas.openxmlformats.org/package/2006/relationships"><Relationship Id="rId3" Type="http://schemas.openxmlformats.org/officeDocument/2006/relationships/hyperlink" Target="https://gastro-e-learn.rise.com/login" TargetMode="External"/><Relationship Id="rId7" Type="http://schemas.openxmlformats.org/officeDocument/2006/relationships/image" Target="../media/image29.svg"/><Relationship Id="rId2" Type="http://schemas.openxmlformats.org/officeDocument/2006/relationships/notesSlide" Target="../notesSlides/notesSlide7.xml"/><Relationship Id="rId1" Type="http://schemas.openxmlformats.org/officeDocument/2006/relationships/slideLayout" Target="../slideLayouts/slideLayout29.xml"/><Relationship Id="rId6" Type="http://schemas.openxmlformats.org/officeDocument/2006/relationships/image" Target="../media/image28.png"/><Relationship Id="rId5" Type="http://schemas.openxmlformats.org/officeDocument/2006/relationships/image" Target="../media/image25.svg"/><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432000" y="2027235"/>
            <a:ext cx="4643853" cy="2507695"/>
          </a:xfrm>
        </p:spPr>
        <p:txBody>
          <a:bodyPr/>
          <a:lstStyle/>
          <a:p>
            <a:r>
              <a:rPr lang="en-GB" sz="4800"/>
              <a:t>SEETA Clinical Endoscopist Training Programme</a:t>
            </a:r>
          </a:p>
        </p:txBody>
      </p:sp>
      <p:sp>
        <p:nvSpPr>
          <p:cNvPr id="3" name="Subtitle 2">
            <a:extLst>
              <a:ext uri="{FF2B5EF4-FFF2-40B4-BE49-F238E27FC236}">
                <a16:creationId xmlns:a16="http://schemas.microsoft.com/office/drawing/2014/main" id="{2AB96998-8BA0-CF4D-B57F-DEBCAD1141C5}"/>
              </a:ext>
            </a:extLst>
          </p:cNvPr>
          <p:cNvSpPr>
            <a:spLocks noGrp="1"/>
          </p:cNvSpPr>
          <p:nvPr>
            <p:ph type="subTitle" idx="1"/>
          </p:nvPr>
        </p:nvSpPr>
        <p:spPr>
          <a:xfrm>
            <a:off x="432000" y="4794422"/>
            <a:ext cx="6513549" cy="1671047"/>
          </a:xfrm>
        </p:spPr>
        <p:txBody>
          <a:bodyPr>
            <a:normAutofit fontScale="77500" lnSpcReduction="20000"/>
          </a:bodyPr>
          <a:lstStyle/>
          <a:p>
            <a:r>
              <a:rPr lang="en-GB" b="1" dirty="0"/>
              <a:t>Training programme information pack </a:t>
            </a:r>
            <a:r>
              <a:rPr lang="en-GB" b="1" dirty="0">
                <a:highlight>
                  <a:srgbClr val="FFFF00"/>
                </a:highlight>
              </a:rPr>
              <a:t>2025/26</a:t>
            </a:r>
          </a:p>
          <a:p>
            <a:endParaRPr lang="en-GB" b="1" dirty="0"/>
          </a:p>
          <a:p>
            <a:r>
              <a:rPr lang="en-GB" b="1" dirty="0"/>
              <a:t>South East Endoscopy Training Academy [SEETA]</a:t>
            </a:r>
          </a:p>
          <a:p>
            <a:r>
              <a:rPr lang="en-GB" b="1" dirty="0"/>
              <a:t>June 2025</a:t>
            </a:r>
          </a:p>
          <a:p>
            <a:endParaRPr lang="en-GB" b="1" dirty="0"/>
          </a:p>
          <a:p>
            <a:endParaRPr lang="en-GB" b="1" dirty="0"/>
          </a:p>
        </p:txBody>
      </p:sp>
      <p:pic>
        <p:nvPicPr>
          <p:cNvPr id="4" name="Picture 3">
            <a:extLst>
              <a:ext uri="{FF2B5EF4-FFF2-40B4-BE49-F238E27FC236}">
                <a16:creationId xmlns:a16="http://schemas.microsoft.com/office/drawing/2014/main" id="{DEE15841-D328-5BFB-DDB1-D7BEAB07FE2B}"/>
              </a:ext>
            </a:extLst>
          </p:cNvPr>
          <p:cNvPicPr>
            <a:picLocks noChangeAspect="1"/>
          </p:cNvPicPr>
          <p:nvPr/>
        </p:nvPicPr>
        <p:blipFill>
          <a:blip r:embed="rId3"/>
          <a:stretch>
            <a:fillRect/>
          </a:stretch>
        </p:blipFill>
        <p:spPr>
          <a:xfrm>
            <a:off x="133003" y="0"/>
            <a:ext cx="1456183" cy="1471353"/>
          </a:xfrm>
          <a:prstGeom prst="rect">
            <a:avLst/>
          </a:prstGeom>
        </p:spPr>
      </p:pic>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6F516-1D93-20E3-F02B-19952A24553C}"/>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AE51A7CD-1F8C-3A39-D31F-C20B1E40EF89}"/>
              </a:ext>
            </a:extLst>
          </p:cNvPr>
          <p:cNvSpPr>
            <a:spLocks noGrp="1"/>
          </p:cNvSpPr>
          <p:nvPr>
            <p:ph type="title"/>
          </p:nvPr>
        </p:nvSpPr>
        <p:spPr>
          <a:xfrm>
            <a:off x="413769" y="80706"/>
            <a:ext cx="11404154" cy="865186"/>
          </a:xfrm>
        </p:spPr>
        <p:txBody>
          <a:bodyPr>
            <a:normAutofit/>
          </a:bodyPr>
          <a:lstStyle/>
          <a:p>
            <a:r>
              <a:rPr lang="en-GB" sz="2800" spc="-40"/>
              <a:t>Endoscopy Training Courses and Observation Visit</a:t>
            </a:r>
          </a:p>
        </p:txBody>
      </p:sp>
      <p:sp>
        <p:nvSpPr>
          <p:cNvPr id="4" name="TextBox 3">
            <a:extLst>
              <a:ext uri="{FF2B5EF4-FFF2-40B4-BE49-F238E27FC236}">
                <a16:creationId xmlns:a16="http://schemas.microsoft.com/office/drawing/2014/main" id="{890066D3-AA67-D764-09CC-16413D2A2EAE}"/>
              </a:ext>
            </a:extLst>
          </p:cNvPr>
          <p:cNvSpPr txBox="1"/>
          <p:nvPr/>
        </p:nvSpPr>
        <p:spPr>
          <a:xfrm>
            <a:off x="374077" y="671691"/>
            <a:ext cx="11404154" cy="5632311"/>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We will arrange for you to attend several training courses normally provided in one of our Hub Sites. 	These will be arranged at the most appropriate stage of your training </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JAG Basic Skills course: </a:t>
            </a:r>
            <a:r>
              <a:rPr lang="en-GB">
                <a:latin typeface="Arial" panose="020B0604020202020204" pitchFamily="34" charset="0"/>
                <a:cs typeface="Arial" panose="020B0604020202020204" pitchFamily="34" charset="0"/>
              </a:rPr>
              <a:t>– a 2–3-day course with lectures and practical exposure to endoscopy</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ENTS</a:t>
            </a:r>
            <a:r>
              <a:rPr lang="en-GB">
                <a:latin typeface="Arial" panose="020B0604020202020204" pitchFamily="34" charset="0"/>
                <a:cs typeface="Arial" panose="020B0604020202020204" pitchFamily="34" charset="0"/>
              </a:rPr>
              <a:t> – Endoscopic Non-Technical Skills course: a day learning about how human factors contribute to problems in Endoscopy Unit</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Advanced Communication Skills course </a:t>
            </a:r>
            <a:r>
              <a:rPr lang="en-GB">
                <a:latin typeface="Arial" panose="020B0604020202020204" pitchFamily="34" charset="0"/>
                <a:cs typeface="Arial" panose="020B0604020202020204" pitchFamily="34" charset="0"/>
              </a:rPr>
              <a:t>– learning strategies for breaking bad news and other difficult clinical conversations.</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Polypectomy course </a:t>
            </a:r>
            <a:r>
              <a:rPr lang="en-GB">
                <a:latin typeface="Arial" panose="020B0604020202020204" pitchFamily="34" charset="0"/>
                <a:cs typeface="Arial" panose="020B0604020202020204" pitchFamily="34" charset="0"/>
              </a:rPr>
              <a:t>(colonoscopists only)</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Observation visit: </a:t>
            </a:r>
            <a:r>
              <a:rPr lang="en-GB">
                <a:latin typeface="Arial" panose="020B0604020202020204" pitchFamily="34" charset="0"/>
                <a:ea typeface="Calibri" panose="020F0502020204030204" pitchFamily="34" charset="0"/>
                <a:cs typeface="Arial" panose="020B0604020202020204" pitchFamily="34" charset="0"/>
              </a:rPr>
              <a:t>As you will be training in a single unit, you will benefit from seeing how other organisations arrange and run their endoscopy services. We will arrange for you to spend a few days observing the endoscopy in one of our Hub sites, including time with their expert clinical endoscopist.</a:t>
            </a: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Ensure that you know the dates of your courses provided to you by SEETA,  and advise</a:t>
            </a:r>
          </a:p>
          <a:p>
            <a:pPr fontAlgn="b"/>
            <a:r>
              <a:rPr lang="en-GB">
                <a:solidFill>
                  <a:schemeClr val="bg2"/>
                </a:solidFill>
                <a:latin typeface="Arial" panose="020B0604020202020204" pitchFamily="34" charset="0"/>
                <a:cs typeface="Arial" panose="020B0604020202020204" pitchFamily="34" charset="0"/>
              </a:rPr>
              <a:t>	your employing Trust of these dates.</a:t>
            </a:r>
          </a:p>
          <a:p>
            <a:pPr fontAlgn="b"/>
            <a:r>
              <a:rPr lang="en-GB">
                <a:solidFill>
                  <a:schemeClr val="bg2"/>
                </a:solidFill>
                <a:latin typeface="Arial" panose="020B0604020202020204" pitchFamily="34" charset="0"/>
                <a:cs typeface="Arial" panose="020B0604020202020204" pitchFamily="34" charset="0"/>
              </a:rPr>
              <a:t>	The hub site contact will be in touch with you with the details of your basic skills course. </a:t>
            </a: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3180912A-1FC3-6967-9149-A9D95F4215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4385" y="4733807"/>
            <a:ext cx="865186" cy="865186"/>
          </a:xfrm>
          <a:prstGeom prst="rect">
            <a:avLst/>
          </a:prstGeom>
        </p:spPr>
      </p:pic>
      <p:pic>
        <p:nvPicPr>
          <p:cNvPr id="10" name="Graphic 9" descr="Teacher with solid fill">
            <a:extLst>
              <a:ext uri="{FF2B5EF4-FFF2-40B4-BE49-F238E27FC236}">
                <a16:creationId xmlns:a16="http://schemas.microsoft.com/office/drawing/2014/main" id="{C23A5F43-9573-9418-2CF7-8B92A94E9C8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4385" y="817547"/>
            <a:ext cx="914400" cy="914400"/>
          </a:xfrm>
          <a:prstGeom prst="rect">
            <a:avLst/>
          </a:prstGeom>
        </p:spPr>
      </p:pic>
      <p:sp>
        <p:nvSpPr>
          <p:cNvPr id="2" name="Rectangle 1">
            <a:extLst>
              <a:ext uri="{FF2B5EF4-FFF2-40B4-BE49-F238E27FC236}">
                <a16:creationId xmlns:a16="http://schemas.microsoft.com/office/drawing/2014/main" id="{200BC497-BA43-F9D2-FD6D-3CE7DBCFA138}"/>
              </a:ext>
            </a:extLst>
          </p:cNvPr>
          <p:cNvSpPr/>
          <p:nvPr/>
        </p:nvSpPr>
        <p:spPr>
          <a:xfrm>
            <a:off x="191801" y="4733807"/>
            <a:ext cx="11236898" cy="1326826"/>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62987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D47D0-9239-0854-6AC8-7FD2EDA3E49A}"/>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CDA94901-3B77-24B7-A4F3-5BD3EE0E3147}"/>
              </a:ext>
            </a:extLst>
          </p:cNvPr>
          <p:cNvSpPr>
            <a:spLocks noGrp="1"/>
          </p:cNvSpPr>
          <p:nvPr>
            <p:ph type="title"/>
          </p:nvPr>
        </p:nvSpPr>
        <p:spPr>
          <a:xfrm>
            <a:off x="413769" y="80706"/>
            <a:ext cx="11404154" cy="865186"/>
          </a:xfrm>
        </p:spPr>
        <p:txBody>
          <a:bodyPr>
            <a:normAutofit/>
          </a:bodyPr>
          <a:lstStyle/>
          <a:p>
            <a:r>
              <a:rPr lang="en-GB" sz="2800" spc="-40"/>
              <a:t>Other opportunities </a:t>
            </a:r>
          </a:p>
        </p:txBody>
      </p:sp>
      <p:sp>
        <p:nvSpPr>
          <p:cNvPr id="4" name="TextBox 3">
            <a:extLst>
              <a:ext uri="{FF2B5EF4-FFF2-40B4-BE49-F238E27FC236}">
                <a16:creationId xmlns:a16="http://schemas.microsoft.com/office/drawing/2014/main" id="{0AF9C81A-92E4-EF03-8C8E-6208469D1EA5}"/>
              </a:ext>
            </a:extLst>
          </p:cNvPr>
          <p:cNvSpPr txBox="1"/>
          <p:nvPr/>
        </p:nvSpPr>
        <p:spPr>
          <a:xfrm>
            <a:off x="393923" y="662166"/>
            <a:ext cx="11404154" cy="5632311"/>
          </a:xfrm>
          <a:prstGeom prst="rect">
            <a:avLst/>
          </a:prstGeom>
          <a:noFill/>
        </p:spPr>
        <p:txBody>
          <a:bodyPr wrap="square">
            <a:spAutoFit/>
          </a:bodyPr>
          <a:lstStyle/>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There are other opportunities to help build networks, knowledge and enrich your training experience including:</a:t>
            </a: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Clinical Endoscopy Trainee Network</a:t>
            </a:r>
          </a:p>
          <a:p>
            <a:pPr rtl="0" fontAlgn="b"/>
            <a:r>
              <a:rPr lang="en-GB">
                <a:latin typeface="Arial" panose="020B0604020202020204" pitchFamily="34" charset="0"/>
                <a:cs typeface="Arial" panose="020B0604020202020204" pitchFamily="34" charset="0"/>
              </a:rPr>
              <a:t>	This regional group meets monthly and offers an opportunity for trainees to meet virtually, share 	experiences and to provide peer support to fellow trainees. There is a WhatsApp group, make sure 	that you are involved!</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Teaching programme</a:t>
            </a:r>
          </a:p>
          <a:p>
            <a:pPr rtl="0" fontAlgn="b"/>
            <a:r>
              <a:rPr lang="en-GB">
                <a:latin typeface="Arial" panose="020B0604020202020204" pitchFamily="34" charset="0"/>
                <a:cs typeface="Arial" panose="020B0604020202020204" pitchFamily="34" charset="0"/>
              </a:rPr>
              <a:t>	A regular programme of teaching sessions delivered by the SEETA team and clinical supervisors. All 	sessions are recorded and are accessible via the SEETA NHS Futures pages for catch up.</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Annual study day</a:t>
            </a:r>
          </a:p>
          <a:p>
            <a:pPr rtl="0" fontAlgn="b"/>
            <a:r>
              <a:rPr lang="en-GB">
                <a:latin typeface="Arial" panose="020B0604020202020204" pitchFamily="34" charset="0"/>
                <a:cs typeface="Arial" panose="020B0604020202020204" pitchFamily="34" charset="0"/>
              </a:rPr>
              <a:t>	SEETA hosted the first face to face study day for all CE trainees and hope to hold the next study day 	in February 2025. This is an excellent opportunity to meet fellow trainees, hear from external 	speakers, and join interactive session.</a:t>
            </a:r>
            <a:endParaRPr lang="en-GB" b="1">
              <a:solidFill>
                <a:srgbClr val="0070C0"/>
              </a:solidFill>
              <a:latin typeface="Arial" panose="020B0604020202020204" pitchFamily="34" charset="0"/>
              <a:cs typeface="Arial" panose="020B0604020202020204" pitchFamily="34" charset="0"/>
            </a:endParaRP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	Actions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Please do engage with these additional offers and provide feedback to ensure these continue to 	add value to the CE programme.</a:t>
            </a:r>
          </a:p>
        </p:txBody>
      </p:sp>
      <p:pic>
        <p:nvPicPr>
          <p:cNvPr id="7" name="Graphic 6" descr="Warning with solid fill">
            <a:extLst>
              <a:ext uri="{FF2B5EF4-FFF2-40B4-BE49-F238E27FC236}">
                <a16:creationId xmlns:a16="http://schemas.microsoft.com/office/drawing/2014/main" id="{E4B30647-6F15-1281-B142-CFC23509BB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4614" y="5330648"/>
            <a:ext cx="865186" cy="865186"/>
          </a:xfrm>
          <a:prstGeom prst="rect">
            <a:avLst/>
          </a:prstGeom>
        </p:spPr>
      </p:pic>
      <p:pic>
        <p:nvPicPr>
          <p:cNvPr id="3" name="Graphic 2" descr="Connections with solid fill">
            <a:extLst>
              <a:ext uri="{FF2B5EF4-FFF2-40B4-BE49-F238E27FC236}">
                <a16:creationId xmlns:a16="http://schemas.microsoft.com/office/drawing/2014/main" id="{6A7F004D-E870-7334-7A02-C53BC7C7C0C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4077" y="1771173"/>
            <a:ext cx="914400" cy="914400"/>
          </a:xfrm>
          <a:prstGeom prst="rect">
            <a:avLst/>
          </a:prstGeom>
        </p:spPr>
      </p:pic>
      <p:pic>
        <p:nvPicPr>
          <p:cNvPr id="6" name="Graphic 5" descr="Classroom with solid fill">
            <a:extLst>
              <a:ext uri="{FF2B5EF4-FFF2-40B4-BE49-F238E27FC236}">
                <a16:creationId xmlns:a16="http://schemas.microsoft.com/office/drawing/2014/main" id="{0627F061-F797-F612-9A94-76FC5AC4759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4077" y="2892147"/>
            <a:ext cx="914400" cy="914400"/>
          </a:xfrm>
          <a:prstGeom prst="rect">
            <a:avLst/>
          </a:prstGeom>
        </p:spPr>
      </p:pic>
      <p:pic>
        <p:nvPicPr>
          <p:cNvPr id="9" name="Graphic 8" descr="Users with solid fill">
            <a:extLst>
              <a:ext uri="{FF2B5EF4-FFF2-40B4-BE49-F238E27FC236}">
                <a16:creationId xmlns:a16="http://schemas.microsoft.com/office/drawing/2014/main" id="{E34FC8EF-5AEE-6DDF-0C0A-26D07B98263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13769" y="3956509"/>
            <a:ext cx="865186" cy="865186"/>
          </a:xfrm>
          <a:prstGeom prst="rect">
            <a:avLst/>
          </a:prstGeom>
        </p:spPr>
      </p:pic>
      <p:sp>
        <p:nvSpPr>
          <p:cNvPr id="2" name="Rectangle 1">
            <a:extLst>
              <a:ext uri="{FF2B5EF4-FFF2-40B4-BE49-F238E27FC236}">
                <a16:creationId xmlns:a16="http://schemas.microsoft.com/office/drawing/2014/main" id="{B4D7C71F-16B2-C459-828F-12D3166578E4}"/>
              </a:ext>
            </a:extLst>
          </p:cNvPr>
          <p:cNvSpPr/>
          <p:nvPr/>
        </p:nvSpPr>
        <p:spPr>
          <a:xfrm>
            <a:off x="191801" y="5330647"/>
            <a:ext cx="11236898" cy="963829"/>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69420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5C2FF-9588-86CC-9B07-9E771245D552}"/>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F35E0BED-8EB7-6D4F-83A6-3EE4C088BE32}"/>
              </a:ext>
            </a:extLst>
          </p:cNvPr>
          <p:cNvSpPr>
            <a:spLocks noGrp="1"/>
          </p:cNvSpPr>
          <p:nvPr>
            <p:ph type="title"/>
          </p:nvPr>
        </p:nvSpPr>
        <p:spPr>
          <a:xfrm>
            <a:off x="413769" y="80706"/>
            <a:ext cx="11404154" cy="865186"/>
          </a:xfrm>
        </p:spPr>
        <p:txBody>
          <a:bodyPr>
            <a:normAutofit/>
          </a:bodyPr>
          <a:lstStyle/>
          <a:p>
            <a:r>
              <a:rPr lang="en-GB" sz="2800" spc="-40"/>
              <a:t>SEETA Portfolio</a:t>
            </a:r>
          </a:p>
        </p:txBody>
      </p:sp>
      <p:sp>
        <p:nvSpPr>
          <p:cNvPr id="4" name="TextBox 3">
            <a:extLst>
              <a:ext uri="{FF2B5EF4-FFF2-40B4-BE49-F238E27FC236}">
                <a16:creationId xmlns:a16="http://schemas.microsoft.com/office/drawing/2014/main" id="{16CE8E28-9ABC-4F3E-ED31-9953EDE6A3E9}"/>
              </a:ext>
            </a:extLst>
          </p:cNvPr>
          <p:cNvSpPr txBox="1"/>
          <p:nvPr/>
        </p:nvSpPr>
        <p:spPr>
          <a:xfrm>
            <a:off x="374077" y="773994"/>
            <a:ext cx="11404154" cy="5078313"/>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To support successful completion of the Clinical Endoscopist (CE) Training Programme, trainees are 	required to maintain and complete a SEETA portfolio, elements of which will be agreed at the start of 	your training journey during the Personal Development Planning (PDP) meeting. </a:t>
            </a:r>
          </a:p>
          <a:p>
            <a:pPr rtl="0"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p>
          <a:p>
            <a:pPr rtl="0" fontAlgn="b"/>
            <a:r>
              <a:rPr lang="en-GB" b="1">
                <a:solidFill>
                  <a:srgbClr val="0070C0"/>
                </a:solidFill>
                <a:latin typeface="Arial" panose="020B0604020202020204" pitchFamily="34" charset="0"/>
                <a:cs typeface="Arial" panose="020B0604020202020204" pitchFamily="34" charset="0"/>
              </a:rPr>
              <a:t>	Actions for trainees:</a:t>
            </a:r>
          </a:p>
          <a:p>
            <a:pPr rtl="0" fontAlgn="b"/>
            <a:endParaRPr lang="en-GB" b="1">
              <a:solidFill>
                <a:srgbClr val="0070C0"/>
              </a:solidFill>
              <a:latin typeface="Arial" panose="020B0604020202020204" pitchFamily="34" charset="0"/>
              <a:cs typeface="Arial" panose="020B0604020202020204" pitchFamily="34" charset="0"/>
            </a:endParaRP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Maintain your portfolio throughout the programme.</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Ensure all competencies are reviewed and signed off by your Clinical Supervisor.</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Present your work clearly and consistently – your portfolio should be well-organised and easy to follow.</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Provide a variety of examples that demonstrate the breadth of your experience and learning.</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Your portfolio will be reviewed by SEETA as part of the final completion assessment process.</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Send completion certificates along with your portfolio to SEETA as evidence of training completion.</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SEETA will provide further guidance on how to submit and maintain your portfolio via teaching session.</a:t>
            </a:r>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61119423-DF40-9FC4-C093-5BF9C8395B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956" y="3195916"/>
            <a:ext cx="865186" cy="865186"/>
          </a:xfrm>
          <a:prstGeom prst="rect">
            <a:avLst/>
          </a:prstGeom>
        </p:spPr>
      </p:pic>
      <p:pic>
        <p:nvPicPr>
          <p:cNvPr id="6" name="Graphic 5" descr="Closed book with solid fill">
            <a:extLst>
              <a:ext uri="{FF2B5EF4-FFF2-40B4-BE49-F238E27FC236}">
                <a16:creationId xmlns:a16="http://schemas.microsoft.com/office/drawing/2014/main" id="{05FA0202-FE4D-4000-E8ED-A2F2E0B15A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6075" y="996549"/>
            <a:ext cx="914400" cy="914400"/>
          </a:xfrm>
          <a:prstGeom prst="rect">
            <a:avLst/>
          </a:prstGeom>
        </p:spPr>
      </p:pic>
      <p:sp>
        <p:nvSpPr>
          <p:cNvPr id="2" name="Rectangle 1">
            <a:extLst>
              <a:ext uri="{FF2B5EF4-FFF2-40B4-BE49-F238E27FC236}">
                <a16:creationId xmlns:a16="http://schemas.microsoft.com/office/drawing/2014/main" id="{82A5E6B0-C1F4-AC8D-23C9-6BA7E8498783}"/>
              </a:ext>
            </a:extLst>
          </p:cNvPr>
          <p:cNvSpPr/>
          <p:nvPr/>
        </p:nvSpPr>
        <p:spPr>
          <a:xfrm>
            <a:off x="533955" y="2469326"/>
            <a:ext cx="11404153" cy="319124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1421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5C995-5B4E-9B59-591A-F0C39770B1D3}"/>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4321CE8E-03D0-BE80-E034-26A192E8BF60}"/>
              </a:ext>
            </a:extLst>
          </p:cNvPr>
          <p:cNvSpPr>
            <a:spLocks noGrp="1"/>
          </p:cNvSpPr>
          <p:nvPr>
            <p:ph type="title"/>
          </p:nvPr>
        </p:nvSpPr>
        <p:spPr>
          <a:xfrm>
            <a:off x="413769" y="80706"/>
            <a:ext cx="11404154" cy="865186"/>
          </a:xfrm>
        </p:spPr>
        <p:txBody>
          <a:bodyPr>
            <a:normAutofit/>
          </a:bodyPr>
          <a:lstStyle/>
          <a:p>
            <a:r>
              <a:rPr lang="en-GB" sz="2800" spc="-40"/>
              <a:t>Monitoring your progress</a:t>
            </a:r>
          </a:p>
        </p:txBody>
      </p:sp>
      <p:sp>
        <p:nvSpPr>
          <p:cNvPr id="4" name="TextBox 3">
            <a:extLst>
              <a:ext uri="{FF2B5EF4-FFF2-40B4-BE49-F238E27FC236}">
                <a16:creationId xmlns:a16="http://schemas.microsoft.com/office/drawing/2014/main" id="{ECB00FE7-F7C0-729D-F3DF-62B25E1BA9D1}"/>
              </a:ext>
            </a:extLst>
          </p:cNvPr>
          <p:cNvSpPr txBox="1"/>
          <p:nvPr/>
        </p:nvSpPr>
        <p:spPr>
          <a:xfrm>
            <a:off x="374077" y="773994"/>
            <a:ext cx="11404154" cy="5355312"/>
          </a:xfrm>
          <a:prstGeom prst="rect">
            <a:avLst/>
          </a:prstGeom>
          <a:noFill/>
        </p:spPr>
        <p:txBody>
          <a:bodyPr wrap="square" lIns="91440" tIns="45720" rIns="91440" bIns="45720" anchor="t">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We will meet up with you regularly over the course of your programme to review how you are getting 	on. You can expect to see us at the regular network meetings and teaching sessions. We visit most of 	our hospitals and training courses from time to time as well. You are always welcome to email us 	questions, and we want to know about any concerns that you have and cannot resolve locally.</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We will meet with you online after you have been in the programme for about a month to see how things are going, and again once you have been training for three months. After the second meeting we will normally meet quarterly but this may be more frequent if there are any concerns. </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We will normally agree the date of the next meeting at the end of each review.</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fontAlgn="b"/>
            <a:r>
              <a:rPr lang="en-GB" b="1">
                <a:latin typeface="Arial"/>
                <a:cs typeface="Arial"/>
              </a:rPr>
              <a:t>	</a:t>
            </a:r>
            <a:r>
              <a:rPr lang="en-GB" b="1">
                <a:solidFill>
                  <a:srgbClr val="0070C0"/>
                </a:solidFill>
                <a:latin typeface="Arial"/>
                <a:cs typeface="Arial"/>
              </a:rPr>
              <a:t>Action for trainees</a:t>
            </a:r>
          </a:p>
          <a:p>
            <a:pPr fontAlgn="b"/>
            <a:r>
              <a:rPr lang="en-GB">
                <a:latin typeface="Arial"/>
                <a:cs typeface="Arial"/>
              </a:rPr>
              <a:t>	</a:t>
            </a:r>
            <a:r>
              <a:rPr lang="en-GB">
                <a:solidFill>
                  <a:schemeClr val="bg2"/>
                </a:solidFill>
                <a:latin typeface="Arial"/>
                <a:cs typeface="Arial"/>
              </a:rPr>
              <a:t>These review meetings are important! Please let us know if you do not have a date for your next catch 	up session or if you need us to change the time or date.</a:t>
            </a:r>
          </a:p>
          <a:p>
            <a:pPr fontAlgn="b"/>
            <a:r>
              <a:rPr lang="en-GB">
                <a:solidFill>
                  <a:schemeClr val="bg2"/>
                </a:solidFill>
                <a:latin typeface="Arial" panose="020B0604020202020204" pitchFamily="34" charset="0"/>
                <a:cs typeface="Arial" panose="020B0604020202020204" pitchFamily="34" charset="0"/>
              </a:rPr>
              <a:t>	</a:t>
            </a:r>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1A07C682-19FF-D093-FC1B-C0B0A874CC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7363" y="4558841"/>
            <a:ext cx="865186" cy="865186"/>
          </a:xfrm>
          <a:prstGeom prst="rect">
            <a:avLst/>
          </a:prstGeom>
        </p:spPr>
      </p:pic>
      <p:pic>
        <p:nvPicPr>
          <p:cNvPr id="6" name="Graphic 5" descr="Closed book with solid fill">
            <a:extLst>
              <a:ext uri="{FF2B5EF4-FFF2-40B4-BE49-F238E27FC236}">
                <a16:creationId xmlns:a16="http://schemas.microsoft.com/office/drawing/2014/main" id="{9672810C-01A0-80BE-4B96-369F99CB861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6075" y="996549"/>
            <a:ext cx="914400" cy="914400"/>
          </a:xfrm>
          <a:prstGeom prst="rect">
            <a:avLst/>
          </a:prstGeom>
        </p:spPr>
      </p:pic>
      <p:sp>
        <p:nvSpPr>
          <p:cNvPr id="2" name="Rectangle 1">
            <a:extLst>
              <a:ext uri="{FF2B5EF4-FFF2-40B4-BE49-F238E27FC236}">
                <a16:creationId xmlns:a16="http://schemas.microsoft.com/office/drawing/2014/main" id="{170816BC-E0B3-44C0-A486-0EBA4E165781}"/>
              </a:ext>
            </a:extLst>
          </p:cNvPr>
          <p:cNvSpPr/>
          <p:nvPr/>
        </p:nvSpPr>
        <p:spPr>
          <a:xfrm>
            <a:off x="491158" y="4423230"/>
            <a:ext cx="11236898" cy="1322614"/>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77624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2169F-9F4F-3FA4-0113-6E7D071A72AC}"/>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A6B5FD67-18D3-0B48-C1A0-21173658F45F}"/>
              </a:ext>
            </a:extLst>
          </p:cNvPr>
          <p:cNvSpPr>
            <a:spLocks noGrp="1"/>
          </p:cNvSpPr>
          <p:nvPr>
            <p:ph type="title"/>
          </p:nvPr>
        </p:nvSpPr>
        <p:spPr>
          <a:xfrm>
            <a:off x="413769" y="80706"/>
            <a:ext cx="11404154" cy="865186"/>
          </a:xfrm>
        </p:spPr>
        <p:txBody>
          <a:bodyPr>
            <a:normAutofit/>
          </a:bodyPr>
          <a:lstStyle/>
          <a:p>
            <a:r>
              <a:rPr lang="en-GB" sz="2800" spc="-40"/>
              <a:t>Completing the programme</a:t>
            </a:r>
          </a:p>
        </p:txBody>
      </p:sp>
      <p:sp>
        <p:nvSpPr>
          <p:cNvPr id="4" name="TextBox 3">
            <a:extLst>
              <a:ext uri="{FF2B5EF4-FFF2-40B4-BE49-F238E27FC236}">
                <a16:creationId xmlns:a16="http://schemas.microsoft.com/office/drawing/2014/main" id="{08AAE167-CE64-B53C-9C0B-D1AC117342FB}"/>
              </a:ext>
            </a:extLst>
          </p:cNvPr>
          <p:cNvSpPr txBox="1"/>
          <p:nvPr/>
        </p:nvSpPr>
        <p:spPr>
          <a:xfrm>
            <a:off x="374077" y="773994"/>
            <a:ext cx="11404154" cy="5355312"/>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What to send us at the end of your training programme:</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marL="342900" indent="-342900" rtl="0" fontAlgn="b">
              <a:buFont typeface="+mj-lt"/>
              <a:buAutoNum type="arabicPeriod"/>
            </a:pPr>
            <a:r>
              <a:rPr lang="en-GB">
                <a:latin typeface="Arial" panose="020B0604020202020204" pitchFamily="34" charset="0"/>
                <a:cs typeface="Arial" panose="020B0604020202020204" pitchFamily="34" charset="0"/>
              </a:rPr>
              <a:t>Certificate or evidence of successful completion of your Academic module(s) </a:t>
            </a:r>
          </a:p>
          <a:p>
            <a:pPr marL="342900" indent="-342900" rtl="0" fontAlgn="b">
              <a:buFont typeface="+mj-lt"/>
              <a:buAutoNum type="arabicPeriod"/>
            </a:pPr>
            <a:r>
              <a:rPr lang="en-GB">
                <a:latin typeface="Arial" panose="020B0604020202020204" pitchFamily="34" charset="0"/>
                <a:cs typeface="Arial" panose="020B0604020202020204" pitchFamily="34" charset="0"/>
              </a:rPr>
              <a:t>SEETA Portfolio </a:t>
            </a:r>
          </a:p>
          <a:p>
            <a:pPr marL="342900" indent="-342900" rtl="0" fontAlgn="b">
              <a:buFont typeface="+mj-lt"/>
              <a:buAutoNum type="arabicPeriod"/>
            </a:pPr>
            <a:r>
              <a:rPr lang="en-GB">
                <a:latin typeface="Arial" panose="020B0604020202020204" pitchFamily="34" charset="0"/>
                <a:cs typeface="Arial" panose="020B0604020202020204" pitchFamily="34" charset="0"/>
              </a:rPr>
              <a:t>JAG Accreditation certificate in your chosen modality</a:t>
            </a:r>
          </a:p>
          <a:p>
            <a:pPr marL="342900" indent="-342900" rtl="0" fontAlgn="b">
              <a:buFont typeface="+mj-lt"/>
              <a:buAutoNum type="arabicPeriod"/>
            </a:pPr>
            <a:r>
              <a:rPr lang="en-GB">
                <a:latin typeface="Arial" panose="020B0604020202020204" pitchFamily="34" charset="0"/>
                <a:cs typeface="Arial" panose="020B0604020202020204" pitchFamily="34" charset="0"/>
              </a:rPr>
              <a:t>Basic Skills course certificate</a:t>
            </a:r>
          </a:p>
          <a:p>
            <a:pPr marL="342900" indent="-342900" rtl="0" fontAlgn="b">
              <a:buFont typeface="+mj-lt"/>
              <a:buAutoNum type="arabicPeriod"/>
            </a:pPr>
            <a:r>
              <a:rPr lang="en-GB">
                <a:latin typeface="Arial" panose="020B0604020202020204" pitchFamily="34" charset="0"/>
                <a:cs typeface="Arial" panose="020B0604020202020204" pitchFamily="34" charset="0"/>
              </a:rPr>
              <a:t>Endoscopy Non-Technical Skills [ENTS] certificate</a:t>
            </a:r>
          </a:p>
          <a:p>
            <a:pPr marL="342900" indent="-342900" rtl="0" fontAlgn="b">
              <a:buFont typeface="+mj-lt"/>
              <a:buAutoNum type="arabicPeriod"/>
            </a:pPr>
            <a:r>
              <a:rPr lang="en-GB">
                <a:latin typeface="Arial" panose="020B0604020202020204" pitchFamily="34" charset="0"/>
                <a:cs typeface="Arial" panose="020B0604020202020204" pitchFamily="34" charset="0"/>
              </a:rPr>
              <a:t>Polypectomy course (colonoscopy only) certificate</a:t>
            </a:r>
          </a:p>
          <a:p>
            <a:pPr marL="342900" indent="-342900" rtl="0" fontAlgn="b">
              <a:buFont typeface="+mj-lt"/>
              <a:buAutoNum type="arabicPeriod"/>
            </a:pPr>
            <a:r>
              <a:rPr lang="en-GB">
                <a:latin typeface="Arial" panose="020B0604020202020204" pitchFamily="34" charset="0"/>
                <a:cs typeface="Arial" panose="020B0604020202020204" pitchFamily="34" charset="0"/>
              </a:rPr>
              <a:t>SLATE certificate</a:t>
            </a:r>
          </a:p>
          <a:p>
            <a:pPr rtl="0"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In order to complete your training programme, you will need to send us all of the above listed 	completed documents. Your portfolio and certificates will be reviewed by SEETA to confirm 	successful completion of your CE Training Programme.</a:t>
            </a:r>
          </a:p>
          <a:p>
            <a:pPr fontAlgn="b"/>
            <a:r>
              <a:rPr lang="en-GB">
                <a:solidFill>
                  <a:schemeClr val="bg2"/>
                </a:solidFill>
                <a:latin typeface="Arial" panose="020B0604020202020204" pitchFamily="34" charset="0"/>
                <a:cs typeface="Arial" panose="020B0604020202020204" pitchFamily="34" charset="0"/>
              </a:rPr>
              <a:t>	</a:t>
            </a:r>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F708C096-A708-A60D-2EDC-7230F3E4D6A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1077" y="4531627"/>
            <a:ext cx="865186" cy="865186"/>
          </a:xfrm>
          <a:prstGeom prst="rect">
            <a:avLst/>
          </a:prstGeom>
        </p:spPr>
      </p:pic>
      <p:pic>
        <p:nvPicPr>
          <p:cNvPr id="6" name="Graphic 5" descr="Closed book with solid fill">
            <a:extLst>
              <a:ext uri="{FF2B5EF4-FFF2-40B4-BE49-F238E27FC236}">
                <a16:creationId xmlns:a16="http://schemas.microsoft.com/office/drawing/2014/main" id="{0BD44797-7391-F5FA-DDE8-FF44BE5F2BF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6075" y="996549"/>
            <a:ext cx="914400" cy="914400"/>
          </a:xfrm>
          <a:prstGeom prst="rect">
            <a:avLst/>
          </a:prstGeom>
        </p:spPr>
      </p:pic>
      <p:sp>
        <p:nvSpPr>
          <p:cNvPr id="2" name="Rectangle 1">
            <a:extLst>
              <a:ext uri="{FF2B5EF4-FFF2-40B4-BE49-F238E27FC236}">
                <a16:creationId xmlns:a16="http://schemas.microsoft.com/office/drawing/2014/main" id="{51300B2E-0355-68AA-06DB-D8CC1DFC10FB}"/>
              </a:ext>
            </a:extLst>
          </p:cNvPr>
          <p:cNvSpPr/>
          <p:nvPr/>
        </p:nvSpPr>
        <p:spPr>
          <a:xfrm>
            <a:off x="454873" y="4305301"/>
            <a:ext cx="11236898" cy="1322614"/>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47775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B54BF-32C1-02B5-3DE7-73785764FC9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9129A23-7EA2-FD8D-5088-D3299608D0D2}"/>
              </a:ext>
            </a:extLst>
          </p:cNvPr>
          <p:cNvSpPr txBox="1"/>
          <p:nvPr/>
        </p:nvSpPr>
        <p:spPr>
          <a:xfrm>
            <a:off x="1911096" y="535034"/>
            <a:ext cx="9472808" cy="59708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0" b="0" i="0" u="none" strike="noStrike" kern="1200" cap="none" spc="0" normalizeH="0" baseline="0" noProof="0">
              <a:ln>
                <a:noFill/>
              </a:ln>
              <a:solidFill>
                <a:srgbClr val="003087"/>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a:ln>
                <a:noFill/>
              </a:ln>
              <a:solidFill>
                <a:srgbClr val="0070C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rgbClr val="003087"/>
                </a:solidFill>
                <a:latin typeface="Arial" panose="020B0604020202020204"/>
              </a:rPr>
              <a:t>NHSE 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Cancer and Diagnostics programme overall, Clinical Endoscopy training application queries</a:t>
            </a:r>
          </a:p>
          <a:p>
            <a:pPr marL="285750" indent="-285750">
              <a:buFont typeface="Arial" panose="020B0604020202020204" pitchFamily="34" charset="0"/>
              <a:buChar char="•"/>
            </a:pPr>
            <a:r>
              <a:rPr lang="en-GB" b="0">
                <a:hlinkClick r:id="rId3"/>
              </a:rPr>
              <a:t>England.canceranddiagnostics.se@nhs.net</a:t>
            </a:r>
            <a:r>
              <a:rPr lang="en-GB" b="0"/>
              <a:t>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rgbClr val="003087"/>
                </a:solidFill>
                <a:latin typeface="Arial" panose="020B0604020202020204"/>
              </a:rPr>
              <a:t>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Endoscopy Training Academy overall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u="sng">
                <a:ea typeface="Aptos" panose="020B0004020202020204" pitchFamily="34" charset="0"/>
                <a:cs typeface="Aptos" panose="020B0004020202020204" pitchFamily="34" charset="0"/>
                <a:hlinkClick r:id="rId4"/>
              </a:rPr>
              <a:t>england.endoscopyacademy.se@nhs.net</a:t>
            </a:r>
            <a:r>
              <a:rPr lang="en-GB" u="sng">
                <a:ea typeface="Aptos" panose="020B0004020202020204" pitchFamily="34" charset="0"/>
                <a:cs typeface="Aptos" panose="020B0004020202020204" pitchFamily="34" charset="0"/>
              </a:rPr>
              <a:t> </a:t>
            </a:r>
            <a:endParaRPr kumimoji="0" lang="en-GB" b="0" i="0" u="sng" strike="noStrike" kern="1200" cap="none" spc="0" normalizeH="0" baseline="0" noProof="0">
              <a:ln>
                <a:noFill/>
              </a:ln>
              <a:solidFill>
                <a:srgbClr val="003087"/>
              </a:solidFill>
              <a:effectLst/>
              <a:uLnTx/>
              <a:uFillTx/>
              <a:latin typeface="Arial" panose="020B0604020202020204"/>
              <a:ea typeface="+mn-ea"/>
              <a:cs typeface="+mn-cs"/>
            </a:endParaRPr>
          </a:p>
          <a:p>
            <a:r>
              <a:rPr lang="en-GB" b="0"/>
              <a:t> </a:t>
            </a:r>
          </a:p>
          <a:p>
            <a:pPr marL="285750" indent="-285750">
              <a:buFont typeface="Arial" panose="020B0604020202020204" pitchFamily="34" charset="0"/>
              <a:buChar char="•"/>
            </a:pPr>
            <a:endParaRPr lang="en-GB"/>
          </a:p>
          <a:p>
            <a:r>
              <a:rPr lang="en-GB">
                <a:solidFill>
                  <a:srgbClr val="003087"/>
                </a:solidFill>
                <a:latin typeface="Arial" panose="020B0604020202020204"/>
              </a:rPr>
              <a:t>NHSE 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Cancer and Diagnostics programme NHS Futures pages, inc SEETA [registration required]</a:t>
            </a:r>
          </a:p>
          <a:p>
            <a:pPr marL="285750" indent="-285750">
              <a:buFont typeface="Arial" panose="020B0604020202020204" pitchFamily="34" charset="0"/>
              <a:buChar char="•"/>
            </a:pPr>
            <a:r>
              <a:rPr lang="en-GB">
                <a:hlinkClick r:id="rId5"/>
              </a:rPr>
              <a:t>https://future.nhs.uk/seworkforcetrainingeducation/view?objectID=55146224</a:t>
            </a:r>
            <a:r>
              <a:rPr lang="en-GB"/>
              <a:t> </a:t>
            </a:r>
          </a:p>
          <a:p>
            <a:endParaRPr lang="en-GB" b="0"/>
          </a:p>
          <a:p>
            <a:endParaRPr lang="en-GB"/>
          </a:p>
          <a:p>
            <a:r>
              <a:rPr lang="en-GB">
                <a:solidFill>
                  <a:srgbClr val="003087"/>
                </a:solidFill>
                <a:latin typeface="Arial" panose="020B0604020202020204"/>
              </a:rPr>
              <a:t>NHSE 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Cancer and Diagnostics programme website pages, inc SEETA</a:t>
            </a:r>
            <a:endParaRPr lang="en-GB" b="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1200" cap="none" spc="0" normalizeH="0" baseline="0" noProof="0">
                <a:ln>
                  <a:noFill/>
                </a:ln>
                <a:solidFill>
                  <a:srgbClr val="003087"/>
                </a:solidFill>
                <a:effectLst/>
                <a:uLnTx/>
                <a:uFillTx/>
                <a:latin typeface="Arial" panose="020B0604020202020204"/>
                <a:ea typeface="+mn-ea"/>
                <a:cs typeface="+mn-cs"/>
                <a:hlinkClick r:id="rId6"/>
              </a:rPr>
              <a:t>https://wessex.hee.nhs.uk/wider-workforce/cancer/</a:t>
            </a:r>
            <a:r>
              <a:rPr kumimoji="0" lang="en-GB" b="0" i="0" u="none" strike="noStrike" kern="1200" cap="none" spc="0" normalizeH="0" baseline="0" noProof="0">
                <a:ln>
                  <a:noFill/>
                </a:ln>
                <a:solidFill>
                  <a:srgbClr val="003087"/>
                </a:solidFill>
                <a:effectLst/>
                <a:uLnTx/>
                <a:uFillTx/>
                <a:latin typeface="Arial" panose="020B06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9" name="Picture 8">
            <a:extLst>
              <a:ext uri="{FF2B5EF4-FFF2-40B4-BE49-F238E27FC236}">
                <a16:creationId xmlns:a16="http://schemas.microsoft.com/office/drawing/2014/main" id="{457E034A-1CD4-C047-277A-6733A583CDA3}"/>
              </a:ext>
            </a:extLst>
          </p:cNvPr>
          <p:cNvPicPr>
            <a:picLocks noChangeAspect="1"/>
          </p:cNvPicPr>
          <p:nvPr/>
        </p:nvPicPr>
        <p:blipFill>
          <a:blip r:embed="rId7"/>
          <a:stretch>
            <a:fillRect/>
          </a:stretch>
        </p:blipFill>
        <p:spPr>
          <a:xfrm>
            <a:off x="410586" y="3908163"/>
            <a:ext cx="1301817" cy="330217"/>
          </a:xfrm>
          <a:prstGeom prst="rect">
            <a:avLst/>
          </a:prstGeom>
        </p:spPr>
      </p:pic>
      <p:sp>
        <p:nvSpPr>
          <p:cNvPr id="2" name="Title 1">
            <a:extLst>
              <a:ext uri="{FF2B5EF4-FFF2-40B4-BE49-F238E27FC236}">
                <a16:creationId xmlns:a16="http://schemas.microsoft.com/office/drawing/2014/main" id="{E3CA0DD4-B89F-AE60-DF90-0250B46FDDEC}"/>
              </a:ext>
            </a:extLst>
          </p:cNvPr>
          <p:cNvSpPr>
            <a:spLocks noGrp="1"/>
          </p:cNvSpPr>
          <p:nvPr>
            <p:ph type="title"/>
          </p:nvPr>
        </p:nvSpPr>
        <p:spPr>
          <a:xfrm>
            <a:off x="432000" y="432000"/>
            <a:ext cx="11404154" cy="865186"/>
          </a:xfrm>
        </p:spPr>
        <p:txBody>
          <a:bodyPr>
            <a:normAutofit/>
          </a:bodyPr>
          <a:lstStyle/>
          <a:p>
            <a:r>
              <a:rPr lang="en-GB" sz="3200"/>
              <a:t>How to find out more and get in touch</a:t>
            </a:r>
          </a:p>
        </p:txBody>
      </p:sp>
      <p:pic>
        <p:nvPicPr>
          <p:cNvPr id="4" name="Graphic 3" descr="Web design with solid fill">
            <a:extLst>
              <a:ext uri="{FF2B5EF4-FFF2-40B4-BE49-F238E27FC236}">
                <a16:creationId xmlns:a16="http://schemas.microsoft.com/office/drawing/2014/main" id="{373F429E-BAD8-CFC7-CEF8-C3967B103B8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63318" y="4868512"/>
            <a:ext cx="914400" cy="914400"/>
          </a:xfrm>
          <a:prstGeom prst="rect">
            <a:avLst/>
          </a:prstGeom>
        </p:spPr>
      </p:pic>
      <p:pic>
        <p:nvPicPr>
          <p:cNvPr id="6" name="Graphic 5" descr="Email with solid fill">
            <a:extLst>
              <a:ext uri="{FF2B5EF4-FFF2-40B4-BE49-F238E27FC236}">
                <a16:creationId xmlns:a16="http://schemas.microsoft.com/office/drawing/2014/main" id="{4D0416E9-20D2-50F4-B8E0-8DF518AAF78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38267" y="1423098"/>
            <a:ext cx="786384" cy="786384"/>
          </a:xfrm>
          <a:prstGeom prst="rect">
            <a:avLst/>
          </a:prstGeom>
        </p:spPr>
      </p:pic>
    </p:spTree>
    <p:extLst>
      <p:ext uri="{BB962C8B-B14F-4D97-AF65-F5344CB8AC3E}">
        <p14:creationId xmlns:p14="http://schemas.microsoft.com/office/powerpoint/2010/main" val="2890308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8209E-A310-0E99-A435-C7918A27AD96}"/>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1C2B2244-EF44-E8F9-C09D-582A9722D2A0}"/>
              </a:ext>
            </a:extLst>
          </p:cNvPr>
          <p:cNvSpPr>
            <a:spLocks noGrp="1"/>
          </p:cNvSpPr>
          <p:nvPr>
            <p:ph type="title"/>
          </p:nvPr>
        </p:nvSpPr>
        <p:spPr>
          <a:xfrm>
            <a:off x="413769" y="80706"/>
            <a:ext cx="11404154" cy="865186"/>
          </a:xfrm>
        </p:spPr>
        <p:txBody>
          <a:bodyPr>
            <a:normAutofit/>
          </a:bodyPr>
          <a:lstStyle/>
          <a:p>
            <a:r>
              <a:rPr lang="en-GB" sz="2800" spc="-40"/>
              <a:t>Introduction</a:t>
            </a:r>
          </a:p>
        </p:txBody>
      </p:sp>
      <p:sp>
        <p:nvSpPr>
          <p:cNvPr id="4" name="TextBox 3">
            <a:extLst>
              <a:ext uri="{FF2B5EF4-FFF2-40B4-BE49-F238E27FC236}">
                <a16:creationId xmlns:a16="http://schemas.microsoft.com/office/drawing/2014/main" id="{526CB067-5B73-1173-750C-4D027D69010C}"/>
              </a:ext>
            </a:extLst>
          </p:cNvPr>
          <p:cNvSpPr txBox="1"/>
          <p:nvPr/>
        </p:nvSpPr>
        <p:spPr>
          <a:xfrm>
            <a:off x="374078" y="810172"/>
            <a:ext cx="11404153" cy="5601533"/>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212B32"/>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12B32"/>
                </a:solidFill>
                <a:effectLst/>
                <a:uLnTx/>
                <a:uFillTx/>
                <a:latin typeface="Arial"/>
                <a:cs typeface="Arial"/>
              </a:rPr>
              <a:t>Welcome to the South East Endoscopy Training Academy Clinical Endoscopist Training Programme. The programme is offered and overseen by the South East Endoscopy Training Academy [SEETA]*. </a:t>
            </a:r>
            <a:endParaRPr lang="en-GB" sz="1800" b="0" i="0" u="none" strike="noStrike" kern="1200" cap="none" spc="0" normalizeH="0" baseline="0" noProof="0" dirty="0">
              <a:ln>
                <a:noFill/>
              </a:ln>
              <a:solidFill>
                <a:srgbClr val="212B32"/>
              </a:solidFill>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rPr>
              <a:t>Message from Chiara Camaioni, Clinical Endoscopy Lead, SEETA: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schemeClr val="bg2">
                    <a:lumMod val="75000"/>
                  </a:schemeClr>
                </a:solidFill>
                <a:effectLst/>
                <a:uLnTx/>
                <a:uFillTx/>
                <a:latin typeface="Arial"/>
                <a:cs typeface="Arial"/>
              </a:rPr>
              <a:t>“I’m delighted to welcome you to the SEETA CE Training Programme. This programme represents an exciting and transformative journey in your professional development. We are proud to offer structured, high-quality training supported by experienced supervisors and a collaborative community of peers and faculty across the South East Region. Our aim is to equip you with the confidence, competence, and clinical skills to become an independent and safe Endoscopist, capable of delivering excellent patient care. </a:t>
            </a:r>
            <a:endParaRPr lang="en-GB" sz="1400" b="0" i="1" u="none" strike="noStrike" kern="1200" cap="none" spc="0" normalizeH="0" baseline="0" noProof="0" dirty="0">
              <a:ln>
                <a:noFill/>
              </a:ln>
              <a:solidFill>
                <a:schemeClr val="bg2">
                  <a:lumMod val="75000"/>
                </a:schemeClr>
              </a:solidFill>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schemeClr val="bg2">
                    <a:lumMod val="75000"/>
                  </a:schemeClr>
                </a:solidFill>
                <a:effectLst/>
                <a:uLnTx/>
                <a:uFillTx/>
                <a:latin typeface="Arial"/>
                <a:cs typeface="Arial"/>
              </a:rPr>
              <a:t>Thank you for joining us — we are here to support you every step of the way.”</a:t>
            </a:r>
            <a:endParaRPr lang="en-GB" sz="1400" b="0" i="1" u="none" strike="noStrike" kern="1200" cap="none" spc="0" normalizeH="0" baseline="0" noProof="0" dirty="0">
              <a:ln>
                <a:noFill/>
              </a:ln>
              <a:solidFill>
                <a:schemeClr val="bg2">
                  <a:lumMod val="75000"/>
                </a:schemeClr>
              </a:solidFill>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212B32"/>
              </a:solidFill>
              <a:latin typeface="Arial" panose="020B0604020202020204" pitchFamily="34" charset="0"/>
              <a:cs typeface="Arial" panose="020B0604020202020204" pitchFamily="34" charset="0"/>
            </a:endParaRPr>
          </a:p>
          <a:p>
            <a:pPr>
              <a:defRPr/>
            </a:pPr>
            <a:r>
              <a:rPr kumimoji="0" lang="en-GB" sz="1800" b="0" i="0" u="none" strike="noStrike" kern="1200" cap="none" spc="0" normalizeH="0" baseline="0" noProof="0" dirty="0">
                <a:ln>
                  <a:noFill/>
                </a:ln>
                <a:solidFill>
                  <a:srgbClr val="212B32"/>
                </a:solidFill>
                <a:effectLst/>
                <a:uLnTx/>
                <a:uFillTx/>
                <a:latin typeface="Arial"/>
                <a:cs typeface="Arial"/>
              </a:rPr>
              <a:t>We are looking forward to working with you on your learning journey.</a:t>
            </a:r>
            <a:endParaRPr lang="en-GB" dirty="0">
              <a:solidFill>
                <a:srgbClr val="212B32"/>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rPr>
              <a:t>	</a:t>
            </a:r>
            <a:endParaRPr lang="en-GB" dirty="0">
              <a:solidFill>
                <a:srgbClr val="212B32"/>
              </a:solidFill>
              <a:latin typeface="Arial" panose="020B0604020202020204" pitchFamily="34" charset="0"/>
              <a:cs typeface="Arial" panose="020B0604020202020204" pitchFamily="34" charset="0"/>
            </a:endParaRPr>
          </a:p>
          <a:p>
            <a:pPr>
              <a:defRPr/>
            </a:pPr>
            <a:r>
              <a:rPr lang="en-GB" i="1" dirty="0">
                <a:solidFill>
                  <a:srgbClr val="212B32"/>
                </a:solidFill>
                <a:latin typeface="Arial"/>
                <a:cs typeface="Arial"/>
              </a:rPr>
              <a:t>* SEETA </a:t>
            </a:r>
            <a:r>
              <a:rPr kumimoji="0" lang="en-GB" sz="1800" b="0" i="1" u="none" strike="noStrike" kern="1200" cap="none" spc="0" normalizeH="0" baseline="0" noProof="0" dirty="0">
                <a:ln>
                  <a:noFill/>
                </a:ln>
                <a:solidFill>
                  <a:srgbClr val="212B32"/>
                </a:solidFill>
                <a:effectLst/>
                <a:uLnTx/>
                <a:uFillTx/>
                <a:latin typeface="Arial"/>
                <a:cs typeface="Arial"/>
              </a:rPr>
              <a:t>sits within the South East Cancer &amp; Diagnostics Programme, part of the NHSE  Workforce, Training and Education Directorate [W,T&amp;E] of NHS England</a:t>
            </a:r>
            <a:endParaRPr lang="en-GB" sz="1800" b="0" i="1" u="none" strike="noStrike" kern="1200" cap="none" spc="0" normalizeH="0" baseline="0" noProof="0" dirty="0">
              <a:ln>
                <a:noFill/>
              </a:ln>
              <a:solidFill>
                <a:srgbClr val="212B32"/>
              </a:solidFill>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212B32"/>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331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4F40-2C43-E58D-364E-A2F427880DBC}"/>
              </a:ext>
            </a:extLst>
          </p:cNvPr>
          <p:cNvSpPr>
            <a:spLocks noGrp="1"/>
          </p:cNvSpPr>
          <p:nvPr>
            <p:ph type="title"/>
          </p:nvPr>
        </p:nvSpPr>
        <p:spPr/>
        <p:txBody>
          <a:bodyPr/>
          <a:lstStyle/>
          <a:p>
            <a:r>
              <a:rPr lang="en-GB"/>
              <a:t>Purpose of this document</a:t>
            </a:r>
          </a:p>
        </p:txBody>
      </p:sp>
      <p:sp>
        <p:nvSpPr>
          <p:cNvPr id="3" name="Text Placeholder 2">
            <a:extLst>
              <a:ext uri="{FF2B5EF4-FFF2-40B4-BE49-F238E27FC236}">
                <a16:creationId xmlns:a16="http://schemas.microsoft.com/office/drawing/2014/main" id="{B4E8C465-B710-0A9A-A9B3-9117B31E5B2C}"/>
              </a:ext>
            </a:extLst>
          </p:cNvPr>
          <p:cNvSpPr>
            <a:spLocks noGrp="1"/>
          </p:cNvSpPr>
          <p:nvPr>
            <p:ph type="body" sz="quarter" idx="13"/>
          </p:nvPr>
        </p:nvSpPr>
        <p:spPr>
          <a:xfrm>
            <a:off x="432000" y="767200"/>
            <a:ext cx="11012645" cy="165759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rPr>
              <a:t>This pack outlines key information to support you as you start </a:t>
            </a:r>
            <a:r>
              <a:rPr lang="en-GB" b="0">
                <a:solidFill>
                  <a:srgbClr val="212B32"/>
                </a:solidFill>
                <a:latin typeface="Arial" panose="020B0604020202020204" pitchFamily="34" charset="0"/>
                <a:cs typeface="Arial" panose="020B0604020202020204" pitchFamily="34" charset="0"/>
              </a:rPr>
              <a:t>with us</a:t>
            </a:r>
            <a:r>
              <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rPr>
              <a:t>, including an overview of your training programme and any key actions you will need to take to ensure that you can access all of the training opportunities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a:solidFill>
                <a:srgbClr val="212B32"/>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endParaRPr lang="en-GB"/>
          </a:p>
        </p:txBody>
      </p:sp>
      <p:pic>
        <p:nvPicPr>
          <p:cNvPr id="4" name="Picture 3">
            <a:extLst>
              <a:ext uri="{FF2B5EF4-FFF2-40B4-BE49-F238E27FC236}">
                <a16:creationId xmlns:a16="http://schemas.microsoft.com/office/drawing/2014/main" id="{9EDA7C85-6E4D-7BED-3665-89467C9116E1}"/>
              </a:ext>
            </a:extLst>
          </p:cNvPr>
          <p:cNvPicPr>
            <a:picLocks noChangeAspect="1"/>
          </p:cNvPicPr>
          <p:nvPr/>
        </p:nvPicPr>
        <p:blipFill>
          <a:blip r:embed="rId2"/>
          <a:stretch>
            <a:fillRect/>
          </a:stretch>
        </p:blipFill>
        <p:spPr>
          <a:xfrm>
            <a:off x="865064" y="2932873"/>
            <a:ext cx="725487" cy="731583"/>
          </a:xfrm>
          <a:prstGeom prst="rect">
            <a:avLst/>
          </a:prstGeom>
        </p:spPr>
      </p:pic>
      <p:sp>
        <p:nvSpPr>
          <p:cNvPr id="6" name="TextBox 5">
            <a:extLst>
              <a:ext uri="{FF2B5EF4-FFF2-40B4-BE49-F238E27FC236}">
                <a16:creationId xmlns:a16="http://schemas.microsoft.com/office/drawing/2014/main" id="{D30862F0-E61D-0E63-3406-ACF5B1F70345}"/>
              </a:ext>
            </a:extLst>
          </p:cNvPr>
          <p:cNvSpPr txBox="1"/>
          <p:nvPr/>
        </p:nvSpPr>
        <p:spPr>
          <a:xfrm>
            <a:off x="1730828" y="2837000"/>
            <a:ext cx="9462407"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This symbol is used to identify any actions that you need to take to ensure you can access all opportunities the programme offers or requires. These will be highlighted throughout the information pack.</a:t>
            </a:r>
          </a:p>
        </p:txBody>
      </p:sp>
      <p:sp>
        <p:nvSpPr>
          <p:cNvPr id="7" name="Rectangle 6">
            <a:extLst>
              <a:ext uri="{FF2B5EF4-FFF2-40B4-BE49-F238E27FC236}">
                <a16:creationId xmlns:a16="http://schemas.microsoft.com/office/drawing/2014/main" id="{857166D8-DE7D-5EBA-71A3-B92BBBE36024}"/>
              </a:ext>
            </a:extLst>
          </p:cNvPr>
          <p:cNvSpPr/>
          <p:nvPr/>
        </p:nvSpPr>
        <p:spPr>
          <a:xfrm>
            <a:off x="319874" y="2883644"/>
            <a:ext cx="11236898" cy="86518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1076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55EE5-2911-B639-EA45-9A81582CD5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54206-FBA1-D770-3D48-9ABD113FE063}"/>
              </a:ext>
            </a:extLst>
          </p:cNvPr>
          <p:cNvSpPr>
            <a:spLocks noGrp="1"/>
          </p:cNvSpPr>
          <p:nvPr>
            <p:ph type="title"/>
          </p:nvPr>
        </p:nvSpPr>
        <p:spPr/>
        <p:txBody>
          <a:bodyPr/>
          <a:lstStyle/>
          <a:p>
            <a:r>
              <a:rPr lang="en-GB"/>
              <a:t>Structure of SEETA Clinical Endoscopist Training Pathway</a:t>
            </a:r>
          </a:p>
        </p:txBody>
      </p:sp>
      <p:sp>
        <p:nvSpPr>
          <p:cNvPr id="3" name="Text Placeholder 2">
            <a:extLst>
              <a:ext uri="{FF2B5EF4-FFF2-40B4-BE49-F238E27FC236}">
                <a16:creationId xmlns:a16="http://schemas.microsoft.com/office/drawing/2014/main" id="{C25B472B-C15C-3772-65AB-75DED33FA2B9}"/>
              </a:ext>
            </a:extLst>
          </p:cNvPr>
          <p:cNvSpPr>
            <a:spLocks noGrp="1"/>
          </p:cNvSpPr>
          <p:nvPr>
            <p:ph type="body" sz="quarter" idx="13"/>
          </p:nvPr>
        </p:nvSpPr>
        <p:spPr>
          <a:xfrm>
            <a:off x="432000" y="767200"/>
            <a:ext cx="11012645" cy="165759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a:solidFill>
                <a:srgbClr val="212B32"/>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endParaRPr lang="en-GB"/>
          </a:p>
        </p:txBody>
      </p:sp>
      <p:pic>
        <p:nvPicPr>
          <p:cNvPr id="5" name="Picture 4">
            <a:extLst>
              <a:ext uri="{FF2B5EF4-FFF2-40B4-BE49-F238E27FC236}">
                <a16:creationId xmlns:a16="http://schemas.microsoft.com/office/drawing/2014/main" id="{EDC08BFC-9450-CBEA-A92E-B8FAFE732E9E}"/>
              </a:ext>
            </a:extLst>
          </p:cNvPr>
          <p:cNvPicPr>
            <a:picLocks noChangeAspect="1"/>
          </p:cNvPicPr>
          <p:nvPr/>
        </p:nvPicPr>
        <p:blipFill>
          <a:blip r:embed="rId2"/>
          <a:stretch>
            <a:fillRect/>
          </a:stretch>
        </p:blipFill>
        <p:spPr>
          <a:xfrm>
            <a:off x="1450914" y="1326487"/>
            <a:ext cx="8974816" cy="4764313"/>
          </a:xfrm>
          <a:prstGeom prst="rect">
            <a:avLst/>
          </a:prstGeom>
        </p:spPr>
      </p:pic>
      <p:sp>
        <p:nvSpPr>
          <p:cNvPr id="8" name="Text Placeholder 2">
            <a:extLst>
              <a:ext uri="{FF2B5EF4-FFF2-40B4-BE49-F238E27FC236}">
                <a16:creationId xmlns:a16="http://schemas.microsoft.com/office/drawing/2014/main" id="{64669F86-3661-F8F1-6349-A6EED24947F5}"/>
              </a:ext>
            </a:extLst>
          </p:cNvPr>
          <p:cNvSpPr txBox="1">
            <a:spLocks/>
          </p:cNvSpPr>
          <p:nvPr/>
        </p:nvSpPr>
        <p:spPr>
          <a:xfrm>
            <a:off x="584400" y="919600"/>
            <a:ext cx="11012645" cy="1657593"/>
          </a:xfrm>
          <a:prstGeom prst="rect">
            <a:avLst/>
          </a:prstGeom>
        </p:spPr>
        <p:txBody>
          <a:bodyPr vert="horz" lIns="0" tIns="0" rIns="0" bIns="0" rtlCol="0">
            <a:noAutofit/>
          </a:bodyPr>
          <a:lstStyle>
            <a:lvl1pPr marL="0" indent="0" algn="l" defTabSz="914400" rtl="0" eaLnBrk="1" latinLnBrk="0" hangingPunct="1">
              <a:lnSpc>
                <a:spcPts val="2200"/>
              </a:lnSpc>
              <a:spcBef>
                <a:spcPts val="0"/>
              </a:spcBef>
              <a:spcAft>
                <a:spcPts val="900"/>
              </a:spcAft>
              <a:buClr>
                <a:schemeClr val="tx1"/>
              </a:buClr>
              <a:buFont typeface="Arial" panose="020B0604020202020204" pitchFamily="34" charset="0"/>
              <a:buNone/>
              <a:defRPr sz="1800" b="1" kern="1200">
                <a:solidFill>
                  <a:schemeClr val="accent6"/>
                </a:solidFill>
                <a:latin typeface="+mn-lt"/>
                <a:ea typeface="+mn-ea"/>
                <a:cs typeface="+mn-cs"/>
              </a:defRPr>
            </a:lvl1pPr>
            <a:lvl2pPr marL="357188"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2pPr>
            <a:lvl3pPr marL="714375"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3pPr>
            <a:lvl4pPr marL="1081087"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4pPr>
            <a:lvl5pPr marL="1438275"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Aft>
                <a:spcPts val="0"/>
              </a:spcAft>
              <a:buClrTx/>
              <a:buFontTx/>
              <a:buNone/>
              <a:defRPr/>
            </a:pPr>
            <a:r>
              <a:rPr lang="en-GB" b="0">
                <a:solidFill>
                  <a:srgbClr val="212B32"/>
                </a:solidFill>
                <a:latin typeface="Arial" panose="020B0604020202020204" pitchFamily="34" charset="0"/>
                <a:cs typeface="Arial" panose="020B0604020202020204" pitchFamily="34" charset="0"/>
              </a:rPr>
              <a:t>Progress is monitored regularly with individual meetings at three monthly intervals.</a:t>
            </a:r>
          </a:p>
          <a:p>
            <a:pPr>
              <a:lnSpc>
                <a:spcPct val="100000"/>
              </a:lnSpc>
              <a:spcAft>
                <a:spcPts val="0"/>
              </a:spcAft>
              <a:buClrTx/>
              <a:buFontTx/>
              <a:buNone/>
              <a:defRPr/>
            </a:pPr>
            <a:endParaRPr lang="en-GB" b="0">
              <a:solidFill>
                <a:srgbClr val="212B32"/>
              </a:solidFill>
              <a:latin typeface="Arial" panose="020B0604020202020204" pitchFamily="34" charset="0"/>
              <a:cs typeface="Arial" panose="020B0604020202020204" pitchFamily="34" charset="0"/>
            </a:endParaRPr>
          </a:p>
          <a:p>
            <a:pPr>
              <a:lnSpc>
                <a:spcPct val="100000"/>
              </a:lnSpc>
              <a:spcAft>
                <a:spcPts val="0"/>
              </a:spcAft>
              <a:buClrTx/>
              <a:buFontTx/>
              <a:buNone/>
              <a:defRPr/>
            </a:pPr>
            <a:endParaRPr lang="en-GB" b="0">
              <a:solidFill>
                <a:srgbClr val="212B32"/>
              </a:solidFill>
              <a:latin typeface="Arial" panose="020B0604020202020204" pitchFamily="34" charset="0"/>
              <a:cs typeface="Arial" panose="020B0604020202020204" pitchFamily="34" charset="0"/>
            </a:endParaRPr>
          </a:p>
          <a:p>
            <a:endParaRPr lang="en-GB"/>
          </a:p>
        </p:txBody>
      </p:sp>
    </p:spTree>
    <p:extLst>
      <p:ext uri="{BB962C8B-B14F-4D97-AF65-F5344CB8AC3E}">
        <p14:creationId xmlns:p14="http://schemas.microsoft.com/office/powerpoint/2010/main" val="415780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27AF9-FB50-F236-E5DE-79F35C4ED1E8}"/>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1ECA3EEA-B93E-BD86-3A70-71C269B1C293}"/>
              </a:ext>
            </a:extLst>
          </p:cNvPr>
          <p:cNvSpPr>
            <a:spLocks noGrp="1"/>
          </p:cNvSpPr>
          <p:nvPr>
            <p:ph type="title"/>
          </p:nvPr>
        </p:nvSpPr>
        <p:spPr>
          <a:xfrm>
            <a:off x="413769" y="80706"/>
            <a:ext cx="11404154" cy="865186"/>
          </a:xfrm>
        </p:spPr>
        <p:txBody>
          <a:bodyPr>
            <a:normAutofit/>
          </a:bodyPr>
          <a:lstStyle/>
          <a:p>
            <a:r>
              <a:rPr lang="en-GB" sz="2800" spc="-40"/>
              <a:t>South East Endoscopy Training Academy Hub sites</a:t>
            </a:r>
          </a:p>
        </p:txBody>
      </p:sp>
      <p:sp>
        <p:nvSpPr>
          <p:cNvPr id="4" name="TextBox 3">
            <a:extLst>
              <a:ext uri="{FF2B5EF4-FFF2-40B4-BE49-F238E27FC236}">
                <a16:creationId xmlns:a16="http://schemas.microsoft.com/office/drawing/2014/main" id="{32F30FB0-77D2-0C5E-31DF-F396E93B69F4}"/>
              </a:ext>
            </a:extLst>
          </p:cNvPr>
          <p:cNvSpPr txBox="1"/>
          <p:nvPr/>
        </p:nvSpPr>
        <p:spPr>
          <a:xfrm>
            <a:off x="374077" y="671691"/>
            <a:ext cx="11404154" cy="5355312"/>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SEETA arrange courses and training opportunities in five main sites across the South East. All are 	JAG Regional Training centres. We will normally link you with your closest Hub, but this is not always 	possible. It is occasionally necessary to spread training across two sites.</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The SEETA Regional Training centres are:</a:t>
            </a:r>
          </a:p>
          <a:p>
            <a:pPr rtl="0" fontAlgn="b"/>
            <a:endParaRPr lang="en-GB">
              <a:latin typeface="Arial" panose="020B0604020202020204" pitchFamily="34" charset="0"/>
              <a:cs typeface="Arial" panose="020B0604020202020204" pitchFamily="34" charset="0"/>
            </a:endParaRP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Maidstone and Tunbridge Wells NHS Trust</a:t>
            </a:r>
          </a:p>
          <a:p>
            <a:pPr marL="285750" indent="-285750" fontAlgn="b">
              <a:buFont typeface="Arial" panose="020B0604020202020204" pitchFamily="34" charset="0"/>
              <a:buChar char="•"/>
            </a:pPr>
            <a:r>
              <a:rPr lang="en-GB">
                <a:latin typeface="Arial" panose="020B0604020202020204" pitchFamily="34" charset="0"/>
                <a:cs typeface="Arial" panose="020B0604020202020204" pitchFamily="34" charset="0"/>
              </a:rPr>
              <a:t>Oxford University Hospitals</a:t>
            </a: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University Hospital Southampton</a:t>
            </a: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University Hospitals Sussex</a:t>
            </a: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Portsmouth Hospital University Trust</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The SEETA team will discuss with you the most appropriate site for you in your Personal Development Planning (PDP) meeting before you start.</a:t>
            </a:r>
          </a:p>
          <a:p>
            <a:pPr rtl="0" fontAlgn="b"/>
            <a:endParaRPr lang="en-GB">
              <a:latin typeface="Arial" panose="020B0604020202020204" pitchFamily="34" charset="0"/>
              <a:cs typeface="Arial" panose="020B0604020202020204" pitchFamily="34" charset="0"/>
            </a:endParaRP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p>
        </p:txBody>
      </p:sp>
      <p:pic>
        <p:nvPicPr>
          <p:cNvPr id="10" name="Graphic 9" descr="Teacher with solid fill">
            <a:extLst>
              <a:ext uri="{FF2B5EF4-FFF2-40B4-BE49-F238E27FC236}">
                <a16:creationId xmlns:a16="http://schemas.microsoft.com/office/drawing/2014/main" id="{49CFA8CD-E3F8-B73E-B0D8-4D1E62BA0D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4385" y="1079677"/>
            <a:ext cx="914400" cy="914400"/>
          </a:xfrm>
          <a:prstGeom prst="rect">
            <a:avLst/>
          </a:prstGeom>
        </p:spPr>
      </p:pic>
    </p:spTree>
    <p:extLst>
      <p:ext uri="{BB962C8B-B14F-4D97-AF65-F5344CB8AC3E}">
        <p14:creationId xmlns:p14="http://schemas.microsoft.com/office/powerpoint/2010/main" val="2488491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0D569-9B10-8390-7297-70390F33382F}"/>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31477BCD-DDF2-9B7F-8262-652B797BF7D4}"/>
              </a:ext>
            </a:extLst>
          </p:cNvPr>
          <p:cNvSpPr>
            <a:spLocks noGrp="1"/>
          </p:cNvSpPr>
          <p:nvPr>
            <p:ph type="title"/>
          </p:nvPr>
        </p:nvSpPr>
        <p:spPr>
          <a:xfrm>
            <a:off x="413769" y="80706"/>
            <a:ext cx="11404154" cy="865186"/>
          </a:xfrm>
        </p:spPr>
        <p:txBody>
          <a:bodyPr>
            <a:normAutofit/>
          </a:bodyPr>
          <a:lstStyle/>
          <a:p>
            <a:r>
              <a:rPr lang="en-GB" sz="2800" spc="-40"/>
              <a:t>Learning resources and training opportunities overview</a:t>
            </a:r>
          </a:p>
        </p:txBody>
      </p:sp>
      <p:sp>
        <p:nvSpPr>
          <p:cNvPr id="4" name="TextBox 3">
            <a:extLst>
              <a:ext uri="{FF2B5EF4-FFF2-40B4-BE49-F238E27FC236}">
                <a16:creationId xmlns:a16="http://schemas.microsoft.com/office/drawing/2014/main" id="{D1E741B7-64A8-407C-A3FA-5FC81438E100}"/>
              </a:ext>
            </a:extLst>
          </p:cNvPr>
          <p:cNvSpPr txBox="1"/>
          <p:nvPr/>
        </p:nvSpPr>
        <p:spPr>
          <a:xfrm>
            <a:off x="413769" y="763012"/>
            <a:ext cx="11364462" cy="5078313"/>
          </a:xfrm>
          <a:prstGeom prst="rect">
            <a:avLst/>
          </a:prstGeom>
          <a:noFill/>
        </p:spPr>
        <p:txBody>
          <a:bodyPr wrap="square">
            <a:spAutoFit/>
          </a:bodyPr>
          <a:lstStyle/>
          <a:p>
            <a:r>
              <a:rPr lang="en-GB" sz="1800">
                <a:latin typeface="Arial" panose="020B0604020202020204" pitchFamily="34" charset="0"/>
                <a:cs typeface="Arial" panose="020B0604020202020204" pitchFamily="34" charset="0"/>
              </a:rPr>
              <a:t>As part of the SEETA Clinical Endoscopist Training Programme, trainees will have access to a suite of learning resources and training opportunities. These include:</a:t>
            </a:r>
          </a:p>
          <a:p>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Academic module(s)</a:t>
            </a:r>
            <a:r>
              <a:rPr lang="en-GB">
                <a:latin typeface="Arial" panose="020B0604020202020204" pitchFamily="34" charset="0"/>
                <a:cs typeface="Arial" panose="020B0604020202020204" pitchFamily="34" charset="0"/>
              </a:rPr>
              <a:t>: these will be identified at the Personal Development Meeting prior to formally starting the programme</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Endoscopy Academies Portal</a:t>
            </a:r>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SLATE</a:t>
            </a:r>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JAG Basic skills course</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Endoscopy Non-Technical Skills (ENTS)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Polypectomy (for Lower GI endoscopists)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Observation opportunities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Clinical Endoscopy Trainee Network</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Teaching programme </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Annual face to face study day</a:t>
            </a:r>
          </a:p>
          <a:p>
            <a:endParaRPr lang="en-GB" b="1">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a:t>
            </a:r>
          </a:p>
          <a:p>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Some of these learning resources and training opportunities require you to take a number of actions 	to ensure you can fully access these. More details can be found on the following 	slides. </a:t>
            </a:r>
          </a:p>
        </p:txBody>
      </p:sp>
      <p:pic>
        <p:nvPicPr>
          <p:cNvPr id="6" name="Graphic 5" descr="Warning with solid fill">
            <a:extLst>
              <a:ext uri="{FF2B5EF4-FFF2-40B4-BE49-F238E27FC236}">
                <a16:creationId xmlns:a16="http://schemas.microsoft.com/office/drawing/2014/main" id="{90D90054-63D7-89D3-DAA9-1B59889F2CD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88881" y="5027755"/>
            <a:ext cx="790444" cy="790444"/>
          </a:xfrm>
          <a:prstGeom prst="rect">
            <a:avLst/>
          </a:prstGeom>
        </p:spPr>
      </p:pic>
      <p:sp>
        <p:nvSpPr>
          <p:cNvPr id="2" name="Rectangle 1">
            <a:extLst>
              <a:ext uri="{FF2B5EF4-FFF2-40B4-BE49-F238E27FC236}">
                <a16:creationId xmlns:a16="http://schemas.microsoft.com/office/drawing/2014/main" id="{8BF2D9F2-7753-D0E8-4B97-01D591D38A85}"/>
              </a:ext>
            </a:extLst>
          </p:cNvPr>
          <p:cNvSpPr/>
          <p:nvPr/>
        </p:nvSpPr>
        <p:spPr>
          <a:xfrm>
            <a:off x="374077" y="4906736"/>
            <a:ext cx="11236898" cy="934589"/>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24863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426F6-3234-32F3-C2FE-D3801DA301DE}"/>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EDD09F61-B053-7EBD-B1D4-68F00B9C3B60}"/>
              </a:ext>
            </a:extLst>
          </p:cNvPr>
          <p:cNvSpPr>
            <a:spLocks noGrp="1"/>
          </p:cNvSpPr>
          <p:nvPr>
            <p:ph type="title"/>
          </p:nvPr>
        </p:nvSpPr>
        <p:spPr>
          <a:xfrm>
            <a:off x="413769" y="80706"/>
            <a:ext cx="11404154" cy="865186"/>
          </a:xfrm>
        </p:spPr>
        <p:txBody>
          <a:bodyPr>
            <a:normAutofit/>
          </a:bodyPr>
          <a:lstStyle/>
          <a:p>
            <a:r>
              <a:rPr lang="en-GB" sz="2800" spc="-40"/>
              <a:t>Learning resources: Academic module[s]</a:t>
            </a:r>
          </a:p>
        </p:txBody>
      </p:sp>
      <p:sp>
        <p:nvSpPr>
          <p:cNvPr id="2" name="TextBox 1">
            <a:extLst>
              <a:ext uri="{FF2B5EF4-FFF2-40B4-BE49-F238E27FC236}">
                <a16:creationId xmlns:a16="http://schemas.microsoft.com/office/drawing/2014/main" id="{AF57BE30-EE5C-A507-E8A9-2DA593494279}"/>
              </a:ext>
            </a:extLst>
          </p:cNvPr>
          <p:cNvSpPr txBox="1"/>
          <p:nvPr/>
        </p:nvSpPr>
        <p:spPr>
          <a:xfrm>
            <a:off x="413769" y="827034"/>
            <a:ext cx="11404154" cy="5539978"/>
          </a:xfrm>
          <a:prstGeom prst="rect">
            <a:avLst/>
          </a:prstGeom>
          <a:noFill/>
        </p:spPr>
        <p:txBody>
          <a:bodyPr wrap="square" rtlCol="0">
            <a:spAutoFit/>
          </a:bodyPr>
          <a:lstStyle/>
          <a:p>
            <a:pPr rtl="0" fontAlgn="b"/>
            <a:r>
              <a:rPr lang="en-GB" sz="1600">
                <a:cs typeface="Arial"/>
              </a:rPr>
              <a:t>	</a:t>
            </a:r>
            <a:r>
              <a:rPr lang="en-GB" sz="1600" b="1">
                <a:solidFill>
                  <a:srgbClr val="0070C0"/>
                </a:solidFill>
                <a:cs typeface="Arial"/>
              </a:rPr>
              <a:t>Actions for trainees </a:t>
            </a:r>
          </a:p>
          <a:p>
            <a:pPr rtl="0" fontAlgn="b"/>
            <a:r>
              <a:rPr lang="en-GB" sz="1600">
                <a:cs typeface="Arial"/>
              </a:rPr>
              <a:t>	</a:t>
            </a:r>
            <a:r>
              <a:rPr lang="en-GB" sz="1400">
                <a:solidFill>
                  <a:schemeClr val="bg2"/>
                </a:solidFill>
                <a:cs typeface="Arial"/>
              </a:rPr>
              <a:t>Apply for the academic course(s) identified in your personal development plan and </a:t>
            </a:r>
            <a:r>
              <a:rPr lang="en-GB" sz="1400">
                <a:solidFill>
                  <a:schemeClr val="bg2"/>
                </a:solidFill>
              </a:rPr>
              <a:t>work with</a:t>
            </a:r>
            <a:r>
              <a:rPr lang="en-GB" sz="1400">
                <a:solidFill>
                  <a:schemeClr val="bg2"/>
                </a:solidFill>
                <a:cs typeface="Arial"/>
              </a:rPr>
              <a:t> your employing Trust management 	team to arrange payment.  More details are provided below.</a:t>
            </a:r>
          </a:p>
          <a:p>
            <a:pPr rtl="0" fontAlgn="b"/>
            <a:endParaRPr lang="en-GB" sz="1400">
              <a:cs typeface="Arial"/>
            </a:endParaRPr>
          </a:p>
          <a:p>
            <a:pPr rtl="0" fontAlgn="b"/>
            <a:r>
              <a:rPr lang="en-GB" sz="1400" b="1">
                <a:cs typeface="Arial"/>
              </a:rPr>
              <a:t>Essential Academic Skills module </a:t>
            </a:r>
            <a:r>
              <a:rPr lang="en-GB" sz="1400">
                <a:cs typeface="Arial"/>
              </a:rPr>
              <a:t>[if identified that you would benefit from this]</a:t>
            </a:r>
          </a:p>
          <a:p>
            <a:pPr fontAlgn="b"/>
            <a:endParaRPr lang="en-GB" sz="1400">
              <a:cs typeface="Arial" panose="020B0604020202020204" pitchFamily="34" charset="0"/>
            </a:endParaRPr>
          </a:p>
          <a:p>
            <a:pPr marL="285750" indent="-285750" fontAlgn="b">
              <a:buFont typeface="Wingdings" panose="05000000000000000000" pitchFamily="2" charset="2"/>
              <a:buChar char="Ø"/>
            </a:pPr>
            <a:r>
              <a:rPr lang="en-GB" sz="1400">
                <a:cs typeface="Arial" panose="020B0604020202020204" pitchFamily="34" charset="0"/>
              </a:rPr>
              <a:t>Birmingham City University ‘</a:t>
            </a:r>
            <a:r>
              <a:rPr lang="en-GB" sz="1400" b="1">
                <a:cs typeface="Arial" panose="020B0604020202020204" pitchFamily="34" charset="0"/>
              </a:rPr>
              <a:t>Essential Academic Skills Module’</a:t>
            </a:r>
            <a:r>
              <a:rPr lang="en-GB" sz="1400">
                <a:cs typeface="Arial" panose="020B0604020202020204" pitchFamily="34" charset="0"/>
              </a:rPr>
              <a:t>, through: </a:t>
            </a:r>
            <a:r>
              <a:rPr lang="en-GB" sz="1400">
                <a:hlinkClick r:id="rId3"/>
              </a:rPr>
              <a:t>Professional Practice - Module - 2025/26 Entry | Birmingham City University</a:t>
            </a:r>
            <a:r>
              <a:rPr lang="en-GB" sz="1400"/>
              <a:t> </a:t>
            </a:r>
            <a:r>
              <a:rPr lang="en-GB" sz="1400" u="sng">
                <a:cs typeface="Arial" panose="020B0604020202020204" pitchFamily="34" charset="0"/>
              </a:rPr>
              <a:t>or</a:t>
            </a:r>
            <a:r>
              <a:rPr lang="en-GB" sz="1400">
                <a:cs typeface="Arial" panose="020B0604020202020204" pitchFamily="34" charset="0"/>
              </a:rPr>
              <a:t> </a:t>
            </a:r>
          </a:p>
          <a:p>
            <a:pPr marL="285750" indent="-285750" fontAlgn="b">
              <a:buFont typeface="Wingdings" panose="05000000000000000000" pitchFamily="2" charset="2"/>
              <a:buChar char="Ø"/>
            </a:pPr>
            <a:r>
              <a:rPr lang="en-GB" sz="1400">
                <a:cs typeface="Arial" panose="020B0604020202020204" pitchFamily="34" charset="0"/>
              </a:rPr>
              <a:t>Open University ‘</a:t>
            </a:r>
            <a:r>
              <a:rPr lang="en-GB" sz="1400" b="1" i="0">
                <a:solidFill>
                  <a:srgbClr val="333333"/>
                </a:solidFill>
                <a:effectLst/>
                <a:highlight>
                  <a:srgbClr val="FFFFFF"/>
                </a:highlight>
              </a:rPr>
              <a:t>Succeeding in postgraduate study </a:t>
            </a:r>
            <a:r>
              <a:rPr lang="en-GB" sz="1400" b="1" i="0">
                <a:solidFill>
                  <a:srgbClr val="333333"/>
                </a:solidFill>
                <a:effectLst/>
                <a:highlight>
                  <a:srgbClr val="FFFFFF"/>
                </a:highlight>
                <a:cs typeface="Arial" panose="020B0604020202020204" pitchFamily="34" charset="0"/>
              </a:rPr>
              <a:t>M</a:t>
            </a:r>
            <a:r>
              <a:rPr lang="en-GB" sz="1400" b="1">
                <a:cs typeface="Arial" panose="020B0604020202020204" pitchFamily="34" charset="0"/>
              </a:rPr>
              <a:t>odule’ </a:t>
            </a:r>
            <a:r>
              <a:rPr lang="en-GB" sz="1400">
                <a:cs typeface="Arial" panose="020B0604020202020204" pitchFamily="34" charset="0"/>
                <a:hlinkClick r:id="rId4"/>
              </a:rPr>
              <a:t>https://www.open.edu/openlearn/education-development/succeeding-postgraduate-study/content-section-overview?active-tab=description-tab#</a:t>
            </a:r>
            <a:endParaRPr lang="en-GB" sz="1400">
              <a:highlight>
                <a:srgbClr val="00FF00"/>
              </a:highlight>
              <a:cs typeface="Arial" panose="020B0604020202020204" pitchFamily="34" charset="0"/>
            </a:endParaRPr>
          </a:p>
          <a:p>
            <a:pPr marL="285750" indent="-285750" rtl="0" fontAlgn="b">
              <a:buFont typeface="Wingdings" panose="05000000000000000000" pitchFamily="2" charset="2"/>
              <a:buChar char="Ø"/>
            </a:pPr>
            <a:endParaRPr lang="en-GB" sz="1400">
              <a:cs typeface="Arial"/>
            </a:endParaRPr>
          </a:p>
          <a:p>
            <a:pPr rtl="0" fontAlgn="b"/>
            <a:r>
              <a:rPr lang="en-GB" sz="1400">
                <a:cs typeface="Arial"/>
              </a:rPr>
              <a:t>For the Birmingham City module, you will </a:t>
            </a:r>
            <a:r>
              <a:rPr lang="en-GB" sz="1400">
                <a:effectLst/>
                <a:ea typeface="Aptos" panose="020B0004020202020204" pitchFamily="34" charset="0"/>
                <a:cs typeface="Arial"/>
              </a:rPr>
              <a:t>need to specify that you are applying for the Essential Academic Skills module, and that you will be studying at level 7.</a:t>
            </a:r>
          </a:p>
          <a:p>
            <a:pPr rtl="0" fontAlgn="b"/>
            <a:endParaRPr lang="en-GB" sz="1400">
              <a:ea typeface="Aptos" panose="020B0004020202020204" pitchFamily="34" charset="0"/>
              <a:cs typeface="Arial"/>
            </a:endParaRPr>
          </a:p>
          <a:p>
            <a:pPr rtl="0" fontAlgn="b"/>
            <a:r>
              <a:rPr lang="en-GB" sz="1400" b="1">
                <a:effectLst/>
                <a:ea typeface="Aptos" panose="020B0004020202020204" pitchFamily="34" charset="0"/>
                <a:cs typeface="Arial"/>
              </a:rPr>
              <a:t>Lower GI and Upper GI Academic modules: all modules will be at level 7</a:t>
            </a:r>
          </a:p>
          <a:p>
            <a:pPr rtl="0" fontAlgn="b"/>
            <a:endParaRPr lang="en-GB" sz="1400">
              <a:cs typeface="Arial" panose="020B0604020202020204" pitchFamily="34" charset="0"/>
            </a:endParaRPr>
          </a:p>
          <a:p>
            <a:pPr marL="285750" indent="-285750" fontAlgn="b">
              <a:buFont typeface="Wingdings" panose="05000000000000000000" pitchFamily="2" charset="2"/>
              <a:buChar char="Ø"/>
            </a:pPr>
            <a:r>
              <a:rPr lang="en-GB" sz="1400" b="1">
                <a:cs typeface="Arial" panose="020B0604020202020204" pitchFamily="34" charset="0"/>
              </a:rPr>
              <a:t>Birmingham City University</a:t>
            </a:r>
            <a:r>
              <a:rPr lang="en-GB" sz="1400">
                <a:cs typeface="Arial" panose="020B0604020202020204" pitchFamily="34" charset="0"/>
              </a:rPr>
              <a:t>: </a:t>
            </a:r>
            <a:r>
              <a:rPr lang="en-GB" sz="1400">
                <a:effectLst/>
                <a:ea typeface="Aptos" panose="020B0004020202020204" pitchFamily="34" charset="0"/>
                <a:cs typeface="Arial" panose="020B0604020202020204" pitchFamily="34" charset="0"/>
              </a:rPr>
              <a:t>Applications for September 25/26 Academic year, complete this form </a:t>
            </a:r>
            <a:r>
              <a:rPr lang="en-GB" sz="1400" u="sng">
                <a:solidFill>
                  <a:srgbClr val="467886"/>
                </a:solidFill>
                <a:effectLst/>
                <a:ea typeface="Aptos" panose="020B0004020202020204" pitchFamily="34" charset="0"/>
                <a:cs typeface="Arial" panose="020B0604020202020204" pitchFamily="34" charset="0"/>
                <a:hlinkClick r:id="rId5"/>
              </a:rPr>
              <a:t>https://forms.office.com/e/0JLPM6MSnx</a:t>
            </a:r>
            <a:r>
              <a:rPr lang="en-GB" sz="1400">
                <a:effectLst/>
                <a:ea typeface="Aptos" panose="020B0004020202020204" pitchFamily="34" charset="0"/>
                <a:cs typeface="Arial" panose="020B0604020202020204" pitchFamily="34" charset="0"/>
              </a:rPr>
              <a:t> . If you have queries, please  </a:t>
            </a:r>
            <a:r>
              <a:rPr lang="en-GB" sz="1400">
                <a:cs typeface="Arial" panose="020B0604020202020204" pitchFamily="34" charset="0"/>
              </a:rPr>
              <a:t>contact: </a:t>
            </a:r>
            <a:r>
              <a:rPr lang="en-GB" sz="1400">
                <a:cs typeface="Arial" panose="020B0604020202020204" pitchFamily="34" charset="0"/>
                <a:hlinkClick r:id="rId6"/>
              </a:rPr>
              <a:t>nur-in.mohammad@bcu.ac.uk</a:t>
            </a:r>
            <a:endParaRPr lang="en-GB" sz="1400">
              <a:cs typeface="Arial" panose="020B0604020202020204" pitchFamily="34" charset="0"/>
            </a:endParaRPr>
          </a:p>
          <a:p>
            <a:pPr marL="285750" indent="-285750" rtl="0" fontAlgn="b">
              <a:buFont typeface="Wingdings" panose="05000000000000000000" pitchFamily="2" charset="2"/>
              <a:buChar char="Ø"/>
            </a:pPr>
            <a:r>
              <a:rPr lang="en-GB" sz="1400" b="1">
                <a:solidFill>
                  <a:srgbClr val="000000"/>
                </a:solidFill>
                <a:cs typeface="Arial" panose="020B0604020202020204" pitchFamily="34" charset="0"/>
              </a:rPr>
              <a:t>Liverpool John </a:t>
            </a:r>
            <a:r>
              <a:rPr lang="en-GB" sz="1400" b="1" err="1">
                <a:solidFill>
                  <a:srgbClr val="000000"/>
                </a:solidFill>
                <a:cs typeface="Arial" panose="020B0604020202020204" pitchFamily="34" charset="0"/>
              </a:rPr>
              <a:t>Moores</a:t>
            </a:r>
            <a:r>
              <a:rPr lang="en-GB" sz="1400" b="1">
                <a:solidFill>
                  <a:srgbClr val="000000"/>
                </a:solidFill>
                <a:cs typeface="Arial" panose="020B0604020202020204" pitchFamily="34" charset="0"/>
              </a:rPr>
              <a:t> University</a:t>
            </a:r>
            <a:r>
              <a:rPr lang="en-GB" sz="1400">
                <a:solidFill>
                  <a:srgbClr val="000000"/>
                </a:solidFill>
                <a:cs typeface="Arial" panose="020B0604020202020204" pitchFamily="34" charset="0"/>
              </a:rPr>
              <a:t>: Please contact: </a:t>
            </a:r>
            <a:r>
              <a:rPr lang="en-US" sz="1400">
                <a:solidFill>
                  <a:srgbClr val="0000FF"/>
                </a:solidFill>
                <a:effectLst/>
                <a:ea typeface="Aptos" panose="020B0004020202020204" pitchFamily="34" charset="0"/>
                <a:cs typeface="Arial" panose="020B0604020202020204" pitchFamily="34" charset="0"/>
                <a:hlinkClick r:id="rId7"/>
              </a:rPr>
              <a:t>HealthCPD@ljmu.ac.uk</a:t>
            </a:r>
            <a:endParaRPr lang="en-US" sz="1400">
              <a:solidFill>
                <a:srgbClr val="0000FF"/>
              </a:solidFill>
              <a:effectLst/>
              <a:ea typeface="Aptos" panose="020B0004020202020204" pitchFamily="34" charset="0"/>
              <a:cs typeface="Arial" panose="020B0604020202020204" pitchFamily="34" charset="0"/>
            </a:endParaRPr>
          </a:p>
          <a:p>
            <a:pPr rtl="0" fontAlgn="b"/>
            <a:endParaRPr lang="en-US" sz="1400">
              <a:solidFill>
                <a:srgbClr val="0000FF"/>
              </a:solidFill>
              <a:effectLst/>
              <a:ea typeface="Aptos" panose="020B0004020202020204" pitchFamily="34" charset="0"/>
              <a:cs typeface="Arial" panose="020B0604020202020204" pitchFamily="34" charset="0"/>
            </a:endParaRPr>
          </a:p>
          <a:p>
            <a:pPr rtl="0" fontAlgn="b"/>
            <a:r>
              <a:rPr lang="en-US" sz="1400" b="1">
                <a:ea typeface="Aptos" panose="020B0004020202020204" pitchFamily="34" charset="0"/>
                <a:cs typeface="Arial" panose="020B0604020202020204" pitchFamily="34" charset="0"/>
              </a:rPr>
              <a:t>Arranging payment</a:t>
            </a:r>
            <a:endParaRPr lang="en-US" sz="1400" b="1">
              <a:effectLst/>
              <a:ea typeface="Aptos" panose="020B0004020202020204" pitchFamily="34" charset="0"/>
              <a:cs typeface="Arial" panose="020B0604020202020204" pitchFamily="34" charset="0"/>
            </a:endParaRPr>
          </a:p>
          <a:p>
            <a:pPr marL="285750" indent="-285750" rtl="0" fontAlgn="b">
              <a:buFont typeface="Arial" panose="020B0604020202020204" pitchFamily="34" charset="0"/>
              <a:buChar char="•"/>
            </a:pPr>
            <a:r>
              <a:rPr lang="en-US" sz="1400">
                <a:cs typeface="Arial" panose="020B0604020202020204" pitchFamily="34" charset="0"/>
              </a:rPr>
              <a:t>Once you have applied, an invoice will come to your new university email address. </a:t>
            </a:r>
            <a:r>
              <a:rPr lang="en-GB" sz="1400">
                <a:solidFill>
                  <a:srgbClr val="FF0000"/>
                </a:solidFill>
                <a:cs typeface="Arial" panose="020B0604020202020204" pitchFamily="34" charset="0"/>
              </a:rPr>
              <a:t>It is your responsibility to contact your Trust finance team and arrange payment. If you do not contact them, the university will restrict all access to university modules.</a:t>
            </a:r>
          </a:p>
          <a:p>
            <a:pPr marL="285750" indent="-285750" rtl="0" fontAlgn="b">
              <a:buFont typeface="Arial" panose="020B0604020202020204" pitchFamily="34" charset="0"/>
              <a:buChar char="•"/>
            </a:pPr>
            <a:r>
              <a:rPr lang="en-US" sz="1400">
                <a:cs typeface="Arial" panose="020B0604020202020204" pitchFamily="34" charset="0"/>
              </a:rPr>
              <a:t>Please contact your employing Trust’s finance team as soon as you receive the invoice to arrange payment of the academic module(s). </a:t>
            </a:r>
            <a:r>
              <a:rPr lang="en-GB" sz="1400">
                <a:cs typeface="Arial" panose="020B0604020202020204" pitchFamily="34" charset="0"/>
              </a:rPr>
              <a:t>This invoice is not sent to anyone or anywhere apart from your university email address. </a:t>
            </a:r>
          </a:p>
        </p:txBody>
      </p:sp>
      <p:pic>
        <p:nvPicPr>
          <p:cNvPr id="3" name="Graphic 2" descr="Warning with solid fill">
            <a:extLst>
              <a:ext uri="{FF2B5EF4-FFF2-40B4-BE49-F238E27FC236}">
                <a16:creationId xmlns:a16="http://schemas.microsoft.com/office/drawing/2014/main" id="{26205A03-F654-3BB6-786A-4CC409A5A6B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77777" y="827034"/>
            <a:ext cx="865186" cy="865186"/>
          </a:xfrm>
          <a:prstGeom prst="rect">
            <a:avLst/>
          </a:prstGeom>
        </p:spPr>
      </p:pic>
      <p:sp>
        <p:nvSpPr>
          <p:cNvPr id="5" name="Rectangle 4">
            <a:extLst>
              <a:ext uri="{FF2B5EF4-FFF2-40B4-BE49-F238E27FC236}">
                <a16:creationId xmlns:a16="http://schemas.microsoft.com/office/drawing/2014/main" id="{DA1C7BAA-D0E8-02C6-364C-F76CDC421DDA}"/>
              </a:ext>
            </a:extLst>
          </p:cNvPr>
          <p:cNvSpPr/>
          <p:nvPr/>
        </p:nvSpPr>
        <p:spPr>
          <a:xfrm>
            <a:off x="374077" y="851594"/>
            <a:ext cx="11236898" cy="86518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94048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774CD-0A6D-D904-8B53-DA67F17B43DE}"/>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7A435B48-FE7D-C5CA-C0A4-1D5445362F95}"/>
              </a:ext>
            </a:extLst>
          </p:cNvPr>
          <p:cNvSpPr>
            <a:spLocks noGrp="1"/>
          </p:cNvSpPr>
          <p:nvPr>
            <p:ph type="title"/>
          </p:nvPr>
        </p:nvSpPr>
        <p:spPr>
          <a:xfrm>
            <a:off x="413769" y="80706"/>
            <a:ext cx="11404154" cy="865186"/>
          </a:xfrm>
        </p:spPr>
        <p:txBody>
          <a:bodyPr>
            <a:normAutofit/>
          </a:bodyPr>
          <a:lstStyle/>
          <a:p>
            <a:r>
              <a:rPr lang="en-GB" sz="2800" spc="-40"/>
              <a:t>Learning resources: Endoscopy Academies Portal</a:t>
            </a:r>
          </a:p>
        </p:txBody>
      </p:sp>
      <p:sp>
        <p:nvSpPr>
          <p:cNvPr id="4" name="TextBox 3">
            <a:extLst>
              <a:ext uri="{FF2B5EF4-FFF2-40B4-BE49-F238E27FC236}">
                <a16:creationId xmlns:a16="http://schemas.microsoft.com/office/drawing/2014/main" id="{D6675183-3920-A771-A555-DEB703F04C94}"/>
              </a:ext>
            </a:extLst>
          </p:cNvPr>
          <p:cNvSpPr txBox="1"/>
          <p:nvPr/>
        </p:nvSpPr>
        <p:spPr>
          <a:xfrm>
            <a:off x="393923" y="1065923"/>
            <a:ext cx="11404154" cy="4801314"/>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The Endoscopy Academies Portal offers access to multiple resources for clinical endoscopist	 	trainees. The portal is open access, but you will require a log in to the NHS Learning Hub to access. </a:t>
            </a:r>
          </a:p>
          <a:p>
            <a:pPr rtl="0" fontAlgn="b"/>
            <a:endParaRPr lang="en-GB">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Endoscopy Academies portal link:</a:t>
            </a:r>
          </a:p>
          <a:p>
            <a:pPr rtl="0" fontAlgn="b"/>
            <a:r>
              <a:rPr lang="en-GB">
                <a:latin typeface="Arial" panose="020B0604020202020204" pitchFamily="34" charset="0"/>
                <a:cs typeface="Arial" panose="020B0604020202020204" pitchFamily="34" charset="0"/>
                <a:hlinkClick r:id="rId3"/>
              </a:rPr>
              <a:t>https://learninghub.nhs.uk/Catalogue/endoscopyacademiesportal</a:t>
            </a:r>
            <a:endParaRPr lang="en-GB">
              <a:latin typeface="Arial" panose="020B0604020202020204" pitchFamily="34" charset="0"/>
              <a:cs typeface="Arial" panose="020B0604020202020204" pitchFamily="34" charset="0"/>
            </a:endParaRPr>
          </a:p>
          <a:p>
            <a:pPr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p>
          <a:p>
            <a:pPr rtl="0" fontAlgn="b"/>
            <a:r>
              <a:rPr lang="en-GB" b="1">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Navigate to the portal link [above] and create a log in if you have not done so before</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Navigate to “</a:t>
            </a:r>
            <a:r>
              <a:rPr lang="en-GB" i="1">
                <a:solidFill>
                  <a:schemeClr val="bg2"/>
                </a:solidFill>
                <a:latin typeface="Arial" panose="020B0604020202020204" pitchFamily="34" charset="0"/>
                <a:cs typeface="Arial" panose="020B0604020202020204" pitchFamily="34" charset="0"/>
              </a:rPr>
              <a:t>Clinical Endoscopist Learner</a:t>
            </a:r>
            <a:r>
              <a:rPr lang="en-GB">
                <a:solidFill>
                  <a:schemeClr val="bg2"/>
                </a:solidFill>
                <a:latin typeface="Arial" panose="020B0604020202020204" pitchFamily="34" charset="0"/>
                <a:cs typeface="Arial" panose="020B0604020202020204" pitchFamily="34" charset="0"/>
              </a:rPr>
              <a:t>” and then </a:t>
            </a:r>
            <a:r>
              <a:rPr lang="en-GB" i="1">
                <a:solidFill>
                  <a:schemeClr val="bg2"/>
                </a:solidFill>
                <a:latin typeface="Arial" panose="020B0604020202020204" pitchFamily="34" charset="0"/>
                <a:cs typeface="Arial" panose="020B0604020202020204" pitchFamily="34" charset="0"/>
              </a:rPr>
              <a:t>“Syllabus and Assessment”.</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In </a:t>
            </a:r>
            <a:r>
              <a:rPr lang="en-GB" i="1">
                <a:solidFill>
                  <a:schemeClr val="bg2"/>
                </a:solidFill>
                <a:latin typeface="Arial" panose="020B0604020202020204" pitchFamily="34" charset="0"/>
                <a:cs typeface="Arial" panose="020B0604020202020204" pitchFamily="34" charset="0"/>
              </a:rPr>
              <a:t>“Syllabus and Assessment” </a:t>
            </a:r>
            <a:r>
              <a:rPr lang="en-GB">
                <a:solidFill>
                  <a:schemeClr val="bg2"/>
                </a:solidFill>
                <a:latin typeface="Arial" panose="020B0604020202020204" pitchFamily="34" charset="0"/>
                <a:cs typeface="Arial" panose="020B0604020202020204" pitchFamily="34" charset="0"/>
              </a:rPr>
              <a:t>you will find two documents to familiarise yourself with:</a:t>
            </a:r>
          </a:p>
          <a:p>
            <a:pPr marL="285750" indent="-285750" rtl="0" fontAlgn="b">
              <a:buFont typeface="Wingdings" panose="05000000000000000000" pitchFamily="2" charset="2"/>
              <a:buChar char="Ø"/>
            </a:pPr>
            <a:r>
              <a:rPr lang="en-GB">
                <a:solidFill>
                  <a:schemeClr val="bg2"/>
                </a:solidFill>
                <a:latin typeface="Arial" panose="020B0604020202020204" pitchFamily="34" charset="0"/>
                <a:cs typeface="Arial" panose="020B0604020202020204" pitchFamily="34" charset="0"/>
              </a:rPr>
              <a:t>Revised Clinical Endoscopist (CE) Competency Assessment Portfolio” You may wish to print this, so that you can begin filling in relevant details.</a:t>
            </a:r>
          </a:p>
          <a:p>
            <a:pPr marL="285750" indent="-285750" rtl="0" fontAlgn="b">
              <a:buFont typeface="Wingdings" panose="05000000000000000000" pitchFamily="2" charset="2"/>
              <a:buChar char="Ø"/>
            </a:pPr>
            <a:r>
              <a:rPr lang="en-GB">
                <a:solidFill>
                  <a:schemeClr val="bg2"/>
                </a:solidFill>
                <a:latin typeface="Arial" panose="020B0604020202020204" pitchFamily="34" charset="0"/>
                <a:cs typeface="Arial" panose="020B0604020202020204" pitchFamily="34" charset="0"/>
              </a:rPr>
              <a:t> “For Endoscopy Trainees: Colonoscopy / OGD Learning Content Outline” choose the modality you are training in. This file lists the resources available on the portal that are relevant to your course.</a:t>
            </a:r>
          </a:p>
        </p:txBody>
      </p:sp>
      <p:pic>
        <p:nvPicPr>
          <p:cNvPr id="6" name="Graphic 5" descr="Monitor with solid fill">
            <a:extLst>
              <a:ext uri="{FF2B5EF4-FFF2-40B4-BE49-F238E27FC236}">
                <a16:creationId xmlns:a16="http://schemas.microsoft.com/office/drawing/2014/main" id="{64EB22B9-061D-86C6-F154-C6F919DB21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74077" y="945892"/>
            <a:ext cx="914400" cy="914400"/>
          </a:xfrm>
          <a:prstGeom prst="rect">
            <a:avLst/>
          </a:prstGeom>
        </p:spPr>
      </p:pic>
      <p:pic>
        <p:nvPicPr>
          <p:cNvPr id="7" name="Graphic 6" descr="Warning with solid fill">
            <a:extLst>
              <a:ext uri="{FF2B5EF4-FFF2-40B4-BE49-F238E27FC236}">
                <a16:creationId xmlns:a16="http://schemas.microsoft.com/office/drawing/2014/main" id="{04911298-C7BD-C999-BB37-47CFDB60A3E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74077" y="2725478"/>
            <a:ext cx="914400" cy="914400"/>
          </a:xfrm>
          <a:prstGeom prst="rect">
            <a:avLst/>
          </a:prstGeom>
        </p:spPr>
      </p:pic>
      <p:sp>
        <p:nvSpPr>
          <p:cNvPr id="2" name="Rectangle 1">
            <a:extLst>
              <a:ext uri="{FF2B5EF4-FFF2-40B4-BE49-F238E27FC236}">
                <a16:creationId xmlns:a16="http://schemas.microsoft.com/office/drawing/2014/main" id="{811C1C04-B6DA-2194-C416-2D8F5752A4AA}"/>
              </a:ext>
            </a:extLst>
          </p:cNvPr>
          <p:cNvSpPr/>
          <p:nvPr/>
        </p:nvSpPr>
        <p:spPr>
          <a:xfrm>
            <a:off x="300599" y="2774693"/>
            <a:ext cx="11236898" cy="321257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80502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E8725-9D49-2CD6-F3A5-10302D0D4294}"/>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D24FEF3A-EECC-2D4A-D6C6-7D63624491A2}"/>
              </a:ext>
            </a:extLst>
          </p:cNvPr>
          <p:cNvSpPr>
            <a:spLocks noGrp="1"/>
          </p:cNvSpPr>
          <p:nvPr>
            <p:ph type="title"/>
          </p:nvPr>
        </p:nvSpPr>
        <p:spPr>
          <a:xfrm>
            <a:off x="413769" y="80706"/>
            <a:ext cx="11404154" cy="865186"/>
          </a:xfrm>
        </p:spPr>
        <p:txBody>
          <a:bodyPr>
            <a:normAutofit/>
          </a:bodyPr>
          <a:lstStyle/>
          <a:p>
            <a:r>
              <a:rPr lang="en-GB" sz="2800" spc="-40"/>
              <a:t>Learning resources: SLATE</a:t>
            </a:r>
          </a:p>
        </p:txBody>
      </p:sp>
      <p:sp>
        <p:nvSpPr>
          <p:cNvPr id="4" name="TextBox 3">
            <a:extLst>
              <a:ext uri="{FF2B5EF4-FFF2-40B4-BE49-F238E27FC236}">
                <a16:creationId xmlns:a16="http://schemas.microsoft.com/office/drawing/2014/main" id="{E52324D5-3419-0410-E65A-B821B94B247B}"/>
              </a:ext>
            </a:extLst>
          </p:cNvPr>
          <p:cNvSpPr txBox="1"/>
          <p:nvPr/>
        </p:nvSpPr>
        <p:spPr>
          <a:xfrm>
            <a:off x="374077" y="773994"/>
            <a:ext cx="11404154" cy="6186309"/>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SLATE is an on-line training package for GI endoscopy Health Professionals. It consists of six levels 	which aim to assess knowledge and skills on practical elements of GI endoscopy as well as areas 	such as lesion recognition, describing common pathology or anatomical variants and patient 	management.  These levels are: </a:t>
            </a:r>
          </a:p>
          <a:p>
            <a:pPr rtl="0" fontAlgn="b"/>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1: Scope function, handling skills and orientation with the GI tract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2: Differentiating normal from abnormal appearances in the GI Tract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3: Recognising and describing common pathology or anatomical variants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4: Recognising and describing less common pathology or anatomical variants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5: Assessing pathology – common differential diagnosis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6: Classification and staging of pathology</a:t>
            </a:r>
            <a:endParaRPr lang="en-GB" sz="1800">
              <a:effectLst/>
              <a:latin typeface="Calibri" panose="020F0502020204030204" pitchFamily="34" charset="0"/>
              <a:ea typeface="Calibri" panose="020F0502020204030204" pitchFamily="34" charset="0"/>
            </a:endParaRPr>
          </a:p>
          <a:p>
            <a:pPr rtl="0" fontAlgn="b"/>
            <a:endParaRPr lang="en-GB">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Gastro-learn website link: </a:t>
            </a:r>
          </a:p>
          <a:p>
            <a:pPr rtl="0" fontAlgn="b"/>
            <a:r>
              <a:rPr lang="en-GB">
                <a:hlinkClick r:id="rId3"/>
              </a:rPr>
              <a:t>https://gastro-e-learn.rise.com/login</a:t>
            </a:r>
            <a:endParaRPr lang="en-GB" b="1">
              <a:solidFill>
                <a:srgbClr val="0070C0"/>
              </a:solidFill>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As a CE trainee, you will have access for the duration of your programme. You are required to 	complete all six levels over the duration of the programme.</a:t>
            </a:r>
          </a:p>
          <a:p>
            <a:pPr marL="1200150" lvl="2" indent="-285750" fontAlgn="b">
              <a:buFont typeface="Wingdings" panose="05000000000000000000" pitchFamily="2" charset="2"/>
              <a:buChar char="Ø"/>
            </a:pPr>
            <a:r>
              <a:rPr lang="en-GB">
                <a:solidFill>
                  <a:schemeClr val="bg2"/>
                </a:solidFill>
                <a:latin typeface="Arial" panose="020B0604020202020204" pitchFamily="34" charset="0"/>
                <a:cs typeface="Arial" panose="020B0604020202020204" pitchFamily="34" charset="0"/>
              </a:rPr>
              <a:t>Please confirm to SEETA the email address you would like to use to access SLATE</a:t>
            </a:r>
          </a:p>
          <a:p>
            <a:pPr rtl="0" fontAlgn="b"/>
            <a:endParaRPr lang="en-GB" b="1">
              <a:solidFill>
                <a:srgbClr val="0070C0"/>
              </a:solidFill>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DB9FD1F9-36B7-7AC2-95C4-702E04D8BB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74077" y="4871881"/>
            <a:ext cx="865186" cy="865186"/>
          </a:xfrm>
          <a:prstGeom prst="rect">
            <a:avLst/>
          </a:prstGeom>
        </p:spPr>
      </p:pic>
      <p:pic>
        <p:nvPicPr>
          <p:cNvPr id="8" name="Graphic 7" descr="Remote learning language with solid fill">
            <a:extLst>
              <a:ext uri="{FF2B5EF4-FFF2-40B4-BE49-F238E27FC236}">
                <a16:creationId xmlns:a16="http://schemas.microsoft.com/office/drawing/2014/main" id="{884FEED6-7ECA-0650-A14B-1F4EE25EB42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74077" y="773995"/>
            <a:ext cx="914400" cy="914400"/>
          </a:xfrm>
          <a:prstGeom prst="rect">
            <a:avLst/>
          </a:prstGeom>
        </p:spPr>
      </p:pic>
      <p:sp>
        <p:nvSpPr>
          <p:cNvPr id="2" name="Rectangle 1">
            <a:extLst>
              <a:ext uri="{FF2B5EF4-FFF2-40B4-BE49-F238E27FC236}">
                <a16:creationId xmlns:a16="http://schemas.microsoft.com/office/drawing/2014/main" id="{3C8F65CF-884F-76CD-F069-448D7686E1C8}"/>
              </a:ext>
            </a:extLst>
          </p:cNvPr>
          <p:cNvSpPr/>
          <p:nvPr/>
        </p:nvSpPr>
        <p:spPr>
          <a:xfrm>
            <a:off x="374077" y="4890719"/>
            <a:ext cx="11236898" cy="1322302"/>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5821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825f3b1-0e88-46e5-8be6-2e66319fe22b" xsi:nil="true"/>
    <lcf76f155ced4ddcb4097134ff3c332f xmlns="7f306fc3-3c3d-4d13-97f5-42cd1ad5d06f">
      <Terms xmlns="http://schemas.microsoft.com/office/infopath/2007/PartnerControls"/>
    </lcf76f155ced4ddcb4097134ff3c332f>
    <test xmlns="7f306fc3-3c3d-4d13-97f5-42cd1ad5d06f" xsi:nil="true"/>
    <_ip_UnifiedCompliancePolicyUIAction xmlns="b825f3b1-0e88-46e5-8be6-2e66319fe22b" xsi:nil="true"/>
    <_Flow_SignoffStatus xmlns="7f306fc3-3c3d-4d13-97f5-42cd1ad5d06f" xsi:nil="true"/>
    <_ip_UnifiedCompliancePolicyProperties xmlns="b825f3b1-0e88-46e5-8be6-2e66319fe22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85E1998A367914AA40911E145DA85CF" ma:contentTypeVersion="27" ma:contentTypeDescription="Create a new document." ma:contentTypeScope="" ma:versionID="c170f6b481a6a961c44aa4034ff69e97">
  <xsd:schema xmlns:xsd="http://www.w3.org/2001/XMLSchema" xmlns:xs="http://www.w3.org/2001/XMLSchema" xmlns:p="http://schemas.microsoft.com/office/2006/metadata/properties" xmlns:ns2="7f306fc3-3c3d-4d13-97f5-42cd1ad5d06f" xmlns:ns3="b825f3b1-0e88-46e5-8be6-2e66319fe22b" targetNamespace="http://schemas.microsoft.com/office/2006/metadata/properties" ma:root="true" ma:fieldsID="a1c9c4d6150cd922be1f74379da34d4c" ns2:_="" ns3:_="">
    <xsd:import namespace="7f306fc3-3c3d-4d13-97f5-42cd1ad5d06f"/>
    <xsd:import namespace="b825f3b1-0e88-46e5-8be6-2e66319fe2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3:SharedWithUsers" minOccurs="0"/>
                <xsd:element ref="ns3:SharedWithDetails" minOccurs="0"/>
                <xsd:element ref="ns2:_Flow_SignoffStatus" minOccurs="0"/>
                <xsd:element ref="ns2:lcf76f155ced4ddcb4097134ff3c332f" minOccurs="0"/>
                <xsd:element ref="ns3:TaxCatchAll" minOccurs="0"/>
                <xsd:element ref="ns2:MediaServiceOCR" minOccurs="0"/>
                <xsd:element ref="ns2:MediaServiceObjectDetectorVersions" minOccurs="0"/>
                <xsd:element ref="ns2:MediaServiceLocation" minOccurs="0"/>
                <xsd:element ref="ns2:test" minOccurs="0"/>
                <xsd:element ref="ns3:_ip_UnifiedCompliancePolicyProperties" minOccurs="0"/>
                <xsd:element ref="ns3: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306fc3-3c3d-4d13-97f5-42cd1ad5d06f"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DateTaken" ma:index="6" nillable="true" ma:displayName="MediaServiceDateTaken" ma:description="" ma:hidden="true" ma:internalName="MediaServiceDateTaken" ma:readOnly="true">
      <xsd:simpleType>
        <xsd:restriction base="dms:Text"/>
      </xsd:simpleType>
    </xsd:element>
    <xsd:element name="MediaLengthInSeconds" ma:index="7" nillable="true" ma:displayName="MediaLengthInSeconds" ma:description="" ma:internalName="MediaLengthInSeconds" ma:readOnly="true">
      <xsd:simpleType>
        <xsd:restriction base="dms:Unknown"/>
      </xsd:simpleType>
    </xsd:element>
    <xsd:element name="MediaServiceGenerationTime" ma:index="8" nillable="true" ma:displayName="MediaServiceGenerationTime" ma:hidden="true" ma:internalName="MediaServiceGenerationTime" ma:readOnly="true">
      <xsd:simpleType>
        <xsd:restriction base="dms:Text"/>
      </xsd:simpleType>
    </xsd:element>
    <xsd:element name="MediaServiceEventHashCode" ma:index="9" nillable="true" ma:displayName="MediaServiceEventHashCode" ma:hidden="true" ma:internalName="MediaServiceEventHashCode" ma:readOnly="true">
      <xsd:simpleType>
        <xsd:restriction base="dms:Text"/>
      </xsd:simpleType>
    </xsd:element>
    <xsd:element name="_Flow_SignoffStatus" ma:index="12" nillable="true" ma:displayName="Sign-off status" ma:internalName="Sign_x002d_off_x0020_status" ma:readOnly="fals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test" ma:index="19" nillable="true" ma:displayName="test" ma:internalName="test" ma:readOnly="false">
      <xsd:simpleType>
        <xsd:restriction base="dms:Note">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25f3b1-0e88-46e5-8be6-2e66319fe22b" elementFormDefault="qualified">
    <xsd:import namespace="http://schemas.microsoft.com/office/2006/documentManagement/types"/>
    <xsd:import namespace="http://schemas.microsoft.com/office/infopath/2007/PartnerControls"/>
    <xsd:element name="SharedWithUsers" ma:index="10"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334c738-f7ed-453d-8199-f913045d18c3}" ma:internalName="TaxCatchAll" ma:showField="CatchAllData" ma:web="b825f3b1-0e88-46e5-8be6-2e66319fe22b">
      <xsd:complexType>
        <xsd:complexContent>
          <xsd:extension base="dms:MultiChoiceLookup">
            <xsd:sequence>
              <xsd:element name="Value" type="dms:Lookup" maxOccurs="unbounded" minOccurs="0" nillable="true"/>
            </xsd:sequence>
          </xsd:extension>
        </xsd:complexContent>
      </xsd:complexType>
    </xsd:element>
    <xsd:element name="_ip_UnifiedCompliancePolicyProperties" ma:index="24" nillable="true" ma:displayName="Unified Compliance Policy Properties" ma:internalName="_ip_UnifiedCompliancePolicyProperties" ma:readOnly="false">
      <xsd:simpleType>
        <xsd:restriction base="dms:Note"/>
      </xsd:simpleType>
    </xsd:element>
    <xsd:element name="_ip_UnifiedCompliancePolicyUIAction" ma:index="25" nillable="true" ma:displayName="Unified Compliance Policy UI Action" ma:hidden="true" ma:internalName="_ip_UnifiedCompliancePolicyUIAction"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2B3C52-C4E5-4003-8240-632FDE102EAB}">
  <ds:schemaRefs>
    <ds:schemaRef ds:uri="http://purl.org/dc/terms/"/>
    <ds:schemaRef ds:uri="http://purl.org/dc/elements/1.1/"/>
    <ds:schemaRef ds:uri="http://www.w3.org/XML/1998/namespace"/>
    <ds:schemaRef ds:uri="http://schemas.microsoft.com/office/2006/documentManagement/types"/>
    <ds:schemaRef ds:uri="http://schemas.microsoft.com/office/infopath/2007/PartnerControls"/>
    <ds:schemaRef ds:uri="http://schemas.microsoft.com/office/2006/metadata/properties"/>
    <ds:schemaRef ds:uri="http://schemas.openxmlformats.org/package/2006/metadata/core-properties"/>
    <ds:schemaRef ds:uri="b825f3b1-0e88-46e5-8be6-2e66319fe22b"/>
    <ds:schemaRef ds:uri="7f306fc3-3c3d-4d13-97f5-42cd1ad5d06f"/>
    <ds:schemaRef ds:uri="http://purl.org/dc/dcmitype/"/>
  </ds:schemaRefs>
</ds:datastoreItem>
</file>

<file path=customXml/itemProps2.xml><?xml version="1.0" encoding="utf-8"?>
<ds:datastoreItem xmlns:ds="http://schemas.openxmlformats.org/officeDocument/2006/customXml" ds:itemID="{B7B6D4F5-ECA0-4A22-A4DD-3335756FD664}">
  <ds:schemaRefs>
    <ds:schemaRef ds:uri="http://schemas.microsoft.com/sharepoint/v3/contenttype/forms"/>
  </ds:schemaRefs>
</ds:datastoreItem>
</file>

<file path=customXml/itemProps3.xml><?xml version="1.0" encoding="utf-8"?>
<ds:datastoreItem xmlns:ds="http://schemas.openxmlformats.org/officeDocument/2006/customXml" ds:itemID="{625FB066-E1F7-4FB3-BC3F-E31E543AB6C7}">
  <ds:schemaRefs>
    <ds:schemaRef ds:uri="7f306fc3-3c3d-4d13-97f5-42cd1ad5d06f"/>
    <ds:schemaRef ds:uri="b825f3b1-0e88-46e5-8be6-2e66319fe22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NHSD-Refresh-Theme-NOV1120B</Template>
  <TotalTime>3</TotalTime>
  <Words>2281</Words>
  <Application>Microsoft Office PowerPoint</Application>
  <PresentationFormat>Widescreen</PresentationFormat>
  <Paragraphs>234</Paragraphs>
  <Slides>15</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Calibri</vt:lpstr>
      <vt:lpstr>Wingdings</vt:lpstr>
      <vt:lpstr>NHSD-Refresh-Theme-NOV1120B</vt:lpstr>
      <vt:lpstr>SEETA Clinical Endoscopist Training Programme</vt:lpstr>
      <vt:lpstr>Introduction</vt:lpstr>
      <vt:lpstr>Purpose of this document</vt:lpstr>
      <vt:lpstr>Structure of SEETA Clinical Endoscopist Training Pathway</vt:lpstr>
      <vt:lpstr>South East Endoscopy Training Academy Hub sites</vt:lpstr>
      <vt:lpstr>Learning resources and training opportunities overview</vt:lpstr>
      <vt:lpstr>Learning resources: Academic module[s]</vt:lpstr>
      <vt:lpstr>Learning resources: Endoscopy Academies Portal</vt:lpstr>
      <vt:lpstr>Learning resources: SLATE</vt:lpstr>
      <vt:lpstr>Endoscopy Training Courses and Observation Visit</vt:lpstr>
      <vt:lpstr>Other opportunities </vt:lpstr>
      <vt:lpstr>SEETA Portfolio</vt:lpstr>
      <vt:lpstr>Monitoring your progress</vt:lpstr>
      <vt:lpstr>Completing the programme</vt:lpstr>
      <vt:lpstr>How to find out more and get in touch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dc:title>
  <dc:creator>Gregory Wye</dc:creator>
  <cp:lastModifiedBy>OBALKA, Monika (NHS ENGLAND)</cp:lastModifiedBy>
  <cp:revision>3</cp:revision>
  <dcterms:created xsi:type="dcterms:W3CDTF">2020-11-30T10:49:03Z</dcterms:created>
  <dcterms:modified xsi:type="dcterms:W3CDTF">2026-03-03T13:58:46Z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0x010100F85E1998A367914AA40911E145DA85CF</vt:lpwstr>
  </property>
  <property fmtid="{D5CDD505-2E9C-101B-9397-08002B2CF9AE}" pid="3" name="_dlc_DocIdItemGuid">
    <vt:lpwstr>56579ddb-1cdf-4035-9a3d-2da04fab6c26</vt:lpwstr>
  </property>
  <property fmtid="{D5CDD505-2E9C-101B-9397-08002B2CF9AE}" pid="4" name="MediaServiceImageTags">
    <vt:lpwstr/>
  </property>
  <property fmtid="{D5CDD505-2E9C-101B-9397-08002B2CF9AE}" pid="5" name="_ExtendedDescription">
    <vt:lpwstr/>
  </property>
</Properties>
</file>