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33" r:id="rId6"/>
    <p:sldId id="474" r:id="rId7"/>
    <p:sldId id="478" r:id="rId8"/>
    <p:sldId id="481" r:id="rId9"/>
    <p:sldId id="480" r:id="rId10"/>
    <p:sldId id="475" r:id="rId11"/>
    <p:sldId id="476" r:id="rId12"/>
    <p:sldId id="47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42FA8F-3E07-4F7A-9B7F-762EE243DE07}" v="25" dt="2026-02-06T12:53:17.6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C26CC-7C1A-2F9C-A4B9-5CDDD0B40BD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B3B7174-BC42-CFDC-7903-AB2104CFD0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ED10398-EAA6-F611-4149-0124410B2812}"/>
              </a:ext>
            </a:extLst>
          </p:cNvPr>
          <p:cNvSpPr>
            <a:spLocks noGrp="1"/>
          </p:cNvSpPr>
          <p:nvPr>
            <p:ph type="dt" sz="half" idx="10"/>
          </p:nvPr>
        </p:nvSpPr>
        <p:spPr/>
        <p:txBody>
          <a:bodyPr/>
          <a:lstStyle/>
          <a:p>
            <a:fld id="{95D3C14B-A6BE-46FD-AEE8-A8020450413E}" type="datetimeFigureOut">
              <a:rPr lang="en-GB" smtClean="0"/>
              <a:t>24/02/2026</a:t>
            </a:fld>
            <a:endParaRPr lang="en-GB"/>
          </a:p>
        </p:txBody>
      </p:sp>
      <p:sp>
        <p:nvSpPr>
          <p:cNvPr id="5" name="Footer Placeholder 4">
            <a:extLst>
              <a:ext uri="{FF2B5EF4-FFF2-40B4-BE49-F238E27FC236}">
                <a16:creationId xmlns:a16="http://schemas.microsoft.com/office/drawing/2014/main" id="{0B4C1516-401E-E7B4-DAEF-44A4DD986B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5B3BFC-28CF-BC16-6179-B40E1909C51B}"/>
              </a:ext>
            </a:extLst>
          </p:cNvPr>
          <p:cNvSpPr>
            <a:spLocks noGrp="1"/>
          </p:cNvSpPr>
          <p:nvPr>
            <p:ph type="sldNum" sz="quarter" idx="12"/>
          </p:nvPr>
        </p:nvSpPr>
        <p:spPr/>
        <p:txBody>
          <a:bodyPr/>
          <a:lstStyle/>
          <a:p>
            <a:fld id="{3BF28402-1740-4E33-B24D-E9DF22671EB6}" type="slidenum">
              <a:rPr lang="en-GB" smtClean="0"/>
              <a:t>‹#›</a:t>
            </a:fld>
            <a:endParaRPr lang="en-GB"/>
          </a:p>
        </p:txBody>
      </p:sp>
    </p:spTree>
    <p:extLst>
      <p:ext uri="{BB962C8B-B14F-4D97-AF65-F5344CB8AC3E}">
        <p14:creationId xmlns:p14="http://schemas.microsoft.com/office/powerpoint/2010/main" val="4249333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8B413-9500-2605-9B95-2E0DC3880FB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40A8409-974B-F7C7-58C1-D775D804315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0B3B309-692D-4625-CDFF-ECE46F92439E}"/>
              </a:ext>
            </a:extLst>
          </p:cNvPr>
          <p:cNvSpPr>
            <a:spLocks noGrp="1"/>
          </p:cNvSpPr>
          <p:nvPr>
            <p:ph type="dt" sz="half" idx="10"/>
          </p:nvPr>
        </p:nvSpPr>
        <p:spPr/>
        <p:txBody>
          <a:bodyPr/>
          <a:lstStyle/>
          <a:p>
            <a:fld id="{95D3C14B-A6BE-46FD-AEE8-A8020450413E}" type="datetimeFigureOut">
              <a:rPr lang="en-GB" smtClean="0"/>
              <a:t>24/02/2026</a:t>
            </a:fld>
            <a:endParaRPr lang="en-GB"/>
          </a:p>
        </p:txBody>
      </p:sp>
      <p:sp>
        <p:nvSpPr>
          <p:cNvPr id="5" name="Footer Placeholder 4">
            <a:extLst>
              <a:ext uri="{FF2B5EF4-FFF2-40B4-BE49-F238E27FC236}">
                <a16:creationId xmlns:a16="http://schemas.microsoft.com/office/drawing/2014/main" id="{37F4A2C8-5041-D360-CBC1-99285244B2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9976C8-5EA8-20BA-8ECA-AD532D090049}"/>
              </a:ext>
            </a:extLst>
          </p:cNvPr>
          <p:cNvSpPr>
            <a:spLocks noGrp="1"/>
          </p:cNvSpPr>
          <p:nvPr>
            <p:ph type="sldNum" sz="quarter" idx="12"/>
          </p:nvPr>
        </p:nvSpPr>
        <p:spPr/>
        <p:txBody>
          <a:bodyPr/>
          <a:lstStyle/>
          <a:p>
            <a:fld id="{3BF28402-1740-4E33-B24D-E9DF22671EB6}" type="slidenum">
              <a:rPr lang="en-GB" smtClean="0"/>
              <a:t>‹#›</a:t>
            </a:fld>
            <a:endParaRPr lang="en-GB"/>
          </a:p>
        </p:txBody>
      </p:sp>
    </p:spTree>
    <p:extLst>
      <p:ext uri="{BB962C8B-B14F-4D97-AF65-F5344CB8AC3E}">
        <p14:creationId xmlns:p14="http://schemas.microsoft.com/office/powerpoint/2010/main" val="362778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87E307-AC6D-D6CF-86AA-A1852708BC7B}"/>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D025D19-C245-7AF6-ECDB-39A15A12E46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4187F4A-D1B8-2CD9-19BF-4421C67FC91C}"/>
              </a:ext>
            </a:extLst>
          </p:cNvPr>
          <p:cNvSpPr>
            <a:spLocks noGrp="1"/>
          </p:cNvSpPr>
          <p:nvPr>
            <p:ph type="dt" sz="half" idx="10"/>
          </p:nvPr>
        </p:nvSpPr>
        <p:spPr/>
        <p:txBody>
          <a:bodyPr/>
          <a:lstStyle/>
          <a:p>
            <a:fld id="{95D3C14B-A6BE-46FD-AEE8-A8020450413E}" type="datetimeFigureOut">
              <a:rPr lang="en-GB" smtClean="0"/>
              <a:t>24/02/2026</a:t>
            </a:fld>
            <a:endParaRPr lang="en-GB"/>
          </a:p>
        </p:txBody>
      </p:sp>
      <p:sp>
        <p:nvSpPr>
          <p:cNvPr id="5" name="Footer Placeholder 4">
            <a:extLst>
              <a:ext uri="{FF2B5EF4-FFF2-40B4-BE49-F238E27FC236}">
                <a16:creationId xmlns:a16="http://schemas.microsoft.com/office/drawing/2014/main" id="{4D77B616-0764-915E-310A-D1C90F2E4A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43483C-A1EB-4871-24BB-5CA69F24D664}"/>
              </a:ext>
            </a:extLst>
          </p:cNvPr>
          <p:cNvSpPr>
            <a:spLocks noGrp="1"/>
          </p:cNvSpPr>
          <p:nvPr>
            <p:ph type="sldNum" sz="quarter" idx="12"/>
          </p:nvPr>
        </p:nvSpPr>
        <p:spPr/>
        <p:txBody>
          <a:bodyPr/>
          <a:lstStyle/>
          <a:p>
            <a:fld id="{3BF28402-1740-4E33-B24D-E9DF22671EB6}" type="slidenum">
              <a:rPr lang="en-GB" smtClean="0"/>
              <a:t>‹#›</a:t>
            </a:fld>
            <a:endParaRPr lang="en-GB"/>
          </a:p>
        </p:txBody>
      </p:sp>
    </p:spTree>
    <p:extLst>
      <p:ext uri="{BB962C8B-B14F-4D97-AF65-F5344CB8AC3E}">
        <p14:creationId xmlns:p14="http://schemas.microsoft.com/office/powerpoint/2010/main" val="1923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C8291-EA96-6B21-812D-B697CB90BB3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DDD5CC9-1CCA-C9AE-8C1C-B3F0F3E5C3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A0AFA5F-51BB-919E-377F-F9DCC540046E}"/>
              </a:ext>
            </a:extLst>
          </p:cNvPr>
          <p:cNvSpPr>
            <a:spLocks noGrp="1"/>
          </p:cNvSpPr>
          <p:nvPr>
            <p:ph type="dt" sz="half" idx="10"/>
          </p:nvPr>
        </p:nvSpPr>
        <p:spPr/>
        <p:txBody>
          <a:bodyPr/>
          <a:lstStyle/>
          <a:p>
            <a:fld id="{95D3C14B-A6BE-46FD-AEE8-A8020450413E}" type="datetimeFigureOut">
              <a:rPr lang="en-GB" smtClean="0"/>
              <a:t>24/02/2026</a:t>
            </a:fld>
            <a:endParaRPr lang="en-GB"/>
          </a:p>
        </p:txBody>
      </p:sp>
      <p:sp>
        <p:nvSpPr>
          <p:cNvPr id="5" name="Footer Placeholder 4">
            <a:extLst>
              <a:ext uri="{FF2B5EF4-FFF2-40B4-BE49-F238E27FC236}">
                <a16:creationId xmlns:a16="http://schemas.microsoft.com/office/drawing/2014/main" id="{608A7403-373E-5A7E-9D51-C45C400DD8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798A34-DADD-BE41-F525-6328420BB56F}"/>
              </a:ext>
            </a:extLst>
          </p:cNvPr>
          <p:cNvSpPr>
            <a:spLocks noGrp="1"/>
          </p:cNvSpPr>
          <p:nvPr>
            <p:ph type="sldNum" sz="quarter" idx="12"/>
          </p:nvPr>
        </p:nvSpPr>
        <p:spPr/>
        <p:txBody>
          <a:bodyPr/>
          <a:lstStyle/>
          <a:p>
            <a:fld id="{3BF28402-1740-4E33-B24D-E9DF22671EB6}" type="slidenum">
              <a:rPr lang="en-GB" smtClean="0"/>
              <a:t>‹#›</a:t>
            </a:fld>
            <a:endParaRPr lang="en-GB"/>
          </a:p>
        </p:txBody>
      </p:sp>
    </p:spTree>
    <p:extLst>
      <p:ext uri="{BB962C8B-B14F-4D97-AF65-F5344CB8AC3E}">
        <p14:creationId xmlns:p14="http://schemas.microsoft.com/office/powerpoint/2010/main" val="1953386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2F102-6559-2464-CCDF-9295B196141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55FCDBF-53B4-49A3-808A-4B299D3B52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DD7F915-9D1E-F359-7E17-3458C61EE069}"/>
              </a:ext>
            </a:extLst>
          </p:cNvPr>
          <p:cNvSpPr>
            <a:spLocks noGrp="1"/>
          </p:cNvSpPr>
          <p:nvPr>
            <p:ph type="dt" sz="half" idx="10"/>
          </p:nvPr>
        </p:nvSpPr>
        <p:spPr/>
        <p:txBody>
          <a:bodyPr/>
          <a:lstStyle/>
          <a:p>
            <a:fld id="{95D3C14B-A6BE-46FD-AEE8-A8020450413E}" type="datetimeFigureOut">
              <a:rPr lang="en-GB" smtClean="0"/>
              <a:t>24/02/2026</a:t>
            </a:fld>
            <a:endParaRPr lang="en-GB"/>
          </a:p>
        </p:txBody>
      </p:sp>
      <p:sp>
        <p:nvSpPr>
          <p:cNvPr id="5" name="Footer Placeholder 4">
            <a:extLst>
              <a:ext uri="{FF2B5EF4-FFF2-40B4-BE49-F238E27FC236}">
                <a16:creationId xmlns:a16="http://schemas.microsoft.com/office/drawing/2014/main" id="{DAFB9762-265A-40E4-B85B-85D9510DBA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11BFA8-88BE-E8B0-2FF1-8C29BAF01487}"/>
              </a:ext>
            </a:extLst>
          </p:cNvPr>
          <p:cNvSpPr>
            <a:spLocks noGrp="1"/>
          </p:cNvSpPr>
          <p:nvPr>
            <p:ph type="sldNum" sz="quarter" idx="12"/>
          </p:nvPr>
        </p:nvSpPr>
        <p:spPr/>
        <p:txBody>
          <a:bodyPr/>
          <a:lstStyle/>
          <a:p>
            <a:fld id="{3BF28402-1740-4E33-B24D-E9DF22671EB6}" type="slidenum">
              <a:rPr lang="en-GB" smtClean="0"/>
              <a:t>‹#›</a:t>
            </a:fld>
            <a:endParaRPr lang="en-GB"/>
          </a:p>
        </p:txBody>
      </p:sp>
    </p:spTree>
    <p:extLst>
      <p:ext uri="{BB962C8B-B14F-4D97-AF65-F5344CB8AC3E}">
        <p14:creationId xmlns:p14="http://schemas.microsoft.com/office/powerpoint/2010/main" val="1062172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5B70D-5B92-1338-FDAE-9CB40132FBA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1FC1AB5-1104-5344-B504-007B5B9DC84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B8AEFA9-41F8-C462-7297-7A7CFDEBAB0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3D59105-E80F-3E41-81F4-849CE28361BB}"/>
              </a:ext>
            </a:extLst>
          </p:cNvPr>
          <p:cNvSpPr>
            <a:spLocks noGrp="1"/>
          </p:cNvSpPr>
          <p:nvPr>
            <p:ph type="dt" sz="half" idx="10"/>
          </p:nvPr>
        </p:nvSpPr>
        <p:spPr/>
        <p:txBody>
          <a:bodyPr/>
          <a:lstStyle/>
          <a:p>
            <a:fld id="{95D3C14B-A6BE-46FD-AEE8-A8020450413E}" type="datetimeFigureOut">
              <a:rPr lang="en-GB" smtClean="0"/>
              <a:t>24/02/2026</a:t>
            </a:fld>
            <a:endParaRPr lang="en-GB"/>
          </a:p>
        </p:txBody>
      </p:sp>
      <p:sp>
        <p:nvSpPr>
          <p:cNvPr id="6" name="Footer Placeholder 5">
            <a:extLst>
              <a:ext uri="{FF2B5EF4-FFF2-40B4-BE49-F238E27FC236}">
                <a16:creationId xmlns:a16="http://schemas.microsoft.com/office/drawing/2014/main" id="{8D7A2029-3C41-5F45-5920-46452428C8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868249-DE24-F9D1-F224-D040E37D5D35}"/>
              </a:ext>
            </a:extLst>
          </p:cNvPr>
          <p:cNvSpPr>
            <a:spLocks noGrp="1"/>
          </p:cNvSpPr>
          <p:nvPr>
            <p:ph type="sldNum" sz="quarter" idx="12"/>
          </p:nvPr>
        </p:nvSpPr>
        <p:spPr/>
        <p:txBody>
          <a:bodyPr/>
          <a:lstStyle/>
          <a:p>
            <a:fld id="{3BF28402-1740-4E33-B24D-E9DF22671EB6}" type="slidenum">
              <a:rPr lang="en-GB" smtClean="0"/>
              <a:t>‹#›</a:t>
            </a:fld>
            <a:endParaRPr lang="en-GB"/>
          </a:p>
        </p:txBody>
      </p:sp>
    </p:spTree>
    <p:extLst>
      <p:ext uri="{BB962C8B-B14F-4D97-AF65-F5344CB8AC3E}">
        <p14:creationId xmlns:p14="http://schemas.microsoft.com/office/powerpoint/2010/main" val="713087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B214-8385-3775-78DA-663707CD628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FCE2A50-C431-F6F7-B4E0-CA239594AD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C2E148C-92D0-9EE3-5468-2F047FF2529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1BA2AE6-7FDF-F101-5D0A-C39467D0F1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74B9B8E-38A7-4EAD-A91F-A0C749DBB9C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E8CBCD7-6A86-820F-EC67-F3206B588448}"/>
              </a:ext>
            </a:extLst>
          </p:cNvPr>
          <p:cNvSpPr>
            <a:spLocks noGrp="1"/>
          </p:cNvSpPr>
          <p:nvPr>
            <p:ph type="dt" sz="half" idx="10"/>
          </p:nvPr>
        </p:nvSpPr>
        <p:spPr/>
        <p:txBody>
          <a:bodyPr/>
          <a:lstStyle/>
          <a:p>
            <a:fld id="{95D3C14B-A6BE-46FD-AEE8-A8020450413E}" type="datetimeFigureOut">
              <a:rPr lang="en-GB" smtClean="0"/>
              <a:t>24/02/2026</a:t>
            </a:fld>
            <a:endParaRPr lang="en-GB"/>
          </a:p>
        </p:txBody>
      </p:sp>
      <p:sp>
        <p:nvSpPr>
          <p:cNvPr id="8" name="Footer Placeholder 7">
            <a:extLst>
              <a:ext uri="{FF2B5EF4-FFF2-40B4-BE49-F238E27FC236}">
                <a16:creationId xmlns:a16="http://schemas.microsoft.com/office/drawing/2014/main" id="{202714A0-7242-88FF-495E-51F937D5B79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16C5417-7AE4-1612-EED4-3A046F9637BD}"/>
              </a:ext>
            </a:extLst>
          </p:cNvPr>
          <p:cNvSpPr>
            <a:spLocks noGrp="1"/>
          </p:cNvSpPr>
          <p:nvPr>
            <p:ph type="sldNum" sz="quarter" idx="12"/>
          </p:nvPr>
        </p:nvSpPr>
        <p:spPr/>
        <p:txBody>
          <a:bodyPr/>
          <a:lstStyle/>
          <a:p>
            <a:fld id="{3BF28402-1740-4E33-B24D-E9DF22671EB6}" type="slidenum">
              <a:rPr lang="en-GB" smtClean="0"/>
              <a:t>‹#›</a:t>
            </a:fld>
            <a:endParaRPr lang="en-GB"/>
          </a:p>
        </p:txBody>
      </p:sp>
    </p:spTree>
    <p:extLst>
      <p:ext uri="{BB962C8B-B14F-4D97-AF65-F5344CB8AC3E}">
        <p14:creationId xmlns:p14="http://schemas.microsoft.com/office/powerpoint/2010/main" val="117615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8551B-4BDC-4953-18E0-0BF3607EDC9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81FF466-E412-1033-F49F-301CA06A065D}"/>
              </a:ext>
            </a:extLst>
          </p:cNvPr>
          <p:cNvSpPr>
            <a:spLocks noGrp="1"/>
          </p:cNvSpPr>
          <p:nvPr>
            <p:ph type="dt" sz="half" idx="10"/>
          </p:nvPr>
        </p:nvSpPr>
        <p:spPr/>
        <p:txBody>
          <a:bodyPr/>
          <a:lstStyle/>
          <a:p>
            <a:fld id="{95D3C14B-A6BE-46FD-AEE8-A8020450413E}" type="datetimeFigureOut">
              <a:rPr lang="en-GB" smtClean="0"/>
              <a:t>24/02/2026</a:t>
            </a:fld>
            <a:endParaRPr lang="en-GB"/>
          </a:p>
        </p:txBody>
      </p:sp>
      <p:sp>
        <p:nvSpPr>
          <p:cNvPr id="4" name="Footer Placeholder 3">
            <a:extLst>
              <a:ext uri="{FF2B5EF4-FFF2-40B4-BE49-F238E27FC236}">
                <a16:creationId xmlns:a16="http://schemas.microsoft.com/office/drawing/2014/main" id="{B7A21C36-DEC5-56D0-A1F1-27ACEA69A2A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6BCD910-D642-282A-11AF-E2E8D8FF7935}"/>
              </a:ext>
            </a:extLst>
          </p:cNvPr>
          <p:cNvSpPr>
            <a:spLocks noGrp="1"/>
          </p:cNvSpPr>
          <p:nvPr>
            <p:ph type="sldNum" sz="quarter" idx="12"/>
          </p:nvPr>
        </p:nvSpPr>
        <p:spPr/>
        <p:txBody>
          <a:bodyPr/>
          <a:lstStyle/>
          <a:p>
            <a:fld id="{3BF28402-1740-4E33-B24D-E9DF22671EB6}" type="slidenum">
              <a:rPr lang="en-GB" smtClean="0"/>
              <a:t>‹#›</a:t>
            </a:fld>
            <a:endParaRPr lang="en-GB"/>
          </a:p>
        </p:txBody>
      </p:sp>
    </p:spTree>
    <p:extLst>
      <p:ext uri="{BB962C8B-B14F-4D97-AF65-F5344CB8AC3E}">
        <p14:creationId xmlns:p14="http://schemas.microsoft.com/office/powerpoint/2010/main" val="1352405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DDDD95-6E4B-9193-2B66-A372B09FC00D}"/>
              </a:ext>
            </a:extLst>
          </p:cNvPr>
          <p:cNvSpPr>
            <a:spLocks noGrp="1"/>
          </p:cNvSpPr>
          <p:nvPr>
            <p:ph type="dt" sz="half" idx="10"/>
          </p:nvPr>
        </p:nvSpPr>
        <p:spPr/>
        <p:txBody>
          <a:bodyPr/>
          <a:lstStyle/>
          <a:p>
            <a:fld id="{95D3C14B-A6BE-46FD-AEE8-A8020450413E}" type="datetimeFigureOut">
              <a:rPr lang="en-GB" smtClean="0"/>
              <a:t>24/02/2026</a:t>
            </a:fld>
            <a:endParaRPr lang="en-GB"/>
          </a:p>
        </p:txBody>
      </p:sp>
      <p:sp>
        <p:nvSpPr>
          <p:cNvPr id="3" name="Footer Placeholder 2">
            <a:extLst>
              <a:ext uri="{FF2B5EF4-FFF2-40B4-BE49-F238E27FC236}">
                <a16:creationId xmlns:a16="http://schemas.microsoft.com/office/drawing/2014/main" id="{754CA64B-1A9E-E520-571D-662C1586888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BB6A26-4E3B-8FD9-D5F0-8C0EE86CD1F4}"/>
              </a:ext>
            </a:extLst>
          </p:cNvPr>
          <p:cNvSpPr>
            <a:spLocks noGrp="1"/>
          </p:cNvSpPr>
          <p:nvPr>
            <p:ph type="sldNum" sz="quarter" idx="12"/>
          </p:nvPr>
        </p:nvSpPr>
        <p:spPr/>
        <p:txBody>
          <a:bodyPr/>
          <a:lstStyle/>
          <a:p>
            <a:fld id="{3BF28402-1740-4E33-B24D-E9DF22671EB6}" type="slidenum">
              <a:rPr lang="en-GB" smtClean="0"/>
              <a:t>‹#›</a:t>
            </a:fld>
            <a:endParaRPr lang="en-GB"/>
          </a:p>
        </p:txBody>
      </p:sp>
    </p:spTree>
    <p:extLst>
      <p:ext uri="{BB962C8B-B14F-4D97-AF65-F5344CB8AC3E}">
        <p14:creationId xmlns:p14="http://schemas.microsoft.com/office/powerpoint/2010/main" val="2689106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FC641-A88E-87F8-D725-793216872FE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772E4F6-5E24-B061-C968-BF2D3BD72A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2F9A636-2E18-BEAE-9EC0-B4570A7B37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7E530AA-20B8-D068-495B-2DAE3FB28E23}"/>
              </a:ext>
            </a:extLst>
          </p:cNvPr>
          <p:cNvSpPr>
            <a:spLocks noGrp="1"/>
          </p:cNvSpPr>
          <p:nvPr>
            <p:ph type="dt" sz="half" idx="10"/>
          </p:nvPr>
        </p:nvSpPr>
        <p:spPr/>
        <p:txBody>
          <a:bodyPr/>
          <a:lstStyle/>
          <a:p>
            <a:fld id="{95D3C14B-A6BE-46FD-AEE8-A8020450413E}" type="datetimeFigureOut">
              <a:rPr lang="en-GB" smtClean="0"/>
              <a:t>24/02/2026</a:t>
            </a:fld>
            <a:endParaRPr lang="en-GB"/>
          </a:p>
        </p:txBody>
      </p:sp>
      <p:sp>
        <p:nvSpPr>
          <p:cNvPr id="6" name="Footer Placeholder 5">
            <a:extLst>
              <a:ext uri="{FF2B5EF4-FFF2-40B4-BE49-F238E27FC236}">
                <a16:creationId xmlns:a16="http://schemas.microsoft.com/office/drawing/2014/main" id="{8F965924-8F9E-C47E-ABCC-C791AAF5C3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192740-AFDC-D04C-67D9-F7D5B9739251}"/>
              </a:ext>
            </a:extLst>
          </p:cNvPr>
          <p:cNvSpPr>
            <a:spLocks noGrp="1"/>
          </p:cNvSpPr>
          <p:nvPr>
            <p:ph type="sldNum" sz="quarter" idx="12"/>
          </p:nvPr>
        </p:nvSpPr>
        <p:spPr/>
        <p:txBody>
          <a:bodyPr/>
          <a:lstStyle/>
          <a:p>
            <a:fld id="{3BF28402-1740-4E33-B24D-E9DF22671EB6}" type="slidenum">
              <a:rPr lang="en-GB" smtClean="0"/>
              <a:t>‹#›</a:t>
            </a:fld>
            <a:endParaRPr lang="en-GB"/>
          </a:p>
        </p:txBody>
      </p:sp>
    </p:spTree>
    <p:extLst>
      <p:ext uri="{BB962C8B-B14F-4D97-AF65-F5344CB8AC3E}">
        <p14:creationId xmlns:p14="http://schemas.microsoft.com/office/powerpoint/2010/main" val="914158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AB8D-D16E-EBA7-BF5C-B9CBCE32D2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A4D255C-6D15-FBB4-A0F5-784C376044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368629-D616-9AC1-8E85-72B8FABC2C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57B893F-DAE1-9FF3-1AFA-0E73002680E0}"/>
              </a:ext>
            </a:extLst>
          </p:cNvPr>
          <p:cNvSpPr>
            <a:spLocks noGrp="1"/>
          </p:cNvSpPr>
          <p:nvPr>
            <p:ph type="dt" sz="half" idx="10"/>
          </p:nvPr>
        </p:nvSpPr>
        <p:spPr/>
        <p:txBody>
          <a:bodyPr/>
          <a:lstStyle/>
          <a:p>
            <a:fld id="{95D3C14B-A6BE-46FD-AEE8-A8020450413E}" type="datetimeFigureOut">
              <a:rPr lang="en-GB" smtClean="0"/>
              <a:t>24/02/2026</a:t>
            </a:fld>
            <a:endParaRPr lang="en-GB"/>
          </a:p>
        </p:txBody>
      </p:sp>
      <p:sp>
        <p:nvSpPr>
          <p:cNvPr id="6" name="Footer Placeholder 5">
            <a:extLst>
              <a:ext uri="{FF2B5EF4-FFF2-40B4-BE49-F238E27FC236}">
                <a16:creationId xmlns:a16="http://schemas.microsoft.com/office/drawing/2014/main" id="{ED19001F-815A-545A-5DB0-2F09A72703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5FB2F9-6A54-6F15-5000-4E01B2B4DD72}"/>
              </a:ext>
            </a:extLst>
          </p:cNvPr>
          <p:cNvSpPr>
            <a:spLocks noGrp="1"/>
          </p:cNvSpPr>
          <p:nvPr>
            <p:ph type="sldNum" sz="quarter" idx="12"/>
          </p:nvPr>
        </p:nvSpPr>
        <p:spPr/>
        <p:txBody>
          <a:bodyPr/>
          <a:lstStyle/>
          <a:p>
            <a:fld id="{3BF28402-1740-4E33-B24D-E9DF22671EB6}" type="slidenum">
              <a:rPr lang="en-GB" smtClean="0"/>
              <a:t>‹#›</a:t>
            </a:fld>
            <a:endParaRPr lang="en-GB"/>
          </a:p>
        </p:txBody>
      </p:sp>
    </p:spTree>
    <p:extLst>
      <p:ext uri="{BB962C8B-B14F-4D97-AF65-F5344CB8AC3E}">
        <p14:creationId xmlns:p14="http://schemas.microsoft.com/office/powerpoint/2010/main" val="1496445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46E783-4568-3948-BBEB-038E67F4CB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85A69017-5FA6-6966-0B98-3CF1D3B963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8E57B3F-5281-565B-855C-CBC635261F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5D3C14B-A6BE-46FD-AEE8-A8020450413E}" type="datetimeFigureOut">
              <a:rPr lang="en-GB" smtClean="0"/>
              <a:t>24/02/2026</a:t>
            </a:fld>
            <a:endParaRPr lang="en-GB"/>
          </a:p>
        </p:txBody>
      </p:sp>
      <p:sp>
        <p:nvSpPr>
          <p:cNvPr id="5" name="Footer Placeholder 4">
            <a:extLst>
              <a:ext uri="{FF2B5EF4-FFF2-40B4-BE49-F238E27FC236}">
                <a16:creationId xmlns:a16="http://schemas.microsoft.com/office/drawing/2014/main" id="{AD7D4B89-0472-40BB-2BC0-C1B6271320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7D23354-6809-F8C8-3004-884E2EAB57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F28402-1740-4E33-B24D-E9DF22671EB6}" type="slidenum">
              <a:rPr lang="en-GB" smtClean="0"/>
              <a:t>‹#›</a:t>
            </a:fld>
            <a:endParaRPr lang="en-GB"/>
          </a:p>
        </p:txBody>
      </p:sp>
    </p:spTree>
    <p:extLst>
      <p:ext uri="{BB962C8B-B14F-4D97-AF65-F5344CB8AC3E}">
        <p14:creationId xmlns:p14="http://schemas.microsoft.com/office/powerpoint/2010/main" val="1329003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instituteforapprenticeships.org/apprenticeship-standards/st0781-v1-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hyperlink" Target="https://findapprenticeshiptraining.apprenticeships.education.gov.uk/courses/409/providers" TargetMode="External"/><Relationship Id="rId2" Type="http://schemas.openxmlformats.org/officeDocument/2006/relationships/hyperlink" Target="mailto:england.primarycareschooltvw.se@nhs.net" TargetMode="Externa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transfers.manage-apprenticeships.service.gov.uk/" TargetMode="Externa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gov.uk/government/publications/national-insurance-contributions-for-under-25s-employer-guide/paying-employer-national-insurance-contributions-for-apprentices-under-25" TargetMode="Externa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essex.hee.nhs.uk/wider-workforce/tvw-primary-care-school/tvw-pcs-training-hubs/development-opportunities/apprenticeships-in-primary-care/" TargetMode="Externa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logo&#10;&#10;AI-generated content may be incorrect.">
            <a:extLst>
              <a:ext uri="{FF2B5EF4-FFF2-40B4-BE49-F238E27FC236}">
                <a16:creationId xmlns:a16="http://schemas.microsoft.com/office/drawing/2014/main" id="{201230FC-CD7B-2976-6FF2-9E5BF4C18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2402" y="71785"/>
            <a:ext cx="2071607" cy="1983453"/>
          </a:xfrm>
          <a:prstGeom prst="rect">
            <a:avLst/>
          </a:prstGeom>
        </p:spPr>
      </p:pic>
      <p:pic>
        <p:nvPicPr>
          <p:cNvPr id="5" name="Picture 4" descr="A logo for a health care company&#10;&#10;AI-generated content may be incorrect.">
            <a:extLst>
              <a:ext uri="{FF2B5EF4-FFF2-40B4-BE49-F238E27FC236}">
                <a16:creationId xmlns:a16="http://schemas.microsoft.com/office/drawing/2014/main" id="{B2638B47-39AC-3280-02C0-DED11236FE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40" y="5599917"/>
            <a:ext cx="3059548" cy="1009385"/>
          </a:xfrm>
          <a:prstGeom prst="rect">
            <a:avLst/>
          </a:prstGeom>
        </p:spPr>
      </p:pic>
      <p:pic>
        <p:nvPicPr>
          <p:cNvPr id="6" name="Picture 5" descr="A blue and orange text&#10;&#10;AI-generated content may be incorrect.">
            <a:extLst>
              <a:ext uri="{FF2B5EF4-FFF2-40B4-BE49-F238E27FC236}">
                <a16:creationId xmlns:a16="http://schemas.microsoft.com/office/drawing/2014/main" id="{F4694A8E-4B5A-F6F4-37FE-759DC758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2435" y="5649177"/>
            <a:ext cx="1993118" cy="897610"/>
          </a:xfrm>
          <a:prstGeom prst="rect">
            <a:avLst/>
          </a:prstGeom>
        </p:spPr>
      </p:pic>
      <p:pic>
        <p:nvPicPr>
          <p:cNvPr id="7" name="Picture 6" descr="A close-up of a logo&#10;&#10;AI-generated content may be incorrect.">
            <a:extLst>
              <a:ext uri="{FF2B5EF4-FFF2-40B4-BE49-F238E27FC236}">
                <a16:creationId xmlns:a16="http://schemas.microsoft.com/office/drawing/2014/main" id="{4776F1D2-EE34-B932-02CB-2E74740613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3417" y="5700436"/>
            <a:ext cx="2699801" cy="846351"/>
          </a:xfrm>
          <a:prstGeom prst="rect">
            <a:avLst/>
          </a:prstGeom>
        </p:spPr>
      </p:pic>
      <p:sp>
        <p:nvSpPr>
          <p:cNvPr id="8" name="TextBox 7">
            <a:extLst>
              <a:ext uri="{FF2B5EF4-FFF2-40B4-BE49-F238E27FC236}">
                <a16:creationId xmlns:a16="http://schemas.microsoft.com/office/drawing/2014/main" id="{95D1F94A-4666-393B-09A4-C79A67550319}"/>
              </a:ext>
            </a:extLst>
          </p:cNvPr>
          <p:cNvSpPr txBox="1"/>
          <p:nvPr/>
        </p:nvSpPr>
        <p:spPr>
          <a:xfrm>
            <a:off x="293792" y="2432758"/>
            <a:ext cx="11323529" cy="2185214"/>
          </a:xfrm>
          <a:prstGeom prst="rect">
            <a:avLst/>
          </a:prstGeom>
          <a:noFill/>
        </p:spPr>
        <p:txBody>
          <a:bodyPr wrap="square" rtlCol="0">
            <a:spAutoFit/>
          </a:bodyPr>
          <a:lstStyle/>
          <a:p>
            <a:pPr algn="ctr"/>
            <a:r>
              <a:rPr lang="en-GB" sz="3600" b="1" dirty="0">
                <a:solidFill>
                  <a:srgbClr val="7030A0"/>
                </a:solidFill>
              </a:rPr>
              <a:t>Registered Nurse Degree Apprenticeship</a:t>
            </a:r>
          </a:p>
          <a:p>
            <a:pPr algn="ctr"/>
            <a:r>
              <a:rPr lang="en-GB" sz="3600" b="1" dirty="0">
                <a:solidFill>
                  <a:srgbClr val="7030A0"/>
                </a:solidFill>
              </a:rPr>
              <a:t>Information for General Practice</a:t>
            </a:r>
          </a:p>
          <a:p>
            <a:pPr algn="ctr"/>
            <a:r>
              <a:rPr lang="en-GB" sz="3600" b="1" dirty="0">
                <a:solidFill>
                  <a:srgbClr val="7030A0"/>
                </a:solidFill>
              </a:rPr>
              <a:t>Thames Valley and Wessex</a:t>
            </a:r>
          </a:p>
          <a:p>
            <a:endParaRPr lang="en-GB" sz="2800" b="1" dirty="0">
              <a:cs typeface="Calibri"/>
            </a:endParaRPr>
          </a:p>
        </p:txBody>
      </p:sp>
    </p:spTree>
    <p:extLst>
      <p:ext uri="{BB962C8B-B14F-4D97-AF65-F5344CB8AC3E}">
        <p14:creationId xmlns:p14="http://schemas.microsoft.com/office/powerpoint/2010/main" val="3414704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steps to a path&#10;&#10;Description automatically generated with medium confidence">
            <a:extLst>
              <a:ext uri="{FF2B5EF4-FFF2-40B4-BE49-F238E27FC236}">
                <a16:creationId xmlns:a16="http://schemas.microsoft.com/office/drawing/2014/main" id="{7C69F37F-E946-0039-3D63-1DA94E665EF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899"/>
          <a:stretch/>
        </p:blipFill>
        <p:spPr>
          <a:xfrm>
            <a:off x="20" y="1282"/>
            <a:ext cx="12191980" cy="6856718"/>
          </a:xfrm>
          <a:prstGeom prst="rect">
            <a:avLst/>
          </a:prstGeom>
        </p:spPr>
      </p:pic>
      <p:sp>
        <p:nvSpPr>
          <p:cNvPr id="2" name="Rectangle 1">
            <a:extLst>
              <a:ext uri="{FF2B5EF4-FFF2-40B4-BE49-F238E27FC236}">
                <a16:creationId xmlns:a16="http://schemas.microsoft.com/office/drawing/2014/main" id="{9869E6D3-7598-C111-FD8B-D577CB25FE50}"/>
              </a:ext>
            </a:extLst>
          </p:cNvPr>
          <p:cNvSpPr/>
          <p:nvPr/>
        </p:nvSpPr>
        <p:spPr>
          <a:xfrm>
            <a:off x="9283700" y="6032500"/>
            <a:ext cx="2768600" cy="824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00D67584-0845-AE82-51D1-C7CED59315D7}"/>
              </a:ext>
            </a:extLst>
          </p:cNvPr>
          <p:cNvSpPr/>
          <p:nvPr/>
        </p:nvSpPr>
        <p:spPr>
          <a:xfrm>
            <a:off x="139700" y="6109341"/>
            <a:ext cx="4737100" cy="824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B5B2442-1781-FE98-3AE1-4F2A40D18A50}"/>
              </a:ext>
            </a:extLst>
          </p:cNvPr>
          <p:cNvSpPr txBox="1"/>
          <p:nvPr/>
        </p:nvSpPr>
        <p:spPr>
          <a:xfrm>
            <a:off x="10787974" y="2334638"/>
            <a:ext cx="1157592" cy="646331"/>
          </a:xfrm>
          <a:prstGeom prst="rect">
            <a:avLst/>
          </a:prstGeom>
          <a:noFill/>
        </p:spPr>
        <p:txBody>
          <a:bodyPr wrap="square" rtlCol="0">
            <a:spAutoFit/>
          </a:bodyPr>
          <a:lstStyle/>
          <a:p>
            <a:r>
              <a:rPr lang="en-GB" sz="900" dirty="0"/>
              <a:t>*L7 apprenticeship funding is available to learners aged under 22. </a:t>
            </a:r>
          </a:p>
        </p:txBody>
      </p:sp>
    </p:spTree>
    <p:extLst>
      <p:ext uri="{BB962C8B-B14F-4D97-AF65-F5344CB8AC3E}">
        <p14:creationId xmlns:p14="http://schemas.microsoft.com/office/powerpoint/2010/main" val="1180129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CFCB6-2DDA-AC34-3E0F-AA88F1338CA8}"/>
              </a:ext>
            </a:extLst>
          </p:cNvPr>
          <p:cNvSpPr>
            <a:spLocks noGrp="1"/>
          </p:cNvSpPr>
          <p:nvPr>
            <p:ph type="title"/>
          </p:nvPr>
        </p:nvSpPr>
        <p:spPr>
          <a:xfrm>
            <a:off x="156557" y="-200141"/>
            <a:ext cx="11539450" cy="1325563"/>
          </a:xfrm>
        </p:spPr>
        <p:txBody>
          <a:bodyPr>
            <a:normAutofit/>
          </a:bodyPr>
          <a:lstStyle/>
          <a:p>
            <a:r>
              <a:rPr lang="en-GB" sz="3600" dirty="0">
                <a:solidFill>
                  <a:srgbClr val="00B0F0"/>
                </a:solidFill>
              </a:rPr>
              <a:t>Registered Nurse Degree Apprenticeship (RNDA)</a:t>
            </a:r>
          </a:p>
        </p:txBody>
      </p:sp>
      <p:graphicFrame>
        <p:nvGraphicFramePr>
          <p:cNvPr id="4" name="Table 3">
            <a:extLst>
              <a:ext uri="{FF2B5EF4-FFF2-40B4-BE49-F238E27FC236}">
                <a16:creationId xmlns:a16="http://schemas.microsoft.com/office/drawing/2014/main" id="{2EC98A51-E43F-CC17-963C-4892221EA924}"/>
              </a:ext>
            </a:extLst>
          </p:cNvPr>
          <p:cNvGraphicFramePr>
            <a:graphicFrameLocks noGrp="1"/>
          </p:cNvGraphicFramePr>
          <p:nvPr>
            <p:extLst>
              <p:ext uri="{D42A27DB-BD31-4B8C-83A1-F6EECF244321}">
                <p14:modId xmlns:p14="http://schemas.microsoft.com/office/powerpoint/2010/main" val="1372277307"/>
              </p:ext>
            </p:extLst>
          </p:nvPr>
        </p:nvGraphicFramePr>
        <p:xfrm>
          <a:off x="219429" y="915443"/>
          <a:ext cx="11742586" cy="5896177"/>
        </p:xfrm>
        <a:graphic>
          <a:graphicData uri="http://schemas.openxmlformats.org/drawingml/2006/table">
            <a:tbl>
              <a:tblPr firstRow="1" bandRow="1">
                <a:tableStyleId>{3B4B98B0-60AC-42C2-AFA5-B58CD77FA1E5}</a:tableStyleId>
              </a:tblPr>
              <a:tblGrid>
                <a:gridCol w="2041633">
                  <a:extLst>
                    <a:ext uri="{9D8B030D-6E8A-4147-A177-3AD203B41FA5}">
                      <a16:colId xmlns:a16="http://schemas.microsoft.com/office/drawing/2014/main" val="1183063430"/>
                    </a:ext>
                  </a:extLst>
                </a:gridCol>
                <a:gridCol w="9700953">
                  <a:extLst>
                    <a:ext uri="{9D8B030D-6E8A-4147-A177-3AD203B41FA5}">
                      <a16:colId xmlns:a16="http://schemas.microsoft.com/office/drawing/2014/main" val="3796770094"/>
                    </a:ext>
                  </a:extLst>
                </a:gridCol>
              </a:tblGrid>
              <a:tr h="522526">
                <a:tc>
                  <a:txBody>
                    <a:bodyPr/>
                    <a:lstStyle/>
                    <a:p>
                      <a:r>
                        <a:rPr lang="en-GB" sz="1200" b="1" cap="none" spc="0">
                          <a:solidFill>
                            <a:schemeClr val="tx1"/>
                          </a:solidFill>
                          <a:latin typeface="Arial" panose="020B0604020202020204" pitchFamily="34" charset="0"/>
                          <a:cs typeface="Arial" panose="020B0604020202020204" pitchFamily="34" charset="0"/>
                        </a:rPr>
                        <a:t>The Role</a:t>
                      </a:r>
                    </a:p>
                  </a:txBody>
                  <a:tcPr marL="56416" marR="40296" marT="35565" marB="8059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strike="noStrike" kern="1200" baseline="0" dirty="0">
                          <a:solidFill>
                            <a:schemeClr val="tx1"/>
                          </a:solidFill>
                          <a:latin typeface="Arial" panose="020B0604020202020204" pitchFamily="34" charset="0"/>
                          <a:cs typeface="Arial" panose="020B0604020202020204" pitchFamily="34" charset="0"/>
                        </a:rPr>
                        <a:t>Registered Nurses play a vital role in providing, leading and coordinating care that is compassionate, evidence-based, and person-centred, regulated by the NMC.  The RNDA offers an alternative, flexible route to obtain a nursing degree.</a:t>
                      </a:r>
                      <a:endParaRPr lang="en-GB"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56416" marR="40296" marT="35565" marB="80594"/>
                </a:tc>
                <a:extLst>
                  <a:ext uri="{0D108BD9-81ED-4DB2-BD59-A6C34878D82A}">
                    <a16:rowId xmlns:a16="http://schemas.microsoft.com/office/drawing/2014/main" val="822808344"/>
                  </a:ext>
                </a:extLst>
              </a:tr>
              <a:tr h="520544">
                <a:tc>
                  <a:txBody>
                    <a:bodyPr/>
                    <a:lstStyle/>
                    <a:p>
                      <a:r>
                        <a:rPr lang="en-GB" sz="1200" b="1" cap="none" spc="0" dirty="0">
                          <a:solidFill>
                            <a:schemeClr val="tx1"/>
                          </a:solidFill>
                          <a:latin typeface="Arial" panose="020B0604020202020204" pitchFamily="34" charset="0"/>
                          <a:cs typeface="Arial" panose="020B0604020202020204" pitchFamily="34" charset="0"/>
                        </a:rPr>
                        <a:t>Duration</a:t>
                      </a:r>
                    </a:p>
                  </a:txBody>
                  <a:tcPr marL="56416" marR="40296" marT="35565" marB="80594"/>
                </a:tc>
                <a:tc>
                  <a:txBody>
                    <a:bodyPr/>
                    <a:lstStyle/>
                    <a:p>
                      <a:r>
                        <a:rPr lang="en-GB" sz="1200" b="0" u="none" strike="noStrike" kern="1200" baseline="0" dirty="0">
                          <a:solidFill>
                            <a:schemeClr val="tx1">
                              <a:lumMod val="75000"/>
                              <a:lumOff val="25000"/>
                            </a:schemeClr>
                          </a:solidFill>
                          <a:latin typeface="Arial" panose="020B0604020202020204" pitchFamily="34" charset="0"/>
                          <a:cs typeface="Arial" panose="020B0604020202020204" pitchFamily="34" charset="0"/>
                        </a:rPr>
                        <a:t>18-24 months (if undertaken as ‘top up’ from  the nursing associate with accreditation of prior learning.</a:t>
                      </a:r>
                    </a:p>
                    <a:p>
                      <a:r>
                        <a:rPr lang="en-GB" sz="1200" b="0" u="none" strike="noStrike" kern="1200" baseline="0" dirty="0">
                          <a:solidFill>
                            <a:schemeClr val="tx1">
                              <a:lumMod val="75000"/>
                              <a:lumOff val="25000"/>
                            </a:schemeClr>
                          </a:solidFill>
                          <a:latin typeface="Arial" panose="020B0604020202020204" pitchFamily="34" charset="0"/>
                          <a:cs typeface="Arial" panose="020B0604020202020204" pitchFamily="34" charset="0"/>
                        </a:rPr>
                        <a:t>Option to completed full RNDA, taking up to 4 years.	</a:t>
                      </a:r>
                      <a:endParaRPr lang="en-GB" sz="1200" b="0" i="0" u="none" strike="noStrike" kern="1200" baseline="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56416" marR="40296" marT="35565" marB="80594"/>
                </a:tc>
                <a:extLst>
                  <a:ext uri="{0D108BD9-81ED-4DB2-BD59-A6C34878D82A}">
                    <a16:rowId xmlns:a16="http://schemas.microsoft.com/office/drawing/2014/main" val="2869065322"/>
                  </a:ext>
                </a:extLst>
              </a:tr>
              <a:tr h="366157">
                <a:tc>
                  <a:txBody>
                    <a:bodyPr/>
                    <a:lstStyle/>
                    <a:p>
                      <a:r>
                        <a:rPr lang="en-GB" sz="1200" b="1" cap="none" spc="0">
                          <a:solidFill>
                            <a:schemeClr val="tx1"/>
                          </a:solidFill>
                          <a:latin typeface="Arial" panose="020B0604020202020204" pitchFamily="34" charset="0"/>
                          <a:cs typeface="Arial" panose="020B0604020202020204" pitchFamily="34" charset="0"/>
                        </a:rPr>
                        <a:t>Level of Study</a:t>
                      </a:r>
                    </a:p>
                  </a:txBody>
                  <a:tcPr marL="56416" marR="40296" marT="35565" marB="80594"/>
                </a:tc>
                <a:tc>
                  <a:txBody>
                    <a:bodyPr/>
                    <a:lstStyle/>
                    <a:p>
                      <a:r>
                        <a:rPr lang="en-GB" sz="1200" cap="none" spc="0" dirty="0">
                          <a:solidFill>
                            <a:schemeClr val="tx1"/>
                          </a:solidFill>
                          <a:latin typeface="Arial" panose="020B0604020202020204" pitchFamily="34" charset="0"/>
                          <a:cs typeface="Arial" panose="020B0604020202020204" pitchFamily="34" charset="0"/>
                          <a:hlinkClick r:id="rId2"/>
                        </a:rPr>
                        <a:t>Level  6 (Degree Apprenticeship)</a:t>
                      </a:r>
                      <a:endParaRPr lang="en-GB" sz="1200" cap="none" spc="0" dirty="0">
                        <a:solidFill>
                          <a:schemeClr val="tx1"/>
                        </a:solidFill>
                        <a:latin typeface="Arial" panose="020B0604020202020204" pitchFamily="34" charset="0"/>
                        <a:cs typeface="Arial" panose="020B0604020202020204" pitchFamily="34" charset="0"/>
                      </a:endParaRPr>
                    </a:p>
                  </a:txBody>
                  <a:tcPr marL="56416" marR="40296" marT="35565" marB="80594"/>
                </a:tc>
                <a:extLst>
                  <a:ext uri="{0D108BD9-81ED-4DB2-BD59-A6C34878D82A}">
                    <a16:rowId xmlns:a16="http://schemas.microsoft.com/office/drawing/2014/main" val="2217885974"/>
                  </a:ext>
                </a:extLst>
              </a:tr>
              <a:tr h="382088">
                <a:tc>
                  <a:txBody>
                    <a:bodyPr/>
                    <a:lstStyle/>
                    <a:p>
                      <a:r>
                        <a:rPr lang="en-GB" sz="1200" b="1" cap="none" spc="0">
                          <a:solidFill>
                            <a:schemeClr val="tx1"/>
                          </a:solidFill>
                          <a:latin typeface="Arial" panose="020B0604020202020204" pitchFamily="34" charset="0"/>
                          <a:cs typeface="Arial" panose="020B0604020202020204" pitchFamily="34" charset="0"/>
                        </a:rPr>
                        <a:t>Academic qualification</a:t>
                      </a:r>
                    </a:p>
                  </a:txBody>
                  <a:tcPr marL="56416" marR="40296" marT="35565" marB="80594"/>
                </a:tc>
                <a:tc>
                  <a:txBody>
                    <a:bodyPr/>
                    <a:lstStyle/>
                    <a:p>
                      <a:r>
                        <a:rPr lang="en-GB" sz="1200" cap="none" spc="0" dirty="0">
                          <a:solidFill>
                            <a:schemeClr val="tx1"/>
                          </a:solidFill>
                          <a:latin typeface="Arial" panose="020B0604020202020204" pitchFamily="34" charset="0"/>
                          <a:cs typeface="Arial" panose="020B0604020202020204" pitchFamily="34" charset="0"/>
                        </a:rPr>
                        <a:t>BSc Nursing</a:t>
                      </a:r>
                    </a:p>
                  </a:txBody>
                  <a:tcPr marL="56416" marR="40296" marT="35565" marB="80594"/>
                </a:tc>
                <a:extLst>
                  <a:ext uri="{0D108BD9-81ED-4DB2-BD59-A6C34878D82A}">
                    <a16:rowId xmlns:a16="http://schemas.microsoft.com/office/drawing/2014/main" val="2794150123"/>
                  </a:ext>
                </a:extLst>
              </a:tr>
              <a:tr h="952248">
                <a:tc>
                  <a:txBody>
                    <a:bodyPr/>
                    <a:lstStyle/>
                    <a:p>
                      <a:r>
                        <a:rPr lang="en-GB" sz="1200" b="1" cap="none" spc="0">
                          <a:solidFill>
                            <a:schemeClr val="tx1"/>
                          </a:solidFill>
                          <a:latin typeface="Arial" panose="020B0604020202020204" pitchFamily="34" charset="0"/>
                          <a:cs typeface="Arial" panose="020B0604020202020204" pitchFamily="34" charset="0"/>
                        </a:rPr>
                        <a:t>Entry criteria</a:t>
                      </a:r>
                    </a:p>
                  </a:txBody>
                  <a:tcPr marL="56416" marR="40296" marT="35565" marB="80594"/>
                </a:tc>
                <a:tc>
                  <a:txBody>
                    <a:bodyPr/>
                    <a:lstStyle/>
                    <a:p>
                      <a:pPr marL="182563" lvl="1" indent="-171450">
                        <a:buFont typeface="Arial" panose="020B0604020202020204" pitchFamily="34" charset="0"/>
                        <a:buChar char="•"/>
                        <a:tabLst>
                          <a:tab pos="182563" algn="l"/>
                        </a:tabLst>
                      </a:pPr>
                      <a:r>
                        <a:rPr lang="en-GB" sz="1200" b="0" u="none" strike="noStrike" kern="1200" baseline="0" dirty="0">
                          <a:solidFill>
                            <a:schemeClr val="tx1">
                              <a:lumMod val="75000"/>
                              <a:lumOff val="25000"/>
                            </a:schemeClr>
                          </a:solidFill>
                          <a:latin typeface="Arial" panose="020B0604020202020204" pitchFamily="34" charset="0"/>
                          <a:cs typeface="Arial" panose="020B0604020202020204" pitchFamily="34" charset="0"/>
                        </a:rPr>
                        <a:t>Learners who have completed a Level 5 Nursing Associate degree will be able to complete a reduced top up programme (typically 18-24 months) </a:t>
                      </a:r>
                    </a:p>
                    <a:p>
                      <a:pPr marL="182563" lvl="1" indent="-171450">
                        <a:buFont typeface="Arial" panose="020B0604020202020204" pitchFamily="34" charset="0"/>
                        <a:buChar char="•"/>
                        <a:tabLst>
                          <a:tab pos="182563" algn="l"/>
                        </a:tabLst>
                      </a:pPr>
                      <a:r>
                        <a:rPr lang="en-GB" sz="1200" dirty="0">
                          <a:solidFill>
                            <a:schemeClr val="tx1">
                              <a:lumMod val="75000"/>
                              <a:lumOff val="25000"/>
                            </a:schemeClr>
                          </a:solidFill>
                          <a:latin typeface="Arial" panose="020B0604020202020204" pitchFamily="34" charset="0"/>
                          <a:cs typeface="Arial" panose="020B0604020202020204" pitchFamily="34" charset="0"/>
                        </a:rPr>
                        <a:t>For the full RNDA, entry criteria is typically 3 A Levels at BBC including a science or social science subject/ Access to Higher Education Diploma in Nursing or Social Care with at least 45 credits at Level 3 with 30 credits at distinction/BTEC DMM in a health or science subject)</a:t>
                      </a:r>
                    </a:p>
                    <a:p>
                      <a:pPr marL="182563" lvl="1" indent="-171450">
                        <a:buFont typeface="Arial" panose="020B0604020202020204" pitchFamily="34" charset="0"/>
                        <a:buChar char="•"/>
                        <a:tabLst>
                          <a:tab pos="182563" algn="l"/>
                        </a:tabLst>
                      </a:pPr>
                      <a:r>
                        <a:rPr lang="en-GB" sz="1200" dirty="0">
                          <a:solidFill>
                            <a:schemeClr val="tx1">
                              <a:lumMod val="75000"/>
                              <a:lumOff val="25000"/>
                            </a:schemeClr>
                          </a:solidFill>
                          <a:latin typeface="Arial" panose="020B0604020202020204" pitchFamily="34" charset="0"/>
                          <a:cs typeface="Arial" panose="020B0604020202020204" pitchFamily="34" charset="0"/>
                        </a:rPr>
                        <a:t>Maths and English at Level 2 or equivalent</a:t>
                      </a:r>
                    </a:p>
                  </a:txBody>
                  <a:tcPr marL="56416" marR="40296" marT="35565" marB="80594"/>
                </a:tc>
                <a:extLst>
                  <a:ext uri="{0D108BD9-81ED-4DB2-BD59-A6C34878D82A}">
                    <a16:rowId xmlns:a16="http://schemas.microsoft.com/office/drawing/2014/main" val="1956678347"/>
                  </a:ext>
                </a:extLst>
              </a:tr>
              <a:tr h="712669">
                <a:tc>
                  <a:txBody>
                    <a:bodyPr/>
                    <a:lstStyle/>
                    <a:p>
                      <a:r>
                        <a:rPr lang="en-GB" sz="1200" b="1" cap="none" spc="0">
                          <a:solidFill>
                            <a:schemeClr val="tx1"/>
                          </a:solidFill>
                          <a:latin typeface="Arial" panose="020B0604020202020204" pitchFamily="34" charset="0"/>
                          <a:cs typeface="Arial" panose="020B0604020202020204" pitchFamily="34" charset="0"/>
                        </a:rPr>
                        <a:t>Who it would suit</a:t>
                      </a:r>
                    </a:p>
                  </a:txBody>
                  <a:tcPr marL="56416" marR="40296" marT="35565" marB="8059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strike="noStrike" kern="1200" baseline="0" dirty="0">
                          <a:solidFill>
                            <a:schemeClr val="tx1">
                              <a:lumMod val="75000"/>
                              <a:lumOff val="25000"/>
                            </a:schemeClr>
                          </a:solidFill>
                          <a:latin typeface="Arial" panose="020B0604020202020204" pitchFamily="34" charset="0"/>
                          <a:cs typeface="Arial" panose="020B0604020202020204" pitchFamily="34" charset="0"/>
                        </a:rPr>
                        <a:t>The top up route would suit those who have completed their Nursing Associate apprenticeship, consolidated their practice for 6-12 months and aspire to progress their career across the vocational nursing pathway to become a Registered Nurse in the field of Adult, Children and Young People, Learning Disabilities or Mental Health.</a:t>
                      </a:r>
                      <a:r>
                        <a:rPr lang="en-GB" sz="1200" b="0" i="0" u="none" strike="noStrike" kern="1200" cap="none" spc="0" baseline="0" dirty="0">
                          <a:solidFill>
                            <a:schemeClr val="tx1"/>
                          </a:solidFill>
                          <a:latin typeface="Arial" panose="020B0604020202020204" pitchFamily="34" charset="0"/>
                          <a:ea typeface="+mn-ea"/>
                          <a:cs typeface="Arial" panose="020B0604020202020204" pitchFamily="34" charset="0"/>
                        </a:rPr>
                        <a:t>	</a:t>
                      </a:r>
                    </a:p>
                  </a:txBody>
                  <a:tcPr marL="56416" marR="40296" marT="35565" marB="80594"/>
                </a:tc>
                <a:extLst>
                  <a:ext uri="{0D108BD9-81ED-4DB2-BD59-A6C34878D82A}">
                    <a16:rowId xmlns:a16="http://schemas.microsoft.com/office/drawing/2014/main" val="2125939994"/>
                  </a:ext>
                </a:extLst>
              </a:tr>
              <a:tr h="712669">
                <a:tc>
                  <a:txBody>
                    <a:bodyPr/>
                    <a:lstStyle/>
                    <a:p>
                      <a:r>
                        <a:rPr lang="en-GB" sz="1200" b="1" cap="none" spc="0">
                          <a:solidFill>
                            <a:schemeClr val="tx1"/>
                          </a:solidFill>
                          <a:latin typeface="Arial" panose="020B0604020202020204" pitchFamily="34" charset="0"/>
                          <a:cs typeface="Arial" panose="020B0604020202020204" pitchFamily="34" charset="0"/>
                        </a:rPr>
                        <a:t>Apprenticeship requirements</a:t>
                      </a:r>
                    </a:p>
                  </a:txBody>
                  <a:tcPr marL="56416" marR="40296" marT="35565" marB="8059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strike="noStrike" kern="1200" baseline="0" dirty="0">
                          <a:solidFill>
                            <a:schemeClr val="tx1">
                              <a:lumMod val="75000"/>
                              <a:lumOff val="25000"/>
                            </a:schemeClr>
                          </a:solidFill>
                          <a:latin typeface="Arial" panose="020B0604020202020204" pitchFamily="34" charset="0"/>
                          <a:cs typeface="Arial" panose="020B0604020202020204" pitchFamily="34" charset="0"/>
                        </a:rPr>
                        <a:t>4600 hours of learning, divided equally between 50% (2300 hours theory) and (2300 hours in practice), over the duration of the programme. Up to 50% of these can be evidenced via NA or AP programme hours.  	</a:t>
                      </a:r>
                    </a:p>
                    <a:p>
                      <a:r>
                        <a:rPr lang="en-GB" sz="1200" b="0" u="none" strike="noStrike" kern="1200" baseline="0" dirty="0">
                          <a:solidFill>
                            <a:schemeClr val="tx1">
                              <a:lumMod val="75000"/>
                              <a:lumOff val="25000"/>
                            </a:schemeClr>
                          </a:solidFill>
                          <a:latin typeface="Arial" panose="020B0604020202020204" pitchFamily="34" charset="0"/>
                          <a:cs typeface="Arial" panose="020B0604020202020204" pitchFamily="34" charset="0"/>
                        </a:rPr>
                        <a:t>Delivery models vary </a:t>
                      </a:r>
                      <a:endParaRPr lang="en-GB" sz="1200" b="0" i="0" u="none" strike="noStrike" kern="1200" baseline="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56416" marR="40296" marT="35565" marB="80594"/>
                </a:tc>
                <a:extLst>
                  <a:ext uri="{0D108BD9-81ED-4DB2-BD59-A6C34878D82A}">
                    <a16:rowId xmlns:a16="http://schemas.microsoft.com/office/drawing/2014/main" val="663723173"/>
                  </a:ext>
                </a:extLst>
              </a:tr>
              <a:tr h="549655">
                <a:tc>
                  <a:txBody>
                    <a:bodyPr/>
                    <a:lstStyle/>
                    <a:p>
                      <a:r>
                        <a:rPr lang="en-GB" sz="1200" b="1" cap="none" spc="0">
                          <a:solidFill>
                            <a:schemeClr val="tx1"/>
                          </a:solidFill>
                          <a:latin typeface="Arial" panose="020B0604020202020204" pitchFamily="34" charset="0"/>
                          <a:cs typeface="Arial" panose="020B0604020202020204" pitchFamily="34" charset="0"/>
                        </a:rPr>
                        <a:t>Course Assessment</a:t>
                      </a:r>
                    </a:p>
                  </a:txBody>
                  <a:tcPr marL="56416" marR="40296" marT="35565" marB="80594"/>
                </a:tc>
                <a:tc>
                  <a:txBody>
                    <a:bodyPr/>
                    <a:lstStyle/>
                    <a:p>
                      <a:r>
                        <a:rPr lang="en-GB" sz="1200" b="0" i="0" u="none" strike="noStrike" kern="1200" cap="none" spc="0" baseline="0" dirty="0">
                          <a:solidFill>
                            <a:schemeClr val="tx1"/>
                          </a:solidFill>
                          <a:latin typeface="Arial" panose="020B0604020202020204" pitchFamily="34" charset="0"/>
                          <a:ea typeface="+mn-ea"/>
                          <a:cs typeface="Arial" panose="020B0604020202020204" pitchFamily="34" charset="0"/>
                        </a:rPr>
                        <a:t>A variety of assessment methods including project work, essays, presentations and exams; completion of Practice Assessment Document (PAD) to evidence placement-based learning.</a:t>
                      </a:r>
                      <a:r>
                        <a:rPr lang="en-GB" sz="1200" b="0" u="none" strike="noStrike" kern="1200" cap="none" spc="0" baseline="0" dirty="0">
                          <a:solidFill>
                            <a:schemeClr val="tx1"/>
                          </a:solidFill>
                          <a:latin typeface="Arial" panose="020B0604020202020204" pitchFamily="34" charset="0"/>
                          <a:cs typeface="Arial" panose="020B0604020202020204" pitchFamily="34" charset="0"/>
                        </a:rPr>
                        <a:t>	</a:t>
                      </a:r>
                    </a:p>
                  </a:txBody>
                  <a:tcPr marL="56416" marR="40296" marT="35565" marB="80594"/>
                </a:tc>
                <a:extLst>
                  <a:ext uri="{0D108BD9-81ED-4DB2-BD59-A6C34878D82A}">
                    <a16:rowId xmlns:a16="http://schemas.microsoft.com/office/drawing/2014/main" val="593760158"/>
                  </a:ext>
                </a:extLst>
              </a:tr>
              <a:tr h="549655">
                <a:tc>
                  <a:txBody>
                    <a:bodyPr/>
                    <a:lstStyle/>
                    <a:p>
                      <a:r>
                        <a:rPr lang="en-GB" sz="1200" b="1" cap="none" spc="0">
                          <a:solidFill>
                            <a:schemeClr val="tx1"/>
                          </a:solidFill>
                          <a:latin typeface="Arial" panose="020B0604020202020204" pitchFamily="34" charset="0"/>
                          <a:cs typeface="Arial" panose="020B0604020202020204" pitchFamily="34" charset="0"/>
                        </a:rPr>
                        <a:t>Supervision and assessment in practice</a:t>
                      </a:r>
                    </a:p>
                  </a:txBody>
                  <a:tcPr marL="56416" marR="40296" marT="35565" marB="80594"/>
                </a:tc>
                <a:tc>
                  <a:txBody>
                    <a:bodyPr/>
                    <a:lstStyle/>
                    <a:p>
                      <a:r>
                        <a:rPr lang="en-GB" sz="1200" b="0" i="0" u="none" strike="noStrike" kern="1200" cap="none" spc="0" baseline="0" dirty="0">
                          <a:solidFill>
                            <a:schemeClr val="tx1"/>
                          </a:solidFill>
                          <a:latin typeface="Arial" panose="020B0604020202020204" pitchFamily="34" charset="0"/>
                          <a:ea typeface="+mn-ea"/>
                          <a:cs typeface="Arial" panose="020B0604020202020204" pitchFamily="34" charset="0"/>
                        </a:rPr>
                        <a:t>Supervision and assessment follows the NMC Standards for student supervision and assessment (nmc.org.uk), with a named Academic Assessor within the University, and named Practice Assessor &amp; Practice Supervisor/s within the learning environment.</a:t>
                      </a:r>
                      <a:endParaRPr lang="en-GB" sz="1200" b="0" u="none" strike="noStrike" kern="1200" cap="none" spc="0" baseline="0" dirty="0">
                        <a:solidFill>
                          <a:schemeClr val="tx1"/>
                        </a:solidFill>
                        <a:latin typeface="Arial" panose="020B0604020202020204" pitchFamily="34" charset="0"/>
                        <a:cs typeface="Arial" panose="020B0604020202020204" pitchFamily="34" charset="0"/>
                      </a:endParaRPr>
                    </a:p>
                  </a:txBody>
                  <a:tcPr marL="56416" marR="40296" marT="35565" marB="80594"/>
                </a:tc>
                <a:extLst>
                  <a:ext uri="{0D108BD9-81ED-4DB2-BD59-A6C34878D82A}">
                    <a16:rowId xmlns:a16="http://schemas.microsoft.com/office/drawing/2014/main" val="1673051755"/>
                  </a:ext>
                </a:extLst>
              </a:tr>
              <a:tr h="549655">
                <a:tc>
                  <a:txBody>
                    <a:bodyPr/>
                    <a:lstStyle/>
                    <a:p>
                      <a:r>
                        <a:rPr lang="en-GB" sz="1200" b="1" cap="none" spc="0">
                          <a:solidFill>
                            <a:schemeClr val="tx1"/>
                          </a:solidFill>
                          <a:latin typeface="Arial" panose="020B0604020202020204" pitchFamily="34" charset="0"/>
                          <a:cs typeface="Arial" panose="020B0604020202020204" pitchFamily="34" charset="0"/>
                        </a:rPr>
                        <a:t>Future Scope</a:t>
                      </a:r>
                    </a:p>
                  </a:txBody>
                  <a:tcPr marL="56416" marR="40296" marT="35565" marB="8059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strike="noStrike" kern="1200" baseline="0" dirty="0">
                          <a:solidFill>
                            <a:schemeClr val="tx1">
                              <a:lumMod val="75000"/>
                              <a:lumOff val="25000"/>
                            </a:schemeClr>
                          </a:solidFill>
                          <a:latin typeface="Arial" panose="020B0604020202020204" pitchFamily="34" charset="0"/>
                          <a:cs typeface="Arial" panose="020B0604020202020204" pitchFamily="34" charset="0"/>
                        </a:rPr>
                        <a:t>Should progress on to complete the GPN Fundamentals course (funded via NHSE). Support with student supervision and progress to develop assessor skills.	</a:t>
                      </a:r>
                      <a:endParaRPr lang="en-GB" sz="1200" b="0" i="0" u="none" strike="noStrike" kern="1200" baseline="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56416" marR="40296" marT="35565" marB="80594"/>
                </a:tc>
                <a:extLst>
                  <a:ext uri="{0D108BD9-81ED-4DB2-BD59-A6C34878D82A}">
                    <a16:rowId xmlns:a16="http://schemas.microsoft.com/office/drawing/2014/main" val="3382130503"/>
                  </a:ext>
                </a:extLst>
              </a:tr>
            </a:tbl>
          </a:graphicData>
        </a:graphic>
      </p:graphicFrame>
    </p:spTree>
    <p:extLst>
      <p:ext uri="{BB962C8B-B14F-4D97-AF65-F5344CB8AC3E}">
        <p14:creationId xmlns:p14="http://schemas.microsoft.com/office/powerpoint/2010/main" val="3986035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4E97E-6B6E-1148-80F2-136A066B3FD4}"/>
              </a:ext>
            </a:extLst>
          </p:cNvPr>
          <p:cNvSpPr>
            <a:spLocks noGrp="1"/>
          </p:cNvSpPr>
          <p:nvPr>
            <p:ph type="title"/>
          </p:nvPr>
        </p:nvSpPr>
        <p:spPr>
          <a:xfrm>
            <a:off x="90386" y="-183356"/>
            <a:ext cx="11887200" cy="1325563"/>
          </a:xfrm>
        </p:spPr>
        <p:txBody>
          <a:bodyPr>
            <a:normAutofit/>
          </a:bodyPr>
          <a:lstStyle/>
          <a:p>
            <a:r>
              <a:rPr lang="en-GB" sz="3600" dirty="0">
                <a:solidFill>
                  <a:srgbClr val="00B0F0"/>
                </a:solidFill>
              </a:rPr>
              <a:t>What does the APL route (18 – 24 months) typically look like?</a:t>
            </a:r>
          </a:p>
        </p:txBody>
      </p:sp>
      <p:sp>
        <p:nvSpPr>
          <p:cNvPr id="3" name="Content Placeholder 2">
            <a:extLst>
              <a:ext uri="{FF2B5EF4-FFF2-40B4-BE49-F238E27FC236}">
                <a16:creationId xmlns:a16="http://schemas.microsoft.com/office/drawing/2014/main" id="{08938CBF-9FC0-561A-F1BA-F847BDD65F3F}"/>
              </a:ext>
            </a:extLst>
          </p:cNvPr>
          <p:cNvSpPr>
            <a:spLocks noGrp="1"/>
          </p:cNvSpPr>
          <p:nvPr>
            <p:ph idx="1"/>
          </p:nvPr>
        </p:nvSpPr>
        <p:spPr>
          <a:xfrm>
            <a:off x="190500" y="869951"/>
            <a:ext cx="11686972" cy="5597524"/>
          </a:xfrm>
        </p:spPr>
        <p:txBody>
          <a:bodyPr>
            <a:normAutofit/>
          </a:bodyPr>
          <a:lstStyle/>
          <a:p>
            <a:pPr marL="0" indent="0">
              <a:buNone/>
            </a:pPr>
            <a:r>
              <a:rPr lang="en-GB" sz="2400" dirty="0">
                <a:latin typeface="Arial" panose="020B0604020202020204" pitchFamily="34" charset="0"/>
                <a:cs typeface="Arial" panose="020B0604020202020204" pitchFamily="34" charset="0"/>
              </a:rPr>
              <a:t>The degree is split into theory and practice hours, set by the NMC. Whilst Universities vary in their delivery of the programme, </a:t>
            </a:r>
            <a:r>
              <a:rPr lang="en-GB" sz="2400" i="1" dirty="0">
                <a:latin typeface="Arial" panose="020B0604020202020204" pitchFamily="34" charset="0"/>
                <a:cs typeface="Arial" panose="020B0604020202020204" pitchFamily="34" charset="0"/>
              </a:rPr>
              <a:t>typically</a:t>
            </a:r>
            <a:r>
              <a:rPr lang="en-GB" sz="2400" dirty="0">
                <a:latin typeface="Arial" panose="020B0604020202020204" pitchFamily="34" charset="0"/>
                <a:cs typeface="Arial" panose="020B0604020202020204" pitchFamily="34" charset="0"/>
              </a:rPr>
              <a:t> this looks like:</a:t>
            </a:r>
          </a:p>
          <a:p>
            <a:pPr marL="0" indent="0">
              <a:buNone/>
            </a:pPr>
            <a:endParaRPr lang="en-GB" sz="800" b="0" i="0" dirty="0">
              <a:effectLst/>
              <a:latin typeface="Arial" panose="020B0604020202020204" pitchFamily="34" charset="0"/>
              <a:cs typeface="Arial" panose="020B0604020202020204" pitchFamily="34" charset="0"/>
            </a:endParaRPr>
          </a:p>
          <a:p>
            <a:r>
              <a:rPr lang="en-GB" sz="2400" b="0" i="0" dirty="0">
                <a:effectLst/>
                <a:latin typeface="Arial" panose="020B0604020202020204" pitchFamily="34" charset="0"/>
                <a:cs typeface="Arial" panose="020B0604020202020204" pitchFamily="34" charset="0"/>
              </a:rPr>
              <a:t>Study days in blocks or 2 days per week</a:t>
            </a:r>
          </a:p>
          <a:p>
            <a:pPr marL="0" indent="0">
              <a:buNone/>
            </a:pPr>
            <a:endParaRPr lang="en-GB" sz="2400" b="0" i="0" dirty="0">
              <a:effectLst/>
              <a:latin typeface="Arial" panose="020B0604020202020204" pitchFamily="34" charset="0"/>
              <a:cs typeface="Arial" panose="020B0604020202020204" pitchFamily="34" charset="0"/>
            </a:endParaRPr>
          </a:p>
          <a:p>
            <a:r>
              <a:rPr lang="en-GB" sz="2400" b="0" i="0" dirty="0">
                <a:effectLst/>
                <a:latin typeface="Arial" panose="020B0604020202020204" pitchFamily="34" charset="0"/>
                <a:cs typeface="Arial" panose="020B0604020202020204" pitchFamily="34" charset="0"/>
              </a:rPr>
              <a:t>3 to 4 placement blocks of 7 to 10 weeks each over the programme duration. </a:t>
            </a:r>
          </a:p>
          <a:p>
            <a:endParaRPr lang="en-GB" sz="2400" dirty="0">
              <a:latin typeface="Arial" panose="020B0604020202020204" pitchFamily="34" charset="0"/>
              <a:cs typeface="Arial" panose="020B0604020202020204" pitchFamily="34" charset="0"/>
            </a:endParaRPr>
          </a:p>
          <a:p>
            <a:r>
              <a:rPr lang="en-GB" sz="2400" b="0" i="0" dirty="0">
                <a:effectLst/>
                <a:latin typeface="Arial" panose="020B0604020202020204" pitchFamily="34" charset="0"/>
                <a:cs typeface="Arial" panose="020B0604020202020204" pitchFamily="34" charset="0"/>
              </a:rPr>
              <a:t>The final placement can be home based as a supernumerary placement, however please check with the university – not all will permit this. </a:t>
            </a:r>
          </a:p>
          <a:p>
            <a:endParaRPr lang="en-GB" sz="2400" dirty="0">
              <a:latin typeface="Arial" panose="020B0604020202020204" pitchFamily="34" charset="0"/>
              <a:cs typeface="Arial" panose="020B0604020202020204" pitchFamily="34" charset="0"/>
            </a:endParaRPr>
          </a:p>
          <a:p>
            <a:r>
              <a:rPr lang="en-GB" sz="2400" b="0" i="0" dirty="0">
                <a:effectLst/>
                <a:latin typeface="Arial" panose="020B0604020202020204" pitchFamily="34" charset="0"/>
                <a:cs typeface="Arial" panose="020B0604020202020204" pitchFamily="34" charset="0"/>
              </a:rPr>
              <a:t>Therefore the first placements will usually be within a ward, outpatient or community-based setting.</a:t>
            </a:r>
            <a:endParaRPr lang="en-GB" sz="2400" dirty="0">
              <a:latin typeface="Arial" panose="020B0604020202020204" pitchFamily="34" charset="0"/>
              <a:cs typeface="Arial" panose="020B0604020202020204" pitchFamily="34" charset="0"/>
            </a:endParaRPr>
          </a:p>
          <a:p>
            <a:pPr marL="0" indent="0">
              <a:buNone/>
            </a:pPr>
            <a:endParaRPr lang="en-GB" dirty="0"/>
          </a:p>
        </p:txBody>
      </p:sp>
      <p:pic>
        <p:nvPicPr>
          <p:cNvPr id="4" name="Picture 3" descr="A logo for a health care company&#10;&#10;AI-generated content may be incorrect.">
            <a:extLst>
              <a:ext uri="{FF2B5EF4-FFF2-40B4-BE49-F238E27FC236}">
                <a16:creationId xmlns:a16="http://schemas.microsoft.com/office/drawing/2014/main" id="{84AF709B-D63B-334F-2D23-EE176E3780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5848615"/>
            <a:ext cx="3059548" cy="1009385"/>
          </a:xfrm>
          <a:prstGeom prst="rect">
            <a:avLst/>
          </a:prstGeom>
        </p:spPr>
      </p:pic>
      <p:pic>
        <p:nvPicPr>
          <p:cNvPr id="5" name="Picture 4" descr="A blue and orange text&#10;&#10;AI-generated content may be incorrect.">
            <a:extLst>
              <a:ext uri="{FF2B5EF4-FFF2-40B4-BE49-F238E27FC236}">
                <a16:creationId xmlns:a16="http://schemas.microsoft.com/office/drawing/2014/main" id="{A072E6A7-1E35-F633-725B-5C84FD57A7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6395" y="5897875"/>
            <a:ext cx="1993118" cy="897610"/>
          </a:xfrm>
          <a:prstGeom prst="rect">
            <a:avLst/>
          </a:prstGeom>
        </p:spPr>
      </p:pic>
      <p:pic>
        <p:nvPicPr>
          <p:cNvPr id="6" name="Picture 5" descr="A close-up of a logo&#10;&#10;AI-generated content may be incorrect.">
            <a:extLst>
              <a:ext uri="{FF2B5EF4-FFF2-40B4-BE49-F238E27FC236}">
                <a16:creationId xmlns:a16="http://schemas.microsoft.com/office/drawing/2014/main" id="{D85A20F4-2EE3-3A5A-9242-C2734F20BC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7377" y="5949134"/>
            <a:ext cx="2699801" cy="846351"/>
          </a:xfrm>
          <a:prstGeom prst="rect">
            <a:avLst/>
          </a:prstGeom>
        </p:spPr>
      </p:pic>
    </p:spTree>
    <p:extLst>
      <p:ext uri="{BB962C8B-B14F-4D97-AF65-F5344CB8AC3E}">
        <p14:creationId xmlns:p14="http://schemas.microsoft.com/office/powerpoint/2010/main" val="2118881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B2565-1914-DC4C-6C4F-53A2D7CD9B04}"/>
              </a:ext>
            </a:extLst>
          </p:cNvPr>
          <p:cNvSpPr>
            <a:spLocks noGrp="1"/>
          </p:cNvSpPr>
          <p:nvPr>
            <p:ph type="title"/>
          </p:nvPr>
        </p:nvSpPr>
        <p:spPr>
          <a:xfrm>
            <a:off x="266700" y="-216650"/>
            <a:ext cx="10515600" cy="1325563"/>
          </a:xfrm>
        </p:spPr>
        <p:txBody>
          <a:bodyPr/>
          <a:lstStyle/>
          <a:p>
            <a:r>
              <a:rPr lang="en-GB" sz="3600" dirty="0">
                <a:solidFill>
                  <a:srgbClr val="00B0F0"/>
                </a:solidFill>
              </a:rPr>
              <a:t>Entry requirements</a:t>
            </a:r>
          </a:p>
        </p:txBody>
      </p:sp>
      <p:sp>
        <p:nvSpPr>
          <p:cNvPr id="3" name="Content Placeholder 2">
            <a:extLst>
              <a:ext uri="{FF2B5EF4-FFF2-40B4-BE49-F238E27FC236}">
                <a16:creationId xmlns:a16="http://schemas.microsoft.com/office/drawing/2014/main" id="{57332902-A6D9-CEC6-BA19-AC699547D9FF}"/>
              </a:ext>
            </a:extLst>
          </p:cNvPr>
          <p:cNvSpPr>
            <a:spLocks noGrp="1"/>
          </p:cNvSpPr>
          <p:nvPr>
            <p:ph idx="1"/>
          </p:nvPr>
        </p:nvSpPr>
        <p:spPr>
          <a:xfrm>
            <a:off x="190499" y="853280"/>
            <a:ext cx="11534775" cy="4844455"/>
          </a:xfrm>
        </p:spPr>
        <p:txBody>
          <a:bodyPr>
            <a:normAutofit fontScale="92500" lnSpcReduction="10000"/>
          </a:bodyPr>
          <a:lstStyle/>
          <a:p>
            <a:r>
              <a:rPr lang="en-GB" sz="2200" dirty="0">
                <a:latin typeface="Arial" panose="020B0604020202020204" pitchFamily="34" charset="0"/>
                <a:cs typeface="Arial" panose="020B0604020202020204" pitchFamily="34" charset="0"/>
              </a:rPr>
              <a:t>Most universities require learns to be employed for 37.5 hours per week, with a minimum of 30 hours.  </a:t>
            </a:r>
          </a:p>
          <a:p>
            <a:pPr marL="0" indent="0">
              <a:buNone/>
            </a:pPr>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Learner must have the right to live and work in the UK. </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All international applicants must have permission (visa) to stay and work in England for the duration of the apprenticeship programme they are applying for.</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Must have resided in the UK for a minimum of 3 years on the day of starting their programme.</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GCSE in English and mathematics minimum grade C or 4 or Level 2 equivalency in literacy and numeracy (the functional skills requirements typically required for clinical degree apprenticeships).</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Fitness to Work Health Check, Enhanced Disclosure and Barring Service (DBS) check.</a:t>
            </a:r>
          </a:p>
          <a:p>
            <a:endParaRPr lang="en-GB" sz="2000" dirty="0">
              <a:latin typeface="Arial" panose="020B0604020202020204" pitchFamily="34" charset="0"/>
              <a:cs typeface="Arial" panose="020B0604020202020204" pitchFamily="34" charset="0"/>
            </a:endParaRPr>
          </a:p>
        </p:txBody>
      </p:sp>
      <p:pic>
        <p:nvPicPr>
          <p:cNvPr id="4" name="Picture 3" descr="A logo for a health care company&#10;&#10;AI-generated content may be incorrect.">
            <a:extLst>
              <a:ext uri="{FF2B5EF4-FFF2-40B4-BE49-F238E27FC236}">
                <a16:creationId xmlns:a16="http://schemas.microsoft.com/office/drawing/2014/main" id="{4D2F3D25-FE3A-2128-75C6-8DA056000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71" y="5792986"/>
            <a:ext cx="3059548" cy="1009385"/>
          </a:xfrm>
          <a:prstGeom prst="rect">
            <a:avLst/>
          </a:prstGeom>
        </p:spPr>
      </p:pic>
      <p:pic>
        <p:nvPicPr>
          <p:cNvPr id="5" name="Picture 4" descr="A blue and orange text&#10;&#10;AI-generated content may be incorrect.">
            <a:extLst>
              <a:ext uri="{FF2B5EF4-FFF2-40B4-BE49-F238E27FC236}">
                <a16:creationId xmlns:a16="http://schemas.microsoft.com/office/drawing/2014/main" id="{75D5E8A8-E55B-5537-312F-D33558C371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1666" y="5842246"/>
            <a:ext cx="1993118" cy="897610"/>
          </a:xfrm>
          <a:prstGeom prst="rect">
            <a:avLst/>
          </a:prstGeom>
        </p:spPr>
      </p:pic>
      <p:pic>
        <p:nvPicPr>
          <p:cNvPr id="6" name="Picture 5" descr="A close-up of a logo&#10;&#10;AI-generated content may be incorrect.">
            <a:extLst>
              <a:ext uri="{FF2B5EF4-FFF2-40B4-BE49-F238E27FC236}">
                <a16:creationId xmlns:a16="http://schemas.microsoft.com/office/drawing/2014/main" id="{C1ECF07C-375D-0356-C0BD-82493E45A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2648" y="5893505"/>
            <a:ext cx="2699801" cy="846351"/>
          </a:xfrm>
          <a:prstGeom prst="rect">
            <a:avLst/>
          </a:prstGeom>
        </p:spPr>
      </p:pic>
    </p:spTree>
    <p:extLst>
      <p:ext uri="{BB962C8B-B14F-4D97-AF65-F5344CB8AC3E}">
        <p14:creationId xmlns:p14="http://schemas.microsoft.com/office/powerpoint/2010/main" val="664892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FCED5-76A0-FBD9-0F48-57FB860DC1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E1B0A0-9D47-54B2-32B6-B47A66F2A7CF}"/>
              </a:ext>
            </a:extLst>
          </p:cNvPr>
          <p:cNvSpPr>
            <a:spLocks noGrp="1"/>
          </p:cNvSpPr>
          <p:nvPr>
            <p:ph type="title"/>
          </p:nvPr>
        </p:nvSpPr>
        <p:spPr>
          <a:xfrm>
            <a:off x="137717" y="-338932"/>
            <a:ext cx="10515600" cy="1325563"/>
          </a:xfrm>
        </p:spPr>
        <p:txBody>
          <a:bodyPr>
            <a:normAutofit/>
          </a:bodyPr>
          <a:lstStyle/>
          <a:p>
            <a:r>
              <a:rPr lang="en-GB" sz="3600" dirty="0">
                <a:solidFill>
                  <a:srgbClr val="00B0F0"/>
                </a:solidFill>
              </a:rPr>
              <a:t>University options for the APL route (18 – 21 months)</a:t>
            </a:r>
          </a:p>
        </p:txBody>
      </p:sp>
      <p:sp>
        <p:nvSpPr>
          <p:cNvPr id="3" name="Content Placeholder 2">
            <a:extLst>
              <a:ext uri="{FF2B5EF4-FFF2-40B4-BE49-F238E27FC236}">
                <a16:creationId xmlns:a16="http://schemas.microsoft.com/office/drawing/2014/main" id="{9350097B-6CA6-69CD-A65B-9743C422CDF0}"/>
              </a:ext>
            </a:extLst>
          </p:cNvPr>
          <p:cNvSpPr>
            <a:spLocks noGrp="1"/>
          </p:cNvSpPr>
          <p:nvPr>
            <p:ph idx="1"/>
          </p:nvPr>
        </p:nvSpPr>
        <p:spPr>
          <a:xfrm>
            <a:off x="188782" y="601663"/>
            <a:ext cx="11814436" cy="5597524"/>
          </a:xfrm>
        </p:spPr>
        <p:txBody>
          <a:bodyPr>
            <a:normAutofit/>
          </a:bodyPr>
          <a:lstStyle/>
          <a:p>
            <a:pPr marL="0" indent="0">
              <a:buNone/>
            </a:pPr>
            <a:r>
              <a:rPr lang="en-GB" sz="1400" dirty="0">
                <a:latin typeface="Arial" panose="020B0604020202020204" pitchFamily="34" charset="0"/>
                <a:cs typeface="Arial" panose="020B0604020202020204" pitchFamily="34" charset="0"/>
              </a:rPr>
              <a:t>Practices in the Thames Valley are served by several universities.  Programmes used by Practices in our area are:</a:t>
            </a:r>
          </a:p>
          <a:p>
            <a:pPr marL="0" indent="0">
              <a:buNone/>
            </a:pPr>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Brunel University, Uxbridge, March and September cohorts </a:t>
            </a:r>
          </a:p>
          <a:p>
            <a:r>
              <a:rPr lang="en-GB" sz="1400" dirty="0">
                <a:latin typeface="Arial" panose="020B0604020202020204" pitchFamily="34" charset="0"/>
                <a:cs typeface="Arial" panose="020B0604020202020204" pitchFamily="34" charset="0"/>
              </a:rPr>
              <a:t>University of West London, Reading and London campuses, April cohort only</a:t>
            </a:r>
          </a:p>
          <a:p>
            <a:r>
              <a:rPr lang="en-GB" sz="1400" dirty="0">
                <a:latin typeface="Arial" panose="020B0604020202020204" pitchFamily="34" charset="0"/>
                <a:cs typeface="Arial" panose="020B0604020202020204" pitchFamily="34" charset="0"/>
              </a:rPr>
              <a:t>University of Winchester, September cohort only</a:t>
            </a:r>
          </a:p>
          <a:p>
            <a:r>
              <a:rPr lang="en-GB" sz="1400" dirty="0">
                <a:latin typeface="Arial" panose="020B0604020202020204" pitchFamily="34" charset="0"/>
                <a:cs typeface="Arial" panose="020B0604020202020204" pitchFamily="34" charset="0"/>
              </a:rPr>
              <a:t>SOLENT University, March cohort only</a:t>
            </a:r>
          </a:p>
          <a:p>
            <a:r>
              <a:rPr lang="en-GB" sz="1400" dirty="0">
                <a:latin typeface="Arial" panose="020B0604020202020204" pitchFamily="34" charset="0"/>
                <a:cs typeface="Arial" panose="020B0604020202020204" pitchFamily="34" charset="0"/>
              </a:rPr>
              <a:t>Open University, February and October starts.</a:t>
            </a:r>
          </a:p>
          <a:p>
            <a:r>
              <a:rPr lang="en-GB" sz="1400" dirty="0">
                <a:latin typeface="Arial" panose="020B0604020202020204" pitchFamily="34" charset="0"/>
                <a:cs typeface="Arial" panose="020B0604020202020204" pitchFamily="34" charset="0"/>
              </a:rPr>
              <a:t>Bucks New University, January and May starts</a:t>
            </a:r>
          </a:p>
          <a:p>
            <a:r>
              <a:rPr lang="en-GB" sz="1400" dirty="0">
                <a:latin typeface="Arial" panose="020B0604020202020204" pitchFamily="34" charset="0"/>
                <a:cs typeface="Arial" panose="020B0604020202020204" pitchFamily="34" charset="0"/>
              </a:rPr>
              <a:t>Oxford Brookes University / Oxford Health partnership programme</a:t>
            </a:r>
          </a:p>
          <a:p>
            <a:r>
              <a:rPr lang="en-GB" sz="1400" dirty="0">
                <a:latin typeface="Arial" panose="020B0604020202020204" pitchFamily="34" charset="0"/>
                <a:cs typeface="Arial" panose="020B0604020202020204" pitchFamily="34" charset="0"/>
              </a:rPr>
              <a:t>University of Gloucestershire</a:t>
            </a:r>
          </a:p>
          <a:p>
            <a:r>
              <a:rPr lang="en-GB" sz="1400" dirty="0">
                <a:latin typeface="Arial" panose="020B0604020202020204" pitchFamily="34" charset="0"/>
                <a:cs typeface="Arial" panose="020B0604020202020204" pitchFamily="34" charset="0"/>
              </a:rPr>
              <a:t>University of Bedfordshire</a:t>
            </a:r>
          </a:p>
          <a:p>
            <a:endParaRPr lang="en-GB" sz="1400" dirty="0">
              <a:latin typeface="Arial" panose="020B0604020202020204" pitchFamily="34" charset="0"/>
              <a:cs typeface="Arial" panose="020B0604020202020204" pitchFamily="34" charset="0"/>
            </a:endParaRPr>
          </a:p>
          <a:p>
            <a:pPr marL="0" indent="0">
              <a:buNone/>
            </a:pPr>
            <a:r>
              <a:rPr lang="en-GB" sz="1400" dirty="0">
                <a:latin typeface="Arial" panose="020B0604020202020204" pitchFamily="34" charset="0"/>
                <a:cs typeface="Arial" panose="020B0604020202020204" pitchFamily="34" charset="0"/>
              </a:rPr>
              <a:t>Programme delivery schedules vary, as are the minimum working hours requirements.  For more information email </a:t>
            </a:r>
            <a:r>
              <a:rPr lang="en-GB" sz="1400" dirty="0">
                <a:latin typeface="Arial" panose="020B0604020202020204" pitchFamily="34" charset="0"/>
                <a:cs typeface="Arial" panose="020B0604020202020204" pitchFamily="34" charset="0"/>
                <a:hlinkClick r:id="rId2"/>
              </a:rPr>
              <a:t>england.primarycareschooltvw.se@nhs.net</a:t>
            </a:r>
            <a:r>
              <a:rPr lang="en-GB" sz="1400" dirty="0">
                <a:latin typeface="Arial" panose="020B0604020202020204" pitchFamily="34" charset="0"/>
                <a:cs typeface="Arial" panose="020B0604020202020204" pitchFamily="34" charset="0"/>
              </a:rPr>
              <a:t> </a:t>
            </a:r>
          </a:p>
          <a:p>
            <a:pPr marL="0" indent="0">
              <a:buNone/>
            </a:pPr>
            <a:endParaRPr lang="en-GB" sz="500" dirty="0">
              <a:latin typeface="Arial" panose="020B0604020202020204" pitchFamily="34" charset="0"/>
              <a:cs typeface="Arial" panose="020B0604020202020204" pitchFamily="34" charset="0"/>
            </a:endParaRPr>
          </a:p>
          <a:p>
            <a:pPr marL="0" indent="0">
              <a:buNone/>
            </a:pPr>
            <a:r>
              <a:rPr lang="en-GB" sz="1400" dirty="0">
                <a:latin typeface="Arial" panose="020B0604020202020204" pitchFamily="34" charset="0"/>
                <a:cs typeface="Arial" panose="020B0604020202020204" pitchFamily="34" charset="0"/>
              </a:rPr>
              <a:t>For a full list of university options follow this link on the Skills England apprenticeship portal: </a:t>
            </a:r>
            <a:r>
              <a:rPr lang="en-GB" sz="1400" dirty="0">
                <a:latin typeface="Arial" panose="020B0604020202020204" pitchFamily="34" charset="0"/>
                <a:cs typeface="Arial" panose="020B0604020202020204" pitchFamily="34" charset="0"/>
                <a:hlinkClick r:id="rId3"/>
              </a:rPr>
              <a:t>Training providers for Registered nurse degree (NMC 2018) (level 6)</a:t>
            </a:r>
            <a:r>
              <a:rPr lang="en-GB" sz="1400" dirty="0">
                <a:latin typeface="Arial" panose="020B0604020202020204" pitchFamily="34" charset="0"/>
                <a:cs typeface="Arial" panose="020B0604020202020204" pitchFamily="34" charset="0"/>
              </a:rPr>
              <a:t>  </a:t>
            </a:r>
          </a:p>
        </p:txBody>
      </p:sp>
      <p:pic>
        <p:nvPicPr>
          <p:cNvPr id="4" name="Picture 3" descr="A logo for a health care company&#10;&#10;AI-generated content may be incorrect.">
            <a:extLst>
              <a:ext uri="{FF2B5EF4-FFF2-40B4-BE49-F238E27FC236}">
                <a16:creationId xmlns:a16="http://schemas.microsoft.com/office/drawing/2014/main" id="{D7D9F07C-411A-0243-9D7D-B3C958BD7B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782" y="5945562"/>
            <a:ext cx="3059548" cy="1009385"/>
          </a:xfrm>
          <a:prstGeom prst="rect">
            <a:avLst/>
          </a:prstGeom>
        </p:spPr>
      </p:pic>
      <p:pic>
        <p:nvPicPr>
          <p:cNvPr id="5" name="Picture 4" descr="A blue and orange text&#10;&#10;AI-generated content may be incorrect.">
            <a:extLst>
              <a:ext uri="{FF2B5EF4-FFF2-40B4-BE49-F238E27FC236}">
                <a16:creationId xmlns:a16="http://schemas.microsoft.com/office/drawing/2014/main" id="{E926809D-703D-2D2E-4759-935F9FF6FC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441" y="5960390"/>
            <a:ext cx="1993118" cy="897610"/>
          </a:xfrm>
          <a:prstGeom prst="rect">
            <a:avLst/>
          </a:prstGeom>
        </p:spPr>
      </p:pic>
      <p:pic>
        <p:nvPicPr>
          <p:cNvPr id="6" name="Picture 5" descr="A close-up of a logo&#10;&#10;AI-generated content may be incorrect.">
            <a:extLst>
              <a:ext uri="{FF2B5EF4-FFF2-40B4-BE49-F238E27FC236}">
                <a16:creationId xmlns:a16="http://schemas.microsoft.com/office/drawing/2014/main" id="{43F0BB79-6FCA-9AC3-381A-CFFE26B791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3417" y="5854971"/>
            <a:ext cx="2699801" cy="846351"/>
          </a:xfrm>
          <a:prstGeom prst="rect">
            <a:avLst/>
          </a:prstGeom>
        </p:spPr>
      </p:pic>
    </p:spTree>
    <p:extLst>
      <p:ext uri="{BB962C8B-B14F-4D97-AF65-F5344CB8AC3E}">
        <p14:creationId xmlns:p14="http://schemas.microsoft.com/office/powerpoint/2010/main" val="2539776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0AD9B-2589-C721-25BB-70CE164BA785}"/>
              </a:ext>
            </a:extLst>
          </p:cNvPr>
          <p:cNvSpPr>
            <a:spLocks noGrp="1"/>
          </p:cNvSpPr>
          <p:nvPr>
            <p:ph type="title"/>
          </p:nvPr>
        </p:nvSpPr>
        <p:spPr>
          <a:xfrm>
            <a:off x="278048" y="-207892"/>
            <a:ext cx="10515600" cy="1325563"/>
          </a:xfrm>
        </p:spPr>
        <p:txBody>
          <a:bodyPr/>
          <a:lstStyle/>
          <a:p>
            <a:r>
              <a:rPr lang="en-GB" dirty="0">
                <a:solidFill>
                  <a:srgbClr val="00B0F0"/>
                </a:solidFill>
              </a:rPr>
              <a:t>Funding and Finances</a:t>
            </a:r>
          </a:p>
        </p:txBody>
      </p:sp>
      <p:sp>
        <p:nvSpPr>
          <p:cNvPr id="3" name="Content Placeholder 2">
            <a:extLst>
              <a:ext uri="{FF2B5EF4-FFF2-40B4-BE49-F238E27FC236}">
                <a16:creationId xmlns:a16="http://schemas.microsoft.com/office/drawing/2014/main" id="{5107D82F-04F5-2C36-C445-634902A0B432}"/>
              </a:ext>
            </a:extLst>
          </p:cNvPr>
          <p:cNvSpPr>
            <a:spLocks noGrp="1"/>
          </p:cNvSpPr>
          <p:nvPr>
            <p:ph idx="1"/>
          </p:nvPr>
        </p:nvSpPr>
        <p:spPr>
          <a:xfrm>
            <a:off x="278048" y="815181"/>
            <a:ext cx="11532951" cy="4852194"/>
          </a:xfrm>
        </p:spPr>
        <p:txBody>
          <a:bodyPr>
            <a:normAutofit fontScale="62500" lnSpcReduction="20000"/>
          </a:bodyPr>
          <a:lstStyle/>
          <a:p>
            <a:pPr>
              <a:lnSpc>
                <a:spcPct val="120000"/>
              </a:lnSpc>
            </a:pPr>
            <a:r>
              <a:rPr lang="en-GB" dirty="0">
                <a:latin typeface="Arial" panose="020B0604020202020204" pitchFamily="34" charset="0"/>
                <a:cs typeface="Arial" panose="020B0604020202020204" pitchFamily="34" charset="0"/>
              </a:rPr>
              <a:t>Primary care employers are entitled to a </a:t>
            </a:r>
            <a:r>
              <a:rPr lang="en-GB" b="1" dirty="0">
                <a:latin typeface="Arial" panose="020B0604020202020204" pitchFamily="34" charset="0"/>
                <a:cs typeface="Arial" panose="020B0604020202020204" pitchFamily="34" charset="0"/>
              </a:rPr>
              <a:t>NHSE employer support grant </a:t>
            </a:r>
            <a:r>
              <a:rPr lang="en-GB" dirty="0">
                <a:latin typeface="Arial" panose="020B0604020202020204" pitchFamily="34" charset="0"/>
                <a:cs typeface="Arial" panose="020B0604020202020204" pitchFamily="34" charset="0"/>
              </a:rPr>
              <a:t>to support a nursing apprentice. </a:t>
            </a:r>
          </a:p>
          <a:p>
            <a:pPr marL="0" indent="0">
              <a:buNone/>
            </a:pPr>
            <a:endParaRPr lang="en-GB" dirty="0">
              <a:effectLst/>
              <a:latin typeface="Arial" panose="020B0604020202020204" pitchFamily="34" charset="0"/>
              <a:cs typeface="Arial" panose="020B0604020202020204" pitchFamily="34" charset="0"/>
            </a:endParaRPr>
          </a:p>
          <a:p>
            <a:pPr>
              <a:lnSpc>
                <a:spcPct val="120000"/>
              </a:lnSpc>
            </a:pPr>
            <a:r>
              <a:rPr lang="en-GB" b="1" dirty="0">
                <a:latin typeface="Arial" panose="020B0604020202020204" pitchFamily="34" charset="0"/>
                <a:cs typeface="Arial" panose="020B0604020202020204" pitchFamily="34" charset="0"/>
              </a:rPr>
              <a:t>Funds are subject to change each year.</a:t>
            </a:r>
            <a:r>
              <a:rPr lang="en-GB" dirty="0">
                <a:latin typeface="Arial" panose="020B0604020202020204" pitchFamily="34" charset="0"/>
                <a:cs typeface="Arial" panose="020B0604020202020204" pitchFamily="34" charset="0"/>
              </a:rPr>
              <a:t> The funding set for financial year 2025-26 is £9,027 per year of the apprenticeship programme with a total of £18,054 (subject to variation).</a:t>
            </a:r>
          </a:p>
          <a:p>
            <a:pPr marL="0" indent="0">
              <a:buNone/>
            </a:pPr>
            <a:endParaRPr lang="en-GB" dirty="0">
              <a:latin typeface="Arial" panose="020B0604020202020204" pitchFamily="34" charset="0"/>
              <a:cs typeface="Arial" panose="020B0604020202020204" pitchFamily="34" charset="0"/>
            </a:endParaRPr>
          </a:p>
          <a:p>
            <a:pPr>
              <a:lnSpc>
                <a:spcPct val="120000"/>
              </a:lnSpc>
            </a:pPr>
            <a:r>
              <a:rPr lang="en-GB" b="1" dirty="0">
                <a:latin typeface="Arial" panose="020B0604020202020204" pitchFamily="34" charset="0"/>
                <a:cs typeface="Arial" panose="020B0604020202020204" pitchFamily="34" charset="0"/>
              </a:rPr>
              <a:t>Funding the apprenticeship training fee</a:t>
            </a:r>
            <a:endParaRPr lang="en-GB" dirty="0">
              <a:effectLst/>
              <a:latin typeface="Arial" panose="020B0604020202020204" pitchFamily="34" charset="0"/>
              <a:cs typeface="Arial" panose="020B0604020202020204" pitchFamily="34" charset="0"/>
            </a:endParaRPr>
          </a:p>
          <a:p>
            <a:pPr marL="0" indent="0">
              <a:lnSpc>
                <a:spcPct val="120000"/>
              </a:lnSpc>
              <a:buNone/>
            </a:pPr>
            <a:r>
              <a:rPr lang="en-GB" dirty="0">
                <a:latin typeface="Arial" panose="020B0604020202020204" pitchFamily="34" charset="0"/>
                <a:cs typeface="Arial" panose="020B0604020202020204" pitchFamily="34" charset="0"/>
              </a:rPr>
              <a:t>You have 2 options to pay the university training fee: </a:t>
            </a:r>
            <a:endParaRPr lang="en-GB" dirty="0">
              <a:effectLst/>
              <a:latin typeface="Arial" panose="020B0604020202020204" pitchFamily="34" charset="0"/>
              <a:cs typeface="Arial" panose="020B0604020202020204" pitchFamily="34" charset="0"/>
            </a:endParaRPr>
          </a:p>
          <a:p>
            <a:pPr>
              <a:lnSpc>
                <a:spcPct val="120000"/>
              </a:lnSpc>
            </a:pPr>
            <a:r>
              <a:rPr lang="en-GB" dirty="0">
                <a:latin typeface="Arial" panose="020B0604020202020204" pitchFamily="34" charset="0"/>
                <a:cs typeface="Arial" panose="020B0604020202020204" pitchFamily="34" charset="0"/>
              </a:rPr>
              <a:t>Enter Government co-funding where you pay 5% of the training fees*. For example for the nurse degree apprenticeship fee of £19,500, you will pay £975 over the 18 months programme. </a:t>
            </a:r>
            <a:r>
              <a:rPr lang="en-GB" sz="2600" b="1" dirty="0">
                <a:latin typeface="Arial" panose="020B0604020202020204" pitchFamily="34" charset="0"/>
                <a:cs typeface="Arial" panose="020B0604020202020204" pitchFamily="34" charset="0"/>
              </a:rPr>
              <a:t>(*This is set to reduce to 75% government co-funding from August 2026).</a:t>
            </a:r>
            <a:endParaRPr lang="en-GB" b="1" dirty="0">
              <a:effectLst/>
              <a:latin typeface="Arial" panose="020B0604020202020204" pitchFamily="34" charset="0"/>
              <a:cs typeface="Arial" panose="020B0604020202020204" pitchFamily="34" charset="0"/>
            </a:endParaRPr>
          </a:p>
          <a:p>
            <a:pPr marL="0" indent="0">
              <a:lnSpc>
                <a:spcPct val="120000"/>
              </a:lnSpc>
              <a:buNone/>
            </a:pPr>
            <a:r>
              <a:rPr lang="en-GB" dirty="0">
                <a:latin typeface="Arial" panose="020B0604020202020204" pitchFamily="34" charset="0"/>
                <a:cs typeface="Arial" panose="020B0604020202020204" pitchFamily="34" charset="0"/>
              </a:rPr>
              <a:t>or</a:t>
            </a:r>
            <a:endParaRPr lang="en-GB" dirty="0">
              <a:effectLst/>
              <a:latin typeface="Arial" panose="020B0604020202020204" pitchFamily="34" charset="0"/>
              <a:cs typeface="Arial" panose="020B0604020202020204" pitchFamily="34" charset="0"/>
            </a:endParaRPr>
          </a:p>
          <a:p>
            <a:pPr>
              <a:lnSpc>
                <a:spcPct val="120000"/>
              </a:lnSpc>
            </a:pPr>
            <a:r>
              <a:rPr lang="en-GB" dirty="0">
                <a:latin typeface="Arial" panose="020B0604020202020204" pitchFamily="34" charset="0"/>
                <a:cs typeface="Arial" panose="020B0604020202020204" pitchFamily="34" charset="0"/>
              </a:rPr>
              <a:t>Request full funding from a levy-paying organisation. Learn more about levy transfers: </a:t>
            </a:r>
            <a:r>
              <a:rPr lang="en-GB" dirty="0">
                <a:latin typeface="Arial" panose="020B0604020202020204" pitchFamily="34" charset="0"/>
                <a:cs typeface="Arial" panose="020B0604020202020204" pitchFamily="34" charset="0"/>
                <a:hlinkClick r:id="rId2"/>
              </a:rPr>
              <a:t>Find a business to fund apprenticeship training</a:t>
            </a:r>
            <a:r>
              <a:rPr lang="en-GB" dirty="0">
                <a:latin typeface="Arial" panose="020B0604020202020204" pitchFamily="34" charset="0"/>
                <a:cs typeface="Arial" panose="020B0604020202020204" pitchFamily="34" charset="0"/>
              </a:rPr>
              <a:t> </a:t>
            </a:r>
            <a:endParaRPr lang="en-GB" dirty="0">
              <a:effectLst/>
              <a:latin typeface="Arial" panose="020B0604020202020204" pitchFamily="34" charset="0"/>
              <a:cs typeface="Arial" panose="020B0604020202020204" pitchFamily="34" charset="0"/>
            </a:endParaRPr>
          </a:p>
          <a:p>
            <a:endParaRPr lang="en-GB" dirty="0">
              <a:effectLst/>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4" name="Picture 3" descr="A logo for a health care company&#10;&#10;AI-generated content may be incorrect.">
            <a:extLst>
              <a:ext uri="{FF2B5EF4-FFF2-40B4-BE49-F238E27FC236}">
                <a16:creationId xmlns:a16="http://schemas.microsoft.com/office/drawing/2014/main" id="{F188E7B8-2AEE-3429-C70F-B78F47A8D6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46" y="5786584"/>
            <a:ext cx="3059548" cy="1009385"/>
          </a:xfrm>
          <a:prstGeom prst="rect">
            <a:avLst/>
          </a:prstGeom>
        </p:spPr>
      </p:pic>
      <p:pic>
        <p:nvPicPr>
          <p:cNvPr id="5" name="Picture 4" descr="A blue and orange text&#10;&#10;AI-generated content may be incorrect.">
            <a:extLst>
              <a:ext uri="{FF2B5EF4-FFF2-40B4-BE49-F238E27FC236}">
                <a16:creationId xmlns:a16="http://schemas.microsoft.com/office/drawing/2014/main" id="{16B721E3-25BC-8B41-C059-5322CC2A0F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9441" y="5835844"/>
            <a:ext cx="1993118" cy="897610"/>
          </a:xfrm>
          <a:prstGeom prst="rect">
            <a:avLst/>
          </a:prstGeom>
        </p:spPr>
      </p:pic>
      <p:pic>
        <p:nvPicPr>
          <p:cNvPr id="6" name="Picture 5" descr="A close-up of a logo&#10;&#10;AI-generated content may be incorrect.">
            <a:extLst>
              <a:ext uri="{FF2B5EF4-FFF2-40B4-BE49-F238E27FC236}">
                <a16:creationId xmlns:a16="http://schemas.microsoft.com/office/drawing/2014/main" id="{BCFD3281-1492-9D6D-E0F1-C77C29D9DB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0423" y="5887103"/>
            <a:ext cx="2699801" cy="846351"/>
          </a:xfrm>
          <a:prstGeom prst="rect">
            <a:avLst/>
          </a:prstGeom>
        </p:spPr>
      </p:pic>
    </p:spTree>
    <p:extLst>
      <p:ext uri="{BB962C8B-B14F-4D97-AF65-F5344CB8AC3E}">
        <p14:creationId xmlns:p14="http://schemas.microsoft.com/office/powerpoint/2010/main" val="823068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786C9-9DC8-CC0C-86D3-0FB53F71F632}"/>
              </a:ext>
            </a:extLst>
          </p:cNvPr>
          <p:cNvSpPr>
            <a:spLocks noGrp="1"/>
          </p:cNvSpPr>
          <p:nvPr>
            <p:ph type="title"/>
          </p:nvPr>
        </p:nvSpPr>
        <p:spPr>
          <a:xfrm>
            <a:off x="237315" y="-125717"/>
            <a:ext cx="10515600" cy="1325563"/>
          </a:xfrm>
        </p:spPr>
        <p:txBody>
          <a:bodyPr/>
          <a:lstStyle/>
          <a:p>
            <a:r>
              <a:rPr lang="en-GB" dirty="0">
                <a:solidFill>
                  <a:srgbClr val="00B0F0"/>
                </a:solidFill>
              </a:rPr>
              <a:t>Funding and Finances</a:t>
            </a:r>
            <a:endParaRPr lang="en-GB" dirty="0"/>
          </a:p>
        </p:txBody>
      </p:sp>
      <p:sp>
        <p:nvSpPr>
          <p:cNvPr id="3" name="Content Placeholder 2">
            <a:extLst>
              <a:ext uri="{FF2B5EF4-FFF2-40B4-BE49-F238E27FC236}">
                <a16:creationId xmlns:a16="http://schemas.microsoft.com/office/drawing/2014/main" id="{86296A34-D502-5493-5F7D-738EACAF6D07}"/>
              </a:ext>
            </a:extLst>
          </p:cNvPr>
          <p:cNvSpPr>
            <a:spLocks noGrp="1"/>
          </p:cNvSpPr>
          <p:nvPr>
            <p:ph idx="1"/>
          </p:nvPr>
        </p:nvSpPr>
        <p:spPr>
          <a:xfrm>
            <a:off x="346751" y="1009346"/>
            <a:ext cx="10515600" cy="4351338"/>
          </a:xfrm>
        </p:spPr>
        <p:txBody>
          <a:bodyPr>
            <a:normAutofit fontScale="62500" lnSpcReduction="20000"/>
          </a:bodyPr>
          <a:lstStyle/>
          <a:p>
            <a:pPr marL="0" indent="0">
              <a:lnSpc>
                <a:spcPct val="120000"/>
              </a:lnSpc>
              <a:buNone/>
            </a:pPr>
            <a:r>
              <a:rPr lang="en-GB" b="1" dirty="0">
                <a:latin typeface="Arial" panose="020B0604020202020204" pitchFamily="34" charset="0"/>
                <a:cs typeface="Arial" panose="020B0604020202020204" pitchFamily="34" charset="0"/>
              </a:rPr>
              <a:t>Salary</a:t>
            </a:r>
            <a:endParaRPr lang="en-GB" dirty="0">
              <a:effectLst/>
              <a:latin typeface="Arial" panose="020B0604020202020204" pitchFamily="34" charset="0"/>
              <a:cs typeface="Arial" panose="020B0604020202020204" pitchFamily="34" charset="0"/>
            </a:endParaRPr>
          </a:p>
          <a:p>
            <a:pPr>
              <a:lnSpc>
                <a:spcPct val="120000"/>
              </a:lnSpc>
            </a:pPr>
            <a:r>
              <a:rPr lang="en-GB" dirty="0">
                <a:latin typeface="Arial" panose="020B0604020202020204" pitchFamily="34" charset="0"/>
                <a:cs typeface="Arial" panose="020B0604020202020204" pitchFamily="34" charset="0"/>
              </a:rPr>
              <a:t>For a Nursing Associate enrolled onto the Registered Nurse Degree Apprenticeship 18 - 24 months Recognised Prior Learning programme, the employer can continue to claim salary costs whilst the employee is not working within their substantive NA role (i.e. when they are on academic and placement hours). </a:t>
            </a:r>
            <a:endParaRPr lang="en-GB" dirty="0">
              <a:effectLst/>
              <a:latin typeface="Arial" panose="020B0604020202020204" pitchFamily="34" charset="0"/>
              <a:cs typeface="Arial" panose="020B0604020202020204" pitchFamily="34" charset="0"/>
            </a:endParaRPr>
          </a:p>
          <a:p>
            <a:pPr marL="0" indent="0">
              <a:lnSpc>
                <a:spcPct val="120000"/>
              </a:lnSpc>
              <a:buNone/>
            </a:pPr>
            <a:r>
              <a:rPr lang="en-GB" b="1" dirty="0">
                <a:latin typeface="Arial" panose="020B0604020202020204" pitchFamily="34" charset="0"/>
                <a:cs typeface="Arial" panose="020B0604020202020204" pitchFamily="34" charset="0"/>
              </a:rPr>
              <a:t>National Insurance Contributions - under 25 exemptions (as at February 2026)</a:t>
            </a:r>
            <a:endParaRPr lang="en-GB" dirty="0">
              <a:effectLst/>
              <a:latin typeface="Arial" panose="020B0604020202020204" pitchFamily="34" charset="0"/>
              <a:cs typeface="Arial" panose="020B0604020202020204" pitchFamily="34" charset="0"/>
            </a:endParaRPr>
          </a:p>
          <a:p>
            <a:pPr>
              <a:lnSpc>
                <a:spcPct val="120000"/>
              </a:lnSpc>
            </a:pPr>
            <a:r>
              <a:rPr lang="en-GB" dirty="0">
                <a:latin typeface="Arial" panose="020B0604020202020204" pitchFamily="34" charset="0"/>
                <a:cs typeface="Arial" panose="020B0604020202020204" pitchFamily="34" charset="0"/>
              </a:rPr>
              <a:t>Employers may not need to pay Class 1 National Insurance contributions for an apprentice, if the apprentice:</a:t>
            </a:r>
            <a:endParaRPr lang="en-GB" dirty="0">
              <a:effectLst/>
              <a:latin typeface="Arial" panose="020B0604020202020204" pitchFamily="34" charset="0"/>
              <a:cs typeface="Arial" panose="020B0604020202020204" pitchFamily="34" charset="0"/>
            </a:endParaRPr>
          </a:p>
          <a:p>
            <a:pPr>
              <a:lnSpc>
                <a:spcPct val="120000"/>
              </a:lnSpc>
            </a:pPr>
            <a:r>
              <a:rPr lang="en-GB" dirty="0">
                <a:latin typeface="Arial" panose="020B0604020202020204" pitchFamily="34" charset="0"/>
                <a:cs typeface="Arial" panose="020B0604020202020204" pitchFamily="34" charset="0"/>
              </a:rPr>
              <a:t>is under 25 years old</a:t>
            </a:r>
            <a:endParaRPr lang="en-GB" dirty="0">
              <a:effectLst/>
              <a:latin typeface="Arial" panose="020B0604020202020204" pitchFamily="34" charset="0"/>
              <a:cs typeface="Arial" panose="020B0604020202020204" pitchFamily="34" charset="0"/>
            </a:endParaRPr>
          </a:p>
          <a:p>
            <a:pPr>
              <a:lnSpc>
                <a:spcPct val="120000"/>
              </a:lnSpc>
            </a:pPr>
            <a:r>
              <a:rPr lang="en-GB" dirty="0">
                <a:latin typeface="Arial" panose="020B0604020202020204" pitchFamily="34" charset="0"/>
                <a:cs typeface="Arial" panose="020B0604020202020204" pitchFamily="34" charset="0"/>
              </a:rPr>
              <a:t>earns less than £967 a week (£50,270 a year)</a:t>
            </a:r>
            <a:endParaRPr lang="en-GB" dirty="0">
              <a:effectLst/>
              <a:latin typeface="Arial" panose="020B0604020202020204" pitchFamily="34" charset="0"/>
              <a:cs typeface="Arial" panose="020B0604020202020204" pitchFamily="34" charset="0"/>
            </a:endParaRPr>
          </a:p>
          <a:p>
            <a:pPr>
              <a:lnSpc>
                <a:spcPct val="120000"/>
              </a:lnSpc>
            </a:pPr>
            <a:r>
              <a:rPr lang="en-GB" dirty="0">
                <a:latin typeface="Arial" panose="020B0604020202020204" pitchFamily="34" charset="0"/>
                <a:cs typeface="Arial" panose="020B0604020202020204" pitchFamily="34" charset="0"/>
              </a:rPr>
              <a:t>For more information visit: </a:t>
            </a:r>
            <a:r>
              <a:rPr lang="en-GB" u="sng" dirty="0">
                <a:latin typeface="Arial" panose="020B0604020202020204" pitchFamily="34" charset="0"/>
                <a:cs typeface="Arial" panose="020B0604020202020204" pitchFamily="34" charset="0"/>
                <a:hlinkClick r:id="rId2"/>
              </a:rPr>
              <a:t>Paying employer National Insurance contributions for apprentices under 25 - GOV.UK </a:t>
            </a:r>
            <a:endParaRPr lang="en-GB" dirty="0">
              <a:effectLst/>
              <a:latin typeface="Arial" panose="020B0604020202020204" pitchFamily="34" charset="0"/>
              <a:cs typeface="Arial" panose="020B0604020202020204" pitchFamily="34" charset="0"/>
            </a:endParaRPr>
          </a:p>
          <a:p>
            <a:pPr>
              <a:lnSpc>
                <a:spcPct val="120000"/>
              </a:lnSpc>
            </a:pPr>
            <a:endParaRPr lang="en-GB" dirty="0">
              <a:latin typeface="Arial" panose="020B0604020202020204" pitchFamily="34" charset="0"/>
              <a:cs typeface="Arial" panose="020B0604020202020204" pitchFamily="34" charset="0"/>
            </a:endParaRPr>
          </a:p>
        </p:txBody>
      </p:sp>
      <p:pic>
        <p:nvPicPr>
          <p:cNvPr id="4" name="Picture 3" descr="A logo for a health care company&#10;&#10;AI-generated content may be incorrect.">
            <a:extLst>
              <a:ext uri="{FF2B5EF4-FFF2-40B4-BE49-F238E27FC236}">
                <a16:creationId xmlns:a16="http://schemas.microsoft.com/office/drawing/2014/main" id="{0AF2839C-A235-7F0B-6BE1-61DF757D27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40" y="5599917"/>
            <a:ext cx="3059548" cy="1009385"/>
          </a:xfrm>
          <a:prstGeom prst="rect">
            <a:avLst/>
          </a:prstGeom>
        </p:spPr>
      </p:pic>
      <p:pic>
        <p:nvPicPr>
          <p:cNvPr id="5" name="Picture 4" descr="A blue and orange text&#10;&#10;AI-generated content may be incorrect.">
            <a:extLst>
              <a:ext uri="{FF2B5EF4-FFF2-40B4-BE49-F238E27FC236}">
                <a16:creationId xmlns:a16="http://schemas.microsoft.com/office/drawing/2014/main" id="{8D671BB7-7239-9172-654A-0527B02DA8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2435" y="5649177"/>
            <a:ext cx="1993118" cy="897610"/>
          </a:xfrm>
          <a:prstGeom prst="rect">
            <a:avLst/>
          </a:prstGeom>
        </p:spPr>
      </p:pic>
      <p:pic>
        <p:nvPicPr>
          <p:cNvPr id="6" name="Picture 5" descr="A close-up of a logo&#10;&#10;AI-generated content may be incorrect.">
            <a:extLst>
              <a:ext uri="{FF2B5EF4-FFF2-40B4-BE49-F238E27FC236}">
                <a16:creationId xmlns:a16="http://schemas.microsoft.com/office/drawing/2014/main" id="{E83EFF66-7DD0-F547-B206-A3FA435313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3417" y="5700436"/>
            <a:ext cx="2699801" cy="846351"/>
          </a:xfrm>
          <a:prstGeom prst="rect">
            <a:avLst/>
          </a:prstGeom>
        </p:spPr>
      </p:pic>
    </p:spTree>
    <p:extLst>
      <p:ext uri="{BB962C8B-B14F-4D97-AF65-F5344CB8AC3E}">
        <p14:creationId xmlns:p14="http://schemas.microsoft.com/office/powerpoint/2010/main" val="1492296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D0871-7544-2C13-9586-3DBFF8047F7D}"/>
              </a:ext>
            </a:extLst>
          </p:cNvPr>
          <p:cNvSpPr>
            <a:spLocks noGrp="1"/>
          </p:cNvSpPr>
          <p:nvPr>
            <p:ph type="title"/>
          </p:nvPr>
        </p:nvSpPr>
        <p:spPr>
          <a:xfrm>
            <a:off x="428625" y="130238"/>
            <a:ext cx="10515600" cy="1325563"/>
          </a:xfrm>
        </p:spPr>
        <p:txBody>
          <a:bodyPr/>
          <a:lstStyle/>
          <a:p>
            <a:r>
              <a:rPr lang="en-GB" dirty="0">
                <a:solidFill>
                  <a:srgbClr val="00B0F0"/>
                </a:solidFill>
              </a:rPr>
              <a:t>Resources</a:t>
            </a:r>
          </a:p>
        </p:txBody>
      </p:sp>
      <p:sp>
        <p:nvSpPr>
          <p:cNvPr id="3" name="Content Placeholder 2">
            <a:extLst>
              <a:ext uri="{FF2B5EF4-FFF2-40B4-BE49-F238E27FC236}">
                <a16:creationId xmlns:a16="http://schemas.microsoft.com/office/drawing/2014/main" id="{CAFAC5D0-1AFE-BA27-A945-D4320A6A63A7}"/>
              </a:ext>
            </a:extLst>
          </p:cNvPr>
          <p:cNvSpPr>
            <a:spLocks noGrp="1"/>
          </p:cNvSpPr>
          <p:nvPr>
            <p:ph idx="1"/>
          </p:nvPr>
        </p:nvSpPr>
        <p:spPr>
          <a:xfrm>
            <a:off x="542925" y="1401450"/>
            <a:ext cx="10515600" cy="4351338"/>
          </a:xfrm>
        </p:spPr>
        <p:txBody>
          <a:bodyPr/>
          <a:lstStyle/>
          <a:p>
            <a:pPr marL="0" indent="0">
              <a:buNone/>
            </a:pPr>
            <a:r>
              <a:rPr lang="en-GB" dirty="0"/>
              <a:t>Visit the </a:t>
            </a:r>
            <a:r>
              <a:rPr lang="en-GB" dirty="0">
                <a:solidFill>
                  <a:srgbClr val="00B0F0"/>
                </a:solidFill>
                <a:hlinkClick r:id="rId2">
                  <a:extLst>
                    <a:ext uri="{A12FA001-AC4F-418D-AE19-62706E023703}">
                      <ahyp:hlinkClr xmlns:ahyp="http://schemas.microsoft.com/office/drawing/2018/hyperlinkcolor" val="tx"/>
                    </a:ext>
                  </a:extLst>
                </a:hlinkClick>
              </a:rPr>
              <a:t>Apprenticeships in Primary Care - Working across Wessex</a:t>
            </a:r>
            <a:r>
              <a:rPr lang="en-GB" dirty="0">
                <a:solidFill>
                  <a:srgbClr val="00B0F0"/>
                </a:solidFill>
              </a:rPr>
              <a:t> </a:t>
            </a:r>
            <a:r>
              <a:rPr lang="en-GB" dirty="0"/>
              <a:t>page for links to:</a:t>
            </a:r>
          </a:p>
          <a:p>
            <a:pPr marL="0" indent="0">
              <a:buNone/>
            </a:pPr>
            <a:endParaRPr lang="en-GB" dirty="0"/>
          </a:p>
          <a:p>
            <a:r>
              <a:rPr lang="en-GB" dirty="0"/>
              <a:t>Functional Skills information pack</a:t>
            </a:r>
          </a:p>
          <a:p>
            <a:r>
              <a:rPr lang="en-GB" dirty="0"/>
              <a:t>Nursing onboarding pack</a:t>
            </a:r>
          </a:p>
          <a:p>
            <a:r>
              <a:rPr lang="en-GB" dirty="0"/>
              <a:t>Case studies</a:t>
            </a:r>
          </a:p>
          <a:p>
            <a:r>
              <a:rPr lang="en-GB" dirty="0"/>
              <a:t>Understanding levy transfers</a:t>
            </a:r>
          </a:p>
        </p:txBody>
      </p:sp>
      <p:pic>
        <p:nvPicPr>
          <p:cNvPr id="4" name="Picture 3" descr="A logo for a health care company&#10;&#10;AI-generated content may be incorrect.">
            <a:extLst>
              <a:ext uri="{FF2B5EF4-FFF2-40B4-BE49-F238E27FC236}">
                <a16:creationId xmlns:a16="http://schemas.microsoft.com/office/drawing/2014/main" id="{7B490915-8D8B-70AA-58C1-B5134CC1E9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40" y="5599917"/>
            <a:ext cx="3059548" cy="1009385"/>
          </a:xfrm>
          <a:prstGeom prst="rect">
            <a:avLst/>
          </a:prstGeom>
        </p:spPr>
      </p:pic>
      <p:pic>
        <p:nvPicPr>
          <p:cNvPr id="5" name="Picture 4" descr="A blue and orange text&#10;&#10;AI-generated content may be incorrect.">
            <a:extLst>
              <a:ext uri="{FF2B5EF4-FFF2-40B4-BE49-F238E27FC236}">
                <a16:creationId xmlns:a16="http://schemas.microsoft.com/office/drawing/2014/main" id="{2718BC02-2EF2-79C2-F8D4-F785BF4DDD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2435" y="5649177"/>
            <a:ext cx="1993118" cy="897610"/>
          </a:xfrm>
          <a:prstGeom prst="rect">
            <a:avLst/>
          </a:prstGeom>
        </p:spPr>
      </p:pic>
      <p:pic>
        <p:nvPicPr>
          <p:cNvPr id="6" name="Picture 5" descr="A close-up of a logo&#10;&#10;AI-generated content may be incorrect.">
            <a:extLst>
              <a:ext uri="{FF2B5EF4-FFF2-40B4-BE49-F238E27FC236}">
                <a16:creationId xmlns:a16="http://schemas.microsoft.com/office/drawing/2014/main" id="{A8D71192-3F37-73B6-4FE1-7733AD96F8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3417" y="5700436"/>
            <a:ext cx="2699801" cy="846351"/>
          </a:xfrm>
          <a:prstGeom prst="rect">
            <a:avLst/>
          </a:prstGeom>
        </p:spPr>
      </p:pic>
    </p:spTree>
    <p:extLst>
      <p:ext uri="{BB962C8B-B14F-4D97-AF65-F5344CB8AC3E}">
        <p14:creationId xmlns:p14="http://schemas.microsoft.com/office/powerpoint/2010/main" val="3796703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900FA982D4184C9BEC4C33F0CFE63A" ma:contentTypeVersion="19" ma:contentTypeDescription="Create a new document." ma:contentTypeScope="" ma:versionID="1c890be30a77a01e9a64b0a21abc05a6">
  <xsd:schema xmlns:xsd="http://www.w3.org/2001/XMLSchema" xmlns:xs="http://www.w3.org/2001/XMLSchema" xmlns:p="http://schemas.microsoft.com/office/2006/metadata/properties" xmlns:ns1="http://schemas.microsoft.com/sharepoint/v3" xmlns:ns2="9d512dcf-4cd5-4c53-9a69-648b06967246" xmlns:ns3="dc7b2ec5-fca7-44a2-8017-c0075493c777" targetNamespace="http://schemas.microsoft.com/office/2006/metadata/properties" ma:root="true" ma:fieldsID="84fb2224f7356e9fb45d0465e8971bca" ns1:_="" ns2:_="" ns3:_="">
    <xsd:import namespace="http://schemas.microsoft.com/sharepoint/v3"/>
    <xsd:import namespace="9d512dcf-4cd5-4c53-9a69-648b06967246"/>
    <xsd:import namespace="dc7b2ec5-fca7-44a2-8017-c0075493c77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512dcf-4cd5-4c53-9a69-648b069672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7b2ec5-fca7-44a2-8017-c0075493c77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ec2bd78-38c1-4d43-a690-02b4a97ca72b}" ma:internalName="TaxCatchAll" ma:showField="CatchAllData" ma:web="dc7b2ec5-fca7-44a2-8017-c0075493c7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d512dcf-4cd5-4c53-9a69-648b06967246">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TaxCatchAll xmlns="dc7b2ec5-fca7-44a2-8017-c0075493c777" xsi:nil="true"/>
  </documentManagement>
</p:properties>
</file>

<file path=customXml/itemProps1.xml><?xml version="1.0" encoding="utf-8"?>
<ds:datastoreItem xmlns:ds="http://schemas.openxmlformats.org/officeDocument/2006/customXml" ds:itemID="{ABEF4B59-ED4D-4EC9-A4D2-32A22DCCAFF2}">
  <ds:schemaRefs>
    <ds:schemaRef ds:uri="http://schemas.microsoft.com/sharepoint/v3/contenttype/forms"/>
  </ds:schemaRefs>
</ds:datastoreItem>
</file>

<file path=customXml/itemProps2.xml><?xml version="1.0" encoding="utf-8"?>
<ds:datastoreItem xmlns:ds="http://schemas.openxmlformats.org/officeDocument/2006/customXml" ds:itemID="{AE526D65-9820-40E4-9765-6B012DC27C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d512dcf-4cd5-4c53-9a69-648b06967246"/>
    <ds:schemaRef ds:uri="dc7b2ec5-fca7-44a2-8017-c0075493c7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1823A9-1F22-4511-A4FC-AC398E83D2D5}">
  <ds:schemaRefs>
    <ds:schemaRef ds:uri="http://schemas.microsoft.com/office/2006/metadata/properties"/>
    <ds:schemaRef ds:uri="http://schemas.microsoft.com/office/infopath/2007/PartnerControls"/>
    <ds:schemaRef ds:uri="9d512dcf-4cd5-4c53-9a69-648b06967246"/>
    <ds:schemaRef ds:uri="http://schemas.microsoft.com/sharepoint/v3"/>
    <ds:schemaRef ds:uri="dc7b2ec5-fca7-44a2-8017-c0075493c777"/>
  </ds:schemaRefs>
</ds:datastoreItem>
</file>

<file path=docProps/app.xml><?xml version="1.0" encoding="utf-8"?>
<Properties xmlns="http://schemas.openxmlformats.org/officeDocument/2006/extended-properties" xmlns:vt="http://schemas.openxmlformats.org/officeDocument/2006/docPropsVTypes">
  <TotalTime>142</TotalTime>
  <Words>1116</Words>
  <Application>Microsoft Office PowerPoint</Application>
  <PresentationFormat>Widescreen</PresentationFormat>
  <Paragraphs>92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Aptos Display</vt:lpstr>
      <vt:lpstr>Arial</vt:lpstr>
      <vt:lpstr>Calibri</vt:lpstr>
      <vt:lpstr>Office Theme</vt:lpstr>
      <vt:lpstr>PowerPoint Presentation</vt:lpstr>
      <vt:lpstr>PowerPoint Presentation</vt:lpstr>
      <vt:lpstr>Registered Nurse Degree Apprenticeship (RNDA)</vt:lpstr>
      <vt:lpstr>What does the APL route (18 – 24 months) typically look like?</vt:lpstr>
      <vt:lpstr>Entry requirements</vt:lpstr>
      <vt:lpstr>University options for the APL route (18 – 21 months)</vt:lpstr>
      <vt:lpstr>Funding and Finances</vt:lpstr>
      <vt:lpstr>Funding and Finances</vt:lpstr>
      <vt:lpstr>Resources</vt:lpstr>
    </vt:vector>
  </TitlesOfParts>
  <Company>NHS South, Central and West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NIJHAR, Kusham (NHS FRIMLEY ICB - D4U1Y)</dc:creator>
  <cp:lastModifiedBy>ADEKUNLE, Ola (NHS ENGLAND)</cp:lastModifiedBy>
  <cp:revision>2</cp:revision>
  <dcterms:created xsi:type="dcterms:W3CDTF">2026-02-06T10:11:34Z</dcterms:created>
  <dcterms:modified xsi:type="dcterms:W3CDTF">2026-02-24T11:10:20Z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0x01010048900FA982D4184C9BEC4C33F0CFE63A</vt:lpwstr>
  </property>
  <property fmtid="{D5CDD505-2E9C-101B-9397-08002B2CF9AE}" pid="3" name="MediaServiceImageTags">
    <vt:lpwstr/>
  </property>
</Properties>
</file>