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C011BE-6B78-45C2-A021-8A0D8C2EDA1D}" v="2" dt="2025-12-03T10:52:01.6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–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FECB4D8-DB02-4DC6-A0A2-4F2EBAE1DC90}" styleName="Medium Style 1 –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22838BEF-8BB2-4498-84A7-C5851F593DF1}" styleName="Medium Style 4 –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846CE7D5-CF57-46EF-B807-FDD0502418D4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7939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8743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46CE7D5-CF57-46EF-B807-FDD0502418D4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8486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46CE7D5-CF57-46EF-B807-FDD0502418D4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099247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46CE7D5-CF57-46EF-B807-FDD0502418D4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95493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45347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58142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0243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46CE7D5-CF57-46EF-B807-FDD0502418D4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8979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2431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46CE7D5-CF57-46EF-B807-FDD0502418D4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6830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6127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2388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9640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599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3353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4041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6513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  <p:sldLayoutId id="2147483786" r:id="rId12"/>
    <p:sldLayoutId id="2147483787" r:id="rId13"/>
    <p:sldLayoutId id="2147483788" r:id="rId14"/>
    <p:sldLayoutId id="2147483789" r:id="rId15"/>
    <p:sldLayoutId id="2147483790" r:id="rId16"/>
    <p:sldLayoutId id="2147483791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hyperlink" Target="https://future.nhs.uk/PracticeEducationTraining" TargetMode="External"/><Relationship Id="rId7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gbr01.safelinks.protection.outlook.com/ap/t-59584e83/?url=https%3A%2F%2Fteams.microsoft.com%2Fl%2Fmeetup-join%2F19%253ameeting_YTE3NDQ4NzEtMGIxNC00YjkwLTk1NTktN2M0NTQyN2FjZjky%2540thread.v2%2F0%3Fcontext%3D%257b%2522Tid%2522%253a%2522ede29655-d097-42e4-bbb5-f38d427fbfb8%2522%252c%2522Oid%2522%253a%25224fd68481-a655-41f3-9e56-f9f3a8bdd115%2522%257d&amp;data=05%7C02%7Ckatie.castle2%40nhs.net%7Cb015a0b2cb0644a2babe08de283b50af%7C37c354b285b047f5b22207b48d774ee3%7C0%7C0%7C638992432411315338%7CUnknown%7CTWFpbGZsb3d8eyJFbXB0eU1hcGkiOnRydWUsIlYiOiIwLjAuMDAwMCIsIlAiOiJXaW4zMiIsIkFOIjoiTWFpbCIsIldUIjoyfQ%3D%3D%7C0%7C%7C%7C&amp;sdata=3jW6ZUyG0DIoeZPzvD4323GA10ku%2Beu183Vk0Gc%2Fu9o%3D&amp;reserved=0" TargetMode="External"/><Relationship Id="rId13" Type="http://schemas.openxmlformats.org/officeDocument/2006/relationships/hyperlink" Target="https://gbr01.safelinks.protection.outlook.com/ap/t-59584e83/?url=https%3A%2F%2Fteams.microsoft.com%2Fl%2Fmeetup-join%2F19%253ameeting_MWYxZWJjODktODE1My00YzM0LTgxMWItY2Y2NDNjYWFiY2Iz%2540thread.v2%2F0%3Fcontext%3D%257b%2522Tid%2522%253a%25229ef0ad7d-eaab-48a5-a07a-fbb82033fa03%2522%252c%2522Oid%2522%253a%25222aa12449-750b-45bc-91ac-aa3785f044e7%2522%257d&amp;data=05%7C02%7Ckatie.castle2%40nhs.net%7C334c93715ec742d9a55a08de283be53a%7C37c354b285b047f5b22207b48d774ee3%7C0%7C0%7C638992434870539367%7CUnknown%7CTWFpbGZsb3d8eyJFbXB0eU1hcGkiOnRydWUsIlYiOiIwLjAuMDAwMCIsIlAiOiJXaW4zMiIsIkFOIjoiTWFpbCIsIldUIjoyfQ%3D%3D%7C0%7C%7C%7C&amp;sdata=YGSwmiacfnYS3GKH0kIU2MBbuyXUj1%2BJBn3HRPwsgj4%3D&amp;reserved=0" TargetMode="External"/><Relationship Id="rId18" Type="http://schemas.openxmlformats.org/officeDocument/2006/relationships/hyperlink" Target="mailto:Hemmings@brighton.ac.uk" TargetMode="External"/><Relationship Id="rId3" Type="http://schemas.openxmlformats.org/officeDocument/2006/relationships/hyperlink" Target="https://teams.microsoft.com/l/meetup-join/19%3ameeting_MmU3MWM4NzUtM2ZjMi00ZmUyLTk2NzgtNTJkYzIyODhmM2Vh%40thread.v2/0?context=%7b%22Tid%22%3a%220052307c-564d-4fdc-9879-5a446cf6c746%22%2c%22Oid%22%3a%22f1c1f1c4-0699-42ad-8c95-1c93fe9f691d%22%7d" TargetMode="External"/><Relationship Id="rId21" Type="http://schemas.openxmlformats.org/officeDocument/2006/relationships/hyperlink" Target="https://teams.microsoft.com/l/meetup-join/19%3ameeting_YzdjMTY4NjEtMmEwZC00YmQ3LThkNzAtY2MyMDg3M2EzYjMx%40thread.v2/0?context=%7b%22Tid%22%3a%2237c354b2-85b0-47f5-b222-07b48d774ee3%22%2c%22Oid%22%3a%22cbe7b462-b3aa-4547-8437-4d44fc3a144a%22%7d" TargetMode="External"/><Relationship Id="rId7" Type="http://schemas.openxmlformats.org/officeDocument/2006/relationships/hyperlink" Target="mailto:adunford@bournemouth.ac.uk" TargetMode="External"/><Relationship Id="rId12" Type="http://schemas.openxmlformats.org/officeDocument/2006/relationships/hyperlink" Target="mailto:Sophie.Gay@winchester.ac.uk" TargetMode="External"/><Relationship Id="rId17" Type="http://schemas.openxmlformats.org/officeDocument/2006/relationships/hyperlink" Target="https://gbr01.safelinks.protection.outlook.com/ap/t-59584e83/?url=https%3A%2F%2Fteams.microsoft.com%2Fl%2Fmeetup-join%2F19%253ameeting_N2I0MTEzYjYtMWFmOS00N2M4LTg1MTctOGY2ZjI3ZjA3YmVl%2540thread.v2%2F0%3Fcontext%3D%257b%2522Tid%2522%253a%2522f13ae0fe-0692-43ad-8a1d-355b8c3cac9e%2522%252c%2522Oid%2522%253a%2522acf544ad-8a74-4f61-b2b5-4f6c5d3052d6%2522%257d&amp;data=05%7C02%7Ckatie.castle2%40nhs.net%7C626225bde4fb4b335bb208de28d00fec%7C37c354b285b047f5b22207b48d774ee3%7C0%7C0%7C638993071262688472%7CUnknown%7CTWFpbGZsb3d8eyJFbXB0eU1hcGkiOnRydWUsIlYiOiIwLjAuMDAwMCIsIlAiOiJXaW4zMiIsIkFOIjoiTWFpbCIsIldUIjoyfQ%3D%3D%7C0%7C%7C%7C&amp;sdata=FDP1bvwMBUcl7V3s9CVR%2FqmGk26YT%2BOOVgJRHLue%2FuM%3D&amp;reserved=0" TargetMode="External"/><Relationship Id="rId2" Type="http://schemas.openxmlformats.org/officeDocument/2006/relationships/hyperlink" Target="mailto:Helena.drummond@port.ac.uk" TargetMode="External"/><Relationship Id="rId16" Type="http://schemas.openxmlformats.org/officeDocument/2006/relationships/hyperlink" Target="https://teams.microsoft.com/l/meetup-join/19%3ameeting_N2ZjMTRkYTItMmRlMC00YzU4LWE3NTItYjhjY2M5MjVhZGMy%40thread.v2/0?context=%7b%22Tid%22%3a%22a900bb90-94fe-4658-8b34-dd72084c5064%22%2c%22Oid%22%3a%22c46c5cc0-d33e-431f-a8fa-b3d2bc1660fe%22%7d" TargetMode="External"/><Relationship Id="rId20" Type="http://schemas.openxmlformats.org/officeDocument/2006/relationships/hyperlink" Target="https://teams.microsoft.com/l/meetup-join/19%3ameeting_NGU5OGRhZDItYjhhYy00ZjIyLWE5MGMtZTIzZjcyZjdkZTIw%40thread.v2/0?context=%7b%22Tid%22%3a%22a900bb90-94fe-4658-8b34-dd72084c5064%22%2c%22Oid%22%3a%222f19efba-997e-4189-9c0d-b79f0c89d1cf%22%7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eams.microsoft.com/l/meetup-join/19%3ameeting_ZmI0ZTYzODYtMzVlYS00Zjg4LThiYzktZDZjZTBlNmNlOTM4%40thread.v2/0?context=%7b%22Tid%22%3a%2237c354b2-85b0-47f5-b222-07b48d774ee3%22%2c%22Oid%22%3a%22cbe7b462-b3aa-4547-8437-4d44fc3a144a%22%7d" TargetMode="External"/><Relationship Id="rId11" Type="http://schemas.openxmlformats.org/officeDocument/2006/relationships/hyperlink" Target="https://teams.microsoft.com/l/meetup-join/19%3ameeting_MjZiMjQ4MWItZmEyYy00NDk3LWIwMDItNTViMTk1NDlkNjA4%40thread.v2/0?context=%7b%22Tid%22%3a%224a5378f9-29f4-4d3e-be89-669d03ada9d8%22%2c%22Oid%22%3a%22de2858b5-e273-4cb4-b932-fd91419168ea%22%7d" TargetMode="External"/><Relationship Id="rId24" Type="http://schemas.openxmlformats.org/officeDocument/2006/relationships/hyperlink" Target="https://teams.microsoft.com/l/meetup-join/19%3ameeting_NDZjMDQzYzEtNjMzZi00MWYzLWExYTUtYzMzOGNiZTQxZGEy%40thread.v2/0?context=%7b%22Tid%22%3a%2232622811-fc4d-4784-80a8-fd991eedd987%22%2c%22Oid%22%3a%22063f596c-537e-47ed-bcc6-09e98a6fbf7f%22%7d" TargetMode="External"/><Relationship Id="rId5" Type="http://schemas.openxmlformats.org/officeDocument/2006/relationships/hyperlink" Target="https://teams.microsoft.com/l/meetup-join/19%3ameeting_NjJmNjEwN2QtNmYyYy00MDAwLWI3MTItNjk2NGNlNDMwYjNi%40thread.v2/0?context=%7b%22Tid%22%3a%22a900bb90-94fe-4658-8b34-dd72084c5064%22%2c%22Oid%22%3a%22d43d1c5e-d45c-425d-a431-159d8345091d%22%7d" TargetMode="External"/><Relationship Id="rId15" Type="http://schemas.openxmlformats.org/officeDocument/2006/relationships/hyperlink" Target="https://gbr01.safelinks.protection.outlook.com/ap/t-59584e83/?url=https%3A%2F%2Fteams.microsoft.com%2Fl%2Fmeetup-join%2F19%253ameeting_MWU2ZjhlYWUtZDNhYS00NmIzLThmYTItY2ZiMDM0Yjk5Mzc1%2540thread.v2%2F0%3Fcontext%3D%257b%2522Tid%2522%253a%2522ede29655-d097-42e4-bbb5-f38d427fbfb8%2522%252c%2522Oid%2522%253a%25220ec177d6-e0e0-4179-9f0d-c1f34287212e%2522%257d&amp;data=05%7C02%7Ckatie.castle2%40nhs.net%7C82e8973001c049a17e6408de2839685c%7C37c354b285b047f5b22207b48d774ee3%7C0%7C0%7C638992424218373882%7CUnknown%7CTWFpbGZsb3d8eyJFbXB0eU1hcGkiOnRydWUsIlYiOiIwLjAuMDAwMCIsIlAiOiJXaW4zMiIsIkFOIjoiTWFpbCIsIldUIjoyfQ%3D%3D%7C0%7C%7C%7C&amp;sdata=AXPg6580nDEGdgp5W6pkDVUyjCaPMQqRrSNkT1AZdj0%3D&amp;reserved=0" TargetMode="External"/><Relationship Id="rId23" Type="http://schemas.openxmlformats.org/officeDocument/2006/relationships/hyperlink" Target="mailto:Jessie.white@chi.ac.uk" TargetMode="External"/><Relationship Id="rId10" Type="http://schemas.openxmlformats.org/officeDocument/2006/relationships/hyperlink" Target="mailto:L.E.Bone@soton.ac.uk" TargetMode="External"/><Relationship Id="rId19" Type="http://schemas.openxmlformats.org/officeDocument/2006/relationships/hyperlink" Target="mailto:M.Parsons2@brighton.ac.uk" TargetMode="External"/><Relationship Id="rId4" Type="http://schemas.openxmlformats.org/officeDocument/2006/relationships/hyperlink" Target="mailto:T.C.Blackburn@brighton.ac.uk" TargetMode="External"/><Relationship Id="rId9" Type="http://schemas.openxmlformats.org/officeDocument/2006/relationships/hyperlink" Target="https://teams.microsoft.com/l/meetup-join/19%3ameeting_NGViZmIwYzktMDQ5OS00ZTkxLWI2OWYtODEzZTUwZmQxNTFl%40thread.v2/0?context=%7b%22Tid%22%3a%2263388041-0329-433c-a4b1-19a28fce31c6%22%2c%22Oid%22%3a%22a0717631-4b1c-4afc-923c-717c062c4302%22%7d" TargetMode="External"/><Relationship Id="rId14" Type="http://schemas.openxmlformats.org/officeDocument/2006/relationships/hyperlink" Target="mailto:cjshearer@bournemouth.ac.uk" TargetMode="External"/><Relationship Id="rId22" Type="http://schemas.openxmlformats.org/officeDocument/2006/relationships/hyperlink" Target="mailto:k.newman@chi.ac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5D3C291-66C1-760D-996B-34F366790138}"/>
              </a:ext>
            </a:extLst>
          </p:cNvPr>
          <p:cNvSpPr txBox="1"/>
          <p:nvPr/>
        </p:nvSpPr>
        <p:spPr>
          <a:xfrm>
            <a:off x="3234458" y="861998"/>
            <a:ext cx="80116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/>
              <a:t>Webinars for Practice Educators- 25-26’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FFFE7D5-1FE9-B8E3-25D5-24AB380522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6191" y="0"/>
            <a:ext cx="5035809" cy="78744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56C7219-1CD6-B66B-440E-AC063F0E6D4A}"/>
              </a:ext>
            </a:extLst>
          </p:cNvPr>
          <p:cNvSpPr txBox="1"/>
          <p:nvPr/>
        </p:nvSpPr>
        <p:spPr>
          <a:xfrm>
            <a:off x="433433" y="2461219"/>
            <a:ext cx="107951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/>
              <a:t>Are you supporting other professionals in your workplace?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/>
              <a:t>Do you supervise or assess learners?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/>
              <a:t>Are you interested in education in the practice environment?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/>
              <a:t>Topics include coaching, artificial intelligence, the modern learner, supervision &amp; feedback.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93CB926-F42B-C970-177C-F9B4166CC0FE}"/>
              </a:ext>
            </a:extLst>
          </p:cNvPr>
          <p:cNvSpPr txBox="1"/>
          <p:nvPr/>
        </p:nvSpPr>
        <p:spPr>
          <a:xfrm>
            <a:off x="104273" y="1675079"/>
            <a:ext cx="119365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Our Vision: Design a series of accessible and relevant webinars for professionals, relating to education in the practice setting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FF7D6CB-972D-A13D-1086-60CDEA994933}"/>
              </a:ext>
            </a:extLst>
          </p:cNvPr>
          <p:cNvSpPr txBox="1"/>
          <p:nvPr/>
        </p:nvSpPr>
        <p:spPr>
          <a:xfrm>
            <a:off x="1246483" y="4065172"/>
            <a:ext cx="108412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/>
              <a:t>Find out more </a:t>
            </a:r>
            <a:r>
              <a:rPr lang="en-GB">
                <a:hlinkClick r:id="rId3"/>
              </a:rPr>
              <a:t>https://future.nhs.uk/PracticeEducationTraining</a:t>
            </a:r>
            <a:r>
              <a:rPr lang="en-GB"/>
              <a:t> within the webinar tile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/>
              <a:t>All topics are shared on the next slide with a Teams link</a:t>
            </a:r>
          </a:p>
        </p:txBody>
      </p:sp>
      <p:pic>
        <p:nvPicPr>
          <p:cNvPr id="1026" name="Picture 2" descr="Bournemouth University brand">
            <a:extLst>
              <a:ext uri="{FF2B5EF4-FFF2-40B4-BE49-F238E27FC236}">
                <a16:creationId xmlns:a16="http://schemas.microsoft.com/office/drawing/2014/main" id="{ED723F23-081E-F188-7A13-FC5160ABF5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5797" y="5314362"/>
            <a:ext cx="2133600" cy="59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The Health Sciences university branding">
            <a:extLst>
              <a:ext uri="{FF2B5EF4-FFF2-40B4-BE49-F238E27FC236}">
                <a16:creationId xmlns:a16="http://schemas.microsoft.com/office/drawing/2014/main" id="{FA7E96F2-A380-1FFA-0D18-460AE98690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5797" y="5982063"/>
            <a:ext cx="2105025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University of Portsmouth branding  ">
            <a:extLst>
              <a:ext uri="{FF2B5EF4-FFF2-40B4-BE49-F238E27FC236}">
                <a16:creationId xmlns:a16="http://schemas.microsoft.com/office/drawing/2014/main" id="{6435B047-1D67-971B-3FAB-60368C2721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1561" y="5589041"/>
            <a:ext cx="1091435" cy="1091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University of Chichester branding  ">
            <a:extLst>
              <a:ext uri="{FF2B5EF4-FFF2-40B4-BE49-F238E27FC236}">
                <a16:creationId xmlns:a16="http://schemas.microsoft.com/office/drawing/2014/main" id="{2A0CCC87-EFB3-6EA2-0A2F-7AE55519B0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5535" y="5278855"/>
            <a:ext cx="2134306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University of Winchester">
            <a:extLst>
              <a:ext uri="{FF2B5EF4-FFF2-40B4-BE49-F238E27FC236}">
                <a16:creationId xmlns:a16="http://schemas.microsoft.com/office/drawing/2014/main" id="{43792247-38AA-2A8A-9D87-9F42295417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502" y="5982063"/>
            <a:ext cx="2181225" cy="628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University of Southampton branding ">
            <a:extLst>
              <a:ext uri="{FF2B5EF4-FFF2-40B4-BE49-F238E27FC236}">
                <a16:creationId xmlns:a16="http://schemas.microsoft.com/office/drawing/2014/main" id="{EFC78BA5-8FB7-7B55-4E79-45DD5A33D6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510" y="6134759"/>
            <a:ext cx="2242997" cy="646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132BDB1E-E84A-F47C-015E-56FF05CC90F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581178" y="5434708"/>
            <a:ext cx="1613272" cy="56925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26283B58-FFDB-D483-1D8C-2477531D314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318777" y="5576793"/>
            <a:ext cx="1024481" cy="106716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A9264FC-5FA2-85FB-2090-718BED378D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1457843"/>
              </p:ext>
            </p:extLst>
          </p:nvPr>
        </p:nvGraphicFramePr>
        <p:xfrm>
          <a:off x="2" y="216568"/>
          <a:ext cx="12108871" cy="6555504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1793193">
                  <a:extLst>
                    <a:ext uri="{9D8B030D-6E8A-4147-A177-3AD203B41FA5}">
                      <a16:colId xmlns:a16="http://schemas.microsoft.com/office/drawing/2014/main" val="1048420151"/>
                    </a:ext>
                  </a:extLst>
                </a:gridCol>
                <a:gridCol w="3649035">
                  <a:extLst>
                    <a:ext uri="{9D8B030D-6E8A-4147-A177-3AD203B41FA5}">
                      <a16:colId xmlns:a16="http://schemas.microsoft.com/office/drawing/2014/main" val="2689679498"/>
                    </a:ext>
                  </a:extLst>
                </a:gridCol>
                <a:gridCol w="5388817">
                  <a:extLst>
                    <a:ext uri="{9D8B030D-6E8A-4147-A177-3AD203B41FA5}">
                      <a16:colId xmlns:a16="http://schemas.microsoft.com/office/drawing/2014/main" val="3381478911"/>
                    </a:ext>
                  </a:extLst>
                </a:gridCol>
                <a:gridCol w="1277826">
                  <a:extLst>
                    <a:ext uri="{9D8B030D-6E8A-4147-A177-3AD203B41FA5}">
                      <a16:colId xmlns:a16="http://schemas.microsoft.com/office/drawing/2014/main" val="2821606772"/>
                    </a:ext>
                  </a:extLst>
                </a:gridCol>
              </a:tblGrid>
              <a:tr h="427999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r>
                        <a:rPr lang="en-US" sz="1100" b="0" u="none" kern="100" baseline="30000">
                          <a:solidFill>
                            <a:schemeClr val="tx1"/>
                          </a:solidFill>
                          <a:effectLst/>
                        </a:rPr>
                        <a:t>th</a:t>
                      </a: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</a:rPr>
                        <a:t> December 2025 10am-11am </a:t>
                      </a:r>
                      <a:endParaRPr lang="en-GB" sz="1100" b="0" u="none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797" marR="1779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b="1" u="none" kern="100">
                          <a:solidFill>
                            <a:schemeClr val="tx1"/>
                          </a:solidFill>
                          <a:effectLst/>
                        </a:rPr>
                        <a:t>Case studies of successful placements</a:t>
                      </a:r>
                      <a:endParaRPr lang="en-GB" sz="1100" b="1" u="none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797" marR="1779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</a:rPr>
                        <a:t>Helena Drummond</a:t>
                      </a:r>
                      <a:r>
                        <a:rPr lang="en-GB" sz="1100" b="0" u="none" kern="10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</a:rPr>
                        <a:t>University of Portsmouth</a:t>
                      </a:r>
                      <a:r>
                        <a:rPr lang="en-GB" sz="1100" b="0" u="none" kern="10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Helena.drummond@port.ac.uk</a:t>
                      </a:r>
                      <a:r>
                        <a:rPr lang="en-GB" sz="1100" b="0" u="none" kern="10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GB" sz="1100" b="0" u="none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797" marR="1779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Join the meeting</a:t>
                      </a:r>
                      <a:endParaRPr lang="en-GB" sz="1100" b="0" u="none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797" marR="17797" marT="0" marB="0"/>
                </a:tc>
                <a:extLst>
                  <a:ext uri="{0D108BD9-81ED-4DB2-BD59-A6C34878D82A}">
                    <a16:rowId xmlns:a16="http://schemas.microsoft.com/office/drawing/2014/main" val="2349732697"/>
                  </a:ext>
                </a:extLst>
              </a:tr>
              <a:tr h="350791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</a:rPr>
                        <a:t>Tuesday 13</a:t>
                      </a:r>
                      <a:r>
                        <a:rPr lang="en-US" sz="1100" b="0" u="none" kern="100" baseline="30000">
                          <a:solidFill>
                            <a:schemeClr val="tx1"/>
                          </a:solidFill>
                          <a:effectLst/>
                        </a:rPr>
                        <a:t>th</a:t>
                      </a: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</a:rPr>
                        <a:t> January 2026, 1-2pm</a:t>
                      </a:r>
                      <a:endParaRPr lang="en-GB" sz="1100" b="0" u="none" kern="10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7797" marR="1779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u="none" kern="100">
                          <a:solidFill>
                            <a:schemeClr val="tx1"/>
                          </a:solidFill>
                          <a:effectLst/>
                        </a:rPr>
                        <a:t>Supporting students with Neurodiversity and protected characteristics</a:t>
                      </a:r>
                      <a:endParaRPr lang="en-GB" sz="1100" b="1" u="none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797" marR="1779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</a:rPr>
                        <a:t>Tiffany Blackburn </a:t>
                      </a:r>
                      <a:r>
                        <a:rPr lang="en-GB" sz="1100" b="0" u="none" kern="100">
                          <a:solidFill>
                            <a:schemeClr val="tx1"/>
                          </a:solidFill>
                          <a:effectLst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T.C.Blackburn@brighton.ac.uk</a:t>
                      </a:r>
                      <a:r>
                        <a:rPr lang="en-GB" sz="1100" b="0" u="none" kern="100">
                          <a:solidFill>
                            <a:schemeClr val="tx1"/>
                          </a:solidFill>
                          <a:effectLst/>
                        </a:rPr>
                        <a:t> U</a:t>
                      </a:r>
                      <a:r>
                        <a:rPr lang="en-US" sz="1100" b="0" u="none" kern="100" err="1">
                          <a:solidFill>
                            <a:schemeClr val="tx1"/>
                          </a:solidFill>
                          <a:effectLst/>
                        </a:rPr>
                        <a:t>niversity</a:t>
                      </a: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</a:rPr>
                        <a:t> of Brighton</a:t>
                      </a:r>
                      <a:endParaRPr lang="en-GB" sz="1100" b="0" u="none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797" marR="1779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Join the meeting now</a:t>
                      </a:r>
                      <a:r>
                        <a:rPr lang="en-GB" sz="1100" b="0" u="none" kern="10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GB" sz="1100" b="0" u="none" kern="10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7797" marR="17797" marT="0" marB="0"/>
                </a:tc>
                <a:extLst>
                  <a:ext uri="{0D108BD9-81ED-4DB2-BD59-A6C34878D82A}">
                    <a16:rowId xmlns:a16="http://schemas.microsoft.com/office/drawing/2014/main" val="3366692741"/>
                  </a:ext>
                </a:extLst>
              </a:tr>
              <a:tr h="64128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</a:rPr>
                        <a:t>Tuesday 20</a:t>
                      </a:r>
                      <a:r>
                        <a:rPr lang="en-US" sz="1100" b="0" u="none" kern="100" baseline="30000">
                          <a:solidFill>
                            <a:schemeClr val="tx1"/>
                          </a:solidFill>
                          <a:effectLst/>
                        </a:rPr>
                        <a:t>th</a:t>
                      </a: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</a:rPr>
                        <a:t> January 2026 – 1pm -2pm </a:t>
                      </a:r>
                      <a:endParaRPr lang="en-GB" sz="1100" b="0" u="none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797" marR="1779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u="none" kern="100">
                          <a:solidFill>
                            <a:schemeClr val="tx1"/>
                          </a:solidFill>
                          <a:effectLst/>
                        </a:rPr>
                        <a:t>Reducing the risk of 'Failure to Fail' - supporting practice educators to give difficult feedback to learners?</a:t>
                      </a:r>
                      <a:endParaRPr lang="en-GB" sz="1100" b="1" u="none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797" marR="1779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</a:rPr>
                        <a:t>NHS England Education Quality Team – Katie Webb, Katie Castle and South Central Ambulance Service </a:t>
                      </a:r>
                      <a:endParaRPr lang="en-GB" sz="1100" b="0" u="none" kern="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</a:rPr>
                        <a:t>England.quality.wx@nhs.net </a:t>
                      </a:r>
                      <a:endParaRPr lang="en-GB" sz="1100" b="0" u="none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797" marR="1779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Join the meeting now</a:t>
                      </a:r>
                      <a:endParaRPr lang="en-GB" sz="1100" b="0" u="none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797" marR="17797" marT="0" marB="0"/>
                </a:tc>
                <a:extLst>
                  <a:ext uri="{0D108BD9-81ED-4DB2-BD59-A6C34878D82A}">
                    <a16:rowId xmlns:a16="http://schemas.microsoft.com/office/drawing/2014/main" val="370921635"/>
                  </a:ext>
                </a:extLst>
              </a:tr>
              <a:tr h="446659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r>
                        <a:rPr lang="en-US" sz="1100" b="0" u="none" kern="100" baseline="30000">
                          <a:solidFill>
                            <a:schemeClr val="tx1"/>
                          </a:solidFill>
                          <a:effectLst/>
                        </a:rPr>
                        <a:t>th</a:t>
                      </a: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</a:rPr>
                        <a:t> February 202610-11am</a:t>
                      </a:r>
                      <a:endParaRPr lang="en-GB" sz="1100" b="0" u="none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797" marR="1779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u="none" kern="100">
                          <a:solidFill>
                            <a:schemeClr val="tx1"/>
                          </a:solidFill>
                          <a:effectLst/>
                        </a:rPr>
                        <a:t>A look at the modern day learner, what has shaped them, what they bring to the work force and what are some of their needs.  </a:t>
                      </a:r>
                      <a:endParaRPr lang="en-GB" sz="1100" b="1" u="none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797" marR="1779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</a:rPr>
                        <a:t>Alex Dunford</a:t>
                      </a:r>
                      <a:r>
                        <a:rPr lang="en-GB" sz="1100" b="0" u="none" kern="10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</a:rPr>
                        <a:t>Bournemouth University</a:t>
                      </a:r>
                      <a:r>
                        <a:rPr lang="en-GB" sz="1100" b="0" u="none" kern="10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adunford@bournemouth.ac.uk</a:t>
                      </a:r>
                      <a:endParaRPr lang="en-GB" sz="1100" b="0" u="none" kern="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 b="0" u="none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797" marR="1779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Who are the Modern day learners? | Meeting-Join | Microsoft Teams</a:t>
                      </a:r>
                      <a:endParaRPr lang="en-GB" sz="1100" b="0" u="none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797" marR="17797" marT="0" marB="0"/>
                </a:tc>
                <a:extLst>
                  <a:ext uri="{0D108BD9-81ED-4DB2-BD59-A6C34878D82A}">
                    <a16:rowId xmlns:a16="http://schemas.microsoft.com/office/drawing/2014/main" val="884404971"/>
                  </a:ext>
                </a:extLst>
              </a:tr>
              <a:tr h="56086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r>
                        <a:rPr lang="en-US" sz="1100" b="0" u="none" kern="100" baseline="30000">
                          <a:solidFill>
                            <a:schemeClr val="tx1"/>
                          </a:solidFill>
                          <a:effectLst/>
                        </a:rPr>
                        <a:t>th</a:t>
                      </a: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</a:rPr>
                        <a:t> February 2026   12-1pm </a:t>
                      </a:r>
                      <a:endParaRPr lang="en-GB" sz="1100" b="0" u="none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797" marR="1779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u="none" kern="100">
                          <a:solidFill>
                            <a:schemeClr val="tx1"/>
                          </a:solidFill>
                          <a:effectLst/>
                        </a:rPr>
                        <a:t>What do students actually learn on placement (and how can I help them?)</a:t>
                      </a:r>
                      <a:endParaRPr lang="en-GB" sz="1100" b="1" u="none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797" marR="1779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</a:rPr>
                        <a:t>Terri Grant</a:t>
                      </a:r>
                      <a:r>
                        <a:rPr lang="en-GB" sz="1100" b="0" u="none" kern="10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</a:rPr>
                        <a:t>University of Worchester</a:t>
                      </a:r>
                      <a:r>
                        <a:rPr lang="en-GB" sz="1100" b="0" u="none" kern="10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</a:rPr>
                        <a:t>t.grant@worc.ac.uk</a:t>
                      </a:r>
                      <a:endParaRPr lang="en-GB" sz="1100" b="0" u="none" kern="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 b="0" u="none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797" marR="1779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Join the meeting now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 </a:t>
                      </a:r>
                      <a:endParaRPr lang="en-GB" sz="1100" b="0" u="none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797" marR="17797" marT="0" marB="0"/>
                </a:tc>
                <a:extLst>
                  <a:ext uri="{0D108BD9-81ED-4DB2-BD59-A6C34878D82A}">
                    <a16:rowId xmlns:a16="http://schemas.microsoft.com/office/drawing/2014/main" val="4195355739"/>
                  </a:ext>
                </a:extLst>
              </a:tr>
              <a:tr h="35567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r>
                        <a:rPr lang="en-US" sz="1100" b="0" u="none" kern="100" baseline="30000">
                          <a:solidFill>
                            <a:schemeClr val="tx1"/>
                          </a:solidFill>
                          <a:effectLst/>
                        </a:rPr>
                        <a:t>th</a:t>
                      </a: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</a:rPr>
                        <a:t> March 2026</a:t>
                      </a:r>
                      <a:r>
                        <a:rPr lang="en-GB" sz="1100" b="0" u="none" kern="10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</a:rPr>
                        <a:t>11-12pm</a:t>
                      </a:r>
                      <a:endParaRPr lang="en-GB" sz="1100" b="0" u="none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797" marR="1779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u="none" kern="100">
                          <a:solidFill>
                            <a:schemeClr val="tx1"/>
                          </a:solidFill>
                          <a:effectLst/>
                        </a:rPr>
                        <a:t>Use of Technology to support Practice Education</a:t>
                      </a:r>
                      <a:endParaRPr lang="en-GB" sz="1100" b="1" u="none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797" marR="1779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</a:rPr>
                        <a:t>Louise Bone</a:t>
                      </a:r>
                      <a:r>
                        <a:rPr lang="en-GB" sz="1100" b="0" u="none" kern="10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</a:rPr>
                        <a:t>University of Southampton</a:t>
                      </a:r>
                      <a:r>
                        <a:rPr lang="en-GB" sz="1100" b="0" u="none" kern="10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L.E.Bone@soton.ac.uk</a:t>
                      </a:r>
                      <a:endParaRPr lang="en-GB" sz="1100" b="0" u="none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797" marR="1779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Join the meeting now</a:t>
                      </a:r>
                      <a:r>
                        <a:rPr lang="en-GB" sz="1100" b="0" u="none" kern="10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GB" sz="1100" b="0" u="none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797" marR="17797" marT="0" marB="0"/>
                </a:tc>
                <a:extLst>
                  <a:ext uri="{0D108BD9-81ED-4DB2-BD59-A6C34878D82A}">
                    <a16:rowId xmlns:a16="http://schemas.microsoft.com/office/drawing/2014/main" val="1460373539"/>
                  </a:ext>
                </a:extLst>
              </a:tr>
              <a:tr h="454511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r>
                        <a:rPr lang="en-US" sz="1100" b="0" u="none" kern="100" baseline="30000">
                          <a:solidFill>
                            <a:schemeClr val="tx1"/>
                          </a:solidFill>
                          <a:effectLst/>
                        </a:rPr>
                        <a:t>th</a:t>
                      </a: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</a:rPr>
                        <a:t> March 2026 12.30-1.30pm</a:t>
                      </a:r>
                      <a:endParaRPr lang="en-GB" sz="1100" b="0" u="none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797" marR="1779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u="none" kern="100">
                          <a:solidFill>
                            <a:schemeClr val="tx1"/>
                          </a:solidFill>
                          <a:effectLst/>
                        </a:rPr>
                        <a:t>Coaching Skills Practice – A time to explore the use of good questioning and listening skills </a:t>
                      </a:r>
                      <a:endParaRPr lang="en-GB" sz="1100" b="1" u="none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797" marR="1779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u="none" kern="100" dirty="0">
                          <a:solidFill>
                            <a:schemeClr val="tx1"/>
                          </a:solidFill>
                          <a:effectLst/>
                        </a:rPr>
                        <a:t>Sophie Gay, University of Winchester</a:t>
                      </a:r>
                      <a:r>
                        <a:rPr lang="en-GB" sz="1100" b="0" u="none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100" b="0" u="none" kern="100" dirty="0">
                          <a:solidFill>
                            <a:schemeClr val="tx1"/>
                          </a:solidFill>
                          <a:effectLst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Sophie.Gay@winchester.ac.uk</a:t>
                      </a:r>
                      <a:endParaRPr lang="en-GB" sz="1100" b="0" u="none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797" marR="17797" marT="0" marB="0"/>
                </a:tc>
                <a:tc>
                  <a:txBody>
                    <a:bodyPr/>
                    <a:lstStyle/>
                    <a:p>
                      <a:r>
                        <a:rPr lang="en-US" sz="1100" b="0" i="0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3" tooltip="Original URL: https://teams.microsoft.com/l/meetup-join/19%3ameeting_MWYxZWJjODktODE1My00YzM0LTgxMWItY2Y2NDNjYWFiY2Iz%40thread.v2/0?context=%7b%22Tid%22%3a%229ef0ad7d-eaab-48a5-a07a-fbb82033fa03%22%2c%22Oid%22%3a%222aa12449-750b-45bc-91ac-aa3785f044e7%22%7d. Click or tap if you trust this link.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Join the meeting now</a:t>
                      </a:r>
                      <a:endParaRPr lang="en-US" sz="11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1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797" marR="17797" marT="0" marB="0"/>
                </a:tc>
                <a:extLst>
                  <a:ext uri="{0D108BD9-81ED-4DB2-BD59-A6C34878D82A}">
                    <a16:rowId xmlns:a16="http://schemas.microsoft.com/office/drawing/2014/main" val="2694275641"/>
                  </a:ext>
                </a:extLst>
              </a:tr>
              <a:tr h="519211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r>
                        <a:rPr lang="en-US" sz="1100" b="0" u="none" kern="100" baseline="30000">
                          <a:solidFill>
                            <a:schemeClr val="tx1"/>
                          </a:solidFill>
                          <a:effectLst/>
                        </a:rPr>
                        <a:t>th</a:t>
                      </a: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</a:rPr>
                        <a:t> April 2026 10-11am</a:t>
                      </a:r>
                      <a:endParaRPr lang="en-GB" sz="1100" b="0" u="none" kern="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 b="0" u="none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797" marR="1779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u="none" kern="100">
                          <a:solidFill>
                            <a:schemeClr val="tx1"/>
                          </a:solidFill>
                          <a:effectLst/>
                        </a:rPr>
                        <a:t>Long arm supervision - could it be for you?</a:t>
                      </a:r>
                      <a:endParaRPr lang="en-GB" sz="1100" b="1" u="none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797" marR="1779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u="none" kern="100" dirty="0">
                          <a:solidFill>
                            <a:schemeClr val="tx1"/>
                          </a:solidFill>
                          <a:effectLst/>
                        </a:rPr>
                        <a:t>Claire Shearer</a:t>
                      </a:r>
                      <a:r>
                        <a:rPr lang="en-GB" sz="1100" b="0" u="none" kern="1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1100" b="0" u="none" kern="100" dirty="0">
                          <a:solidFill>
                            <a:schemeClr val="tx1"/>
                          </a:solidFill>
                          <a:effectLst/>
                        </a:rPr>
                        <a:t>Bournemouth University</a:t>
                      </a:r>
                      <a:r>
                        <a:rPr lang="en-GB" sz="1100" b="0" u="none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100" b="0" u="none" kern="100" dirty="0">
                          <a:solidFill>
                            <a:schemeClr val="tx1"/>
                          </a:solidFill>
                          <a:effectLst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cjshearer@bournemouth.ac.uk</a:t>
                      </a:r>
                      <a:endParaRPr lang="en-GB" sz="1100" b="0" u="none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u="none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 b="0" u="none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797" marR="1779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Meeting-Join</a:t>
                      </a:r>
                      <a:endParaRPr lang="en-GB" sz="1100" b="0" u="none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797" marR="17797" marT="0" marB="0"/>
                </a:tc>
                <a:extLst>
                  <a:ext uri="{0D108BD9-81ED-4DB2-BD59-A6C34878D82A}">
                    <a16:rowId xmlns:a16="http://schemas.microsoft.com/office/drawing/2014/main" val="3387391271"/>
                  </a:ext>
                </a:extLst>
              </a:tr>
              <a:tr h="48271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r>
                        <a:rPr lang="en-US" sz="1100" b="0" u="none" kern="100" baseline="30000">
                          <a:solidFill>
                            <a:schemeClr val="tx1"/>
                          </a:solidFill>
                          <a:effectLst/>
                        </a:rPr>
                        <a:t>rd</a:t>
                      </a: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</a:rPr>
                        <a:t> April 2026 12-1.30pm </a:t>
                      </a:r>
                      <a:endParaRPr lang="en-GB" sz="1100" b="0" u="none" kern="10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 b="0" u="none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797" marR="1779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u="none" kern="100">
                          <a:solidFill>
                            <a:schemeClr val="tx1"/>
                          </a:solidFill>
                          <a:effectLst/>
                        </a:rPr>
                        <a:t>Artificial Intelligence for the Practice Educator </a:t>
                      </a:r>
                      <a:endParaRPr lang="en-GB" sz="1100" b="1" u="none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797" marR="1779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u="none" kern="100" dirty="0">
                          <a:solidFill>
                            <a:schemeClr val="tx1"/>
                          </a:solidFill>
                          <a:effectLst/>
                        </a:rPr>
                        <a:t>Dao </a:t>
                      </a:r>
                      <a:r>
                        <a:rPr lang="en-US" sz="1100" b="0" u="none" kern="100" dirty="0" err="1">
                          <a:solidFill>
                            <a:schemeClr val="tx1"/>
                          </a:solidFill>
                          <a:effectLst/>
                        </a:rPr>
                        <a:t>Tunprasert</a:t>
                      </a:r>
                      <a:r>
                        <a:rPr lang="en-US" sz="1100" b="0" u="none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GB" sz="1100" b="0" u="none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100" b="0" u="none" kern="100" dirty="0">
                          <a:solidFill>
                            <a:schemeClr val="tx1"/>
                          </a:solidFill>
                          <a:effectLst/>
                        </a:rPr>
                        <a:t>University of Brighton  T.Tunprasert2@brighton.ac.uk </a:t>
                      </a:r>
                    </a:p>
                  </a:txBody>
                  <a:tcPr marL="17797" marR="1779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Join the meeting now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 </a:t>
                      </a:r>
                      <a:endParaRPr lang="en-GB" sz="1100" b="0" u="none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797" marR="17797" marT="0" marB="0"/>
                </a:tc>
                <a:extLst>
                  <a:ext uri="{0D108BD9-81ED-4DB2-BD59-A6C34878D82A}">
                    <a16:rowId xmlns:a16="http://schemas.microsoft.com/office/drawing/2014/main" val="2626604422"/>
                  </a:ext>
                </a:extLst>
              </a:tr>
              <a:tr h="45709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r>
                        <a:rPr lang="en-US" sz="1100" b="0" u="none" kern="100" baseline="30000">
                          <a:solidFill>
                            <a:schemeClr val="tx1"/>
                          </a:solidFill>
                          <a:effectLst/>
                        </a:rPr>
                        <a:t>th</a:t>
                      </a: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</a:rPr>
                        <a:t> May 2026 10-11am</a:t>
                      </a:r>
                      <a:endParaRPr lang="en-GB" sz="1100" b="0" u="none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797" marR="1779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u="none" kern="100">
                          <a:solidFill>
                            <a:schemeClr val="tx1"/>
                          </a:solidFill>
                          <a:effectLst/>
                        </a:rPr>
                        <a:t>Educational Teaching Approaches for Practice Educators</a:t>
                      </a:r>
                      <a:endParaRPr lang="en-GB" sz="1100" b="1" u="none" kern="10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7797" marR="1779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u="none" kern="100" dirty="0">
                          <a:solidFill>
                            <a:schemeClr val="tx1"/>
                          </a:solidFill>
                          <a:effectLst/>
                        </a:rPr>
                        <a:t>Fiona Lucas</a:t>
                      </a:r>
                      <a:r>
                        <a:rPr lang="en-GB" sz="1100" b="0" u="none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100" b="0" u="none" kern="100" dirty="0">
                          <a:solidFill>
                            <a:schemeClr val="tx1"/>
                          </a:solidFill>
                          <a:effectLst/>
                        </a:rPr>
                        <a:t>Health Sciences University</a:t>
                      </a:r>
                      <a:endParaRPr lang="en-GB" sz="1100" b="0" u="none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797" marR="1779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Join the meeting now</a:t>
                      </a:r>
                      <a:endParaRPr lang="en-GB" sz="1100" b="0" u="none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797" marR="17797" marT="0" marB="0"/>
                </a:tc>
                <a:extLst>
                  <a:ext uri="{0D108BD9-81ED-4DB2-BD59-A6C34878D82A}">
                    <a16:rowId xmlns:a16="http://schemas.microsoft.com/office/drawing/2014/main" val="2673282789"/>
                  </a:ext>
                </a:extLst>
              </a:tr>
              <a:tr h="350791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u="none" kern="100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r>
                        <a:rPr lang="en-US" sz="1100" b="0" u="none" kern="100" baseline="30000" dirty="0">
                          <a:solidFill>
                            <a:schemeClr val="tx1"/>
                          </a:solidFill>
                          <a:effectLst/>
                        </a:rPr>
                        <a:t>th</a:t>
                      </a:r>
                      <a:r>
                        <a:rPr lang="en-US" sz="1100" b="0" u="none" kern="100" dirty="0">
                          <a:solidFill>
                            <a:schemeClr val="tx1"/>
                          </a:solidFill>
                          <a:effectLst/>
                        </a:rPr>
                        <a:t> June 2026 12.30-2pm</a:t>
                      </a:r>
                      <a:endParaRPr lang="en-GB" sz="1100" b="0" u="none" kern="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7797" marR="1779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1" u="none" kern="100">
                          <a:solidFill>
                            <a:schemeClr val="tx1"/>
                          </a:solidFill>
                          <a:effectLst/>
                        </a:rPr>
                        <a:t>How best to support students with EDI?</a:t>
                      </a:r>
                      <a:endParaRPr lang="en-GB" sz="1100" b="1" u="none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797" marR="1779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</a:rPr>
                        <a:t>Steph Hemings and Michelle Parsons </a:t>
                      </a:r>
                      <a:r>
                        <a:rPr lang="en-GB" sz="1100" b="0" u="none" kern="10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</a:rPr>
                        <a:t>University of Brighton S.</a:t>
                      </a: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  <a:hlinkClick r:id="rId1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Hemmings@brighton.ac.uk</a:t>
                      </a: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  <a:hlinkClick r:id="rId1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M.Parsons2@brighton.ac.uk</a:t>
                      </a:r>
                      <a:endParaRPr lang="en-GB" sz="1100" b="0" u="none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797" marR="1779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  <a:hlinkClick r:id="rId2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Join the meeting now</a:t>
                      </a:r>
                      <a:endParaRPr lang="en-GB" sz="1100" b="0" u="none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797" marR="17797" marT="0" marB="0"/>
                </a:tc>
                <a:extLst>
                  <a:ext uri="{0D108BD9-81ED-4DB2-BD59-A6C34878D82A}">
                    <a16:rowId xmlns:a16="http://schemas.microsoft.com/office/drawing/2014/main" val="3541774737"/>
                  </a:ext>
                </a:extLst>
              </a:tr>
              <a:tr h="38264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en-US" sz="1100" b="0" u="none" kern="100" baseline="30000">
                          <a:solidFill>
                            <a:schemeClr val="tx1"/>
                          </a:solidFill>
                          <a:effectLst/>
                        </a:rPr>
                        <a:t>st</a:t>
                      </a: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</a:rPr>
                        <a:t> July 2026 11-12pm</a:t>
                      </a:r>
                      <a:endParaRPr lang="en-GB" sz="1100" b="0" u="none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797" marR="1779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b="1" u="none" kern="100">
                          <a:solidFill>
                            <a:schemeClr val="tx1"/>
                          </a:solidFill>
                          <a:effectLst/>
                        </a:rPr>
                        <a:t> The student profile – managing the increasing complexity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b="1" u="none" kern="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 b="1" u="none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797" marR="1779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</a:rPr>
                        <a:t>Open Panel session exploring reasonable adjustments and fitness to practice.  </a:t>
                      </a:r>
                      <a:endParaRPr lang="en-GB" sz="1100" b="0" u="none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797" marR="1779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  <a:hlinkClick r:id="rId2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Join the meeting now</a:t>
                      </a:r>
                      <a:endParaRPr lang="en-GB" sz="1100" b="0" u="none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797" marR="17797" marT="0" marB="0"/>
                </a:tc>
                <a:extLst>
                  <a:ext uri="{0D108BD9-81ED-4DB2-BD59-A6C34878D82A}">
                    <a16:rowId xmlns:a16="http://schemas.microsoft.com/office/drawing/2014/main" val="1611848953"/>
                  </a:ext>
                </a:extLst>
              </a:tr>
              <a:tr h="463449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r>
                        <a:rPr lang="en-US" sz="1100" b="0" u="none" kern="100" baseline="30000">
                          <a:solidFill>
                            <a:schemeClr val="tx1"/>
                          </a:solidFill>
                          <a:effectLst/>
                        </a:rPr>
                        <a:t>rd</a:t>
                      </a: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</a:rPr>
                        <a:t> July 2026 09:30-11:00</a:t>
                      </a:r>
                      <a:endParaRPr lang="en-GB" sz="1100" b="0" u="none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797" marR="1779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b="1" u="none" kern="100">
                          <a:solidFill>
                            <a:schemeClr val="tx1"/>
                          </a:solidFill>
                          <a:effectLst/>
                        </a:rPr>
                        <a:t>Optimizing student Feedback</a:t>
                      </a:r>
                      <a:endParaRPr lang="en-GB" sz="1100" b="1" u="none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797" marR="1779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  <a:hlinkClick r:id="rId2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Kerry Newman, University of Chichester. k.newman@chi.ac.uk</a:t>
                      </a:r>
                      <a:r>
                        <a:rPr lang="en-GB" sz="1100" b="0" u="none" kern="10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100" b="0" u="none" kern="100">
                          <a:solidFill>
                            <a:schemeClr val="tx1"/>
                          </a:solidFill>
                          <a:effectLst/>
                          <a:hlinkClick r:id="rId2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Jessie.white@chi.ac.uk</a:t>
                      </a:r>
                      <a:endParaRPr lang="en-GB" sz="1100" b="0" u="none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797" marR="1779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b="0" u="none" kern="100" dirty="0">
                          <a:solidFill>
                            <a:schemeClr val="tx1"/>
                          </a:solidFill>
                          <a:effectLst/>
                          <a:hlinkClick r:id="rId2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Join the Teams Meeting Now</a:t>
                      </a:r>
                      <a:endParaRPr lang="en-GB" sz="1100" b="0" u="none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7797" marR="17797" marT="0" marB="0"/>
                </a:tc>
                <a:extLst>
                  <a:ext uri="{0D108BD9-81ED-4DB2-BD59-A6C34878D82A}">
                    <a16:rowId xmlns:a16="http://schemas.microsoft.com/office/drawing/2014/main" val="15334368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313698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C124B35530ED41B5FC0C8AE87EE6B7" ma:contentTypeVersion="18" ma:contentTypeDescription="Create a new document." ma:contentTypeScope="" ma:versionID="bb52b6c770615d88b32f63397c79e106">
  <xsd:schema xmlns:xsd="http://www.w3.org/2001/XMLSchema" xmlns:xs="http://www.w3.org/2001/XMLSchema" xmlns:p="http://schemas.microsoft.com/office/2006/metadata/properties" xmlns:ns2="292ba250-8b45-47bf-ad4e-131726f5e879" xmlns:ns3="6099b812-4d9c-462e-9969-88c2db093ff4" targetNamespace="http://schemas.microsoft.com/office/2006/metadata/properties" ma:root="true" ma:fieldsID="bd70215a324740bafe40617de95a20b5" ns2:_="" ns3:_="">
    <xsd:import namespace="292ba250-8b45-47bf-ad4e-131726f5e879"/>
    <xsd:import namespace="6099b812-4d9c-462e-9969-88c2db093ff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2ba250-8b45-47bf-ad4e-131726f5e8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99b812-4d9c-462e-9969-88c2db093ff4" elementFormDefault="qualified">
    <xsd:import namespace="http://schemas.microsoft.com/office/2006/documentManagement/types"/>
    <xsd:import namespace="http://schemas.microsoft.com/office/infopath/2007/PartnerControls"/>
    <xsd:element name="SharedWithUsers" ma:index="6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0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D21C3BB-2A08-4A3E-A1E5-32F9EC26317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C2E34A3-546F-499D-A81E-44D90CB4CF8A}">
  <ds:schemaRefs>
    <ds:schemaRef ds:uri="292ba250-8b45-47bf-ad4e-131726f5e879"/>
    <ds:schemaRef ds:uri="6099b812-4d9c-462e-9969-88c2db093ff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F1A921C5-4DD5-49CC-818B-68804CEAE8D4}">
  <ds:schemaRefs>
    <ds:schemaRef ds:uri="http://schemas.microsoft.com/office/2006/documentManagement/types"/>
    <ds:schemaRef ds:uri="http://purl.org/dc/dcmitype/"/>
    <ds:schemaRef ds:uri="http://schemas.microsoft.com/office/infopath/2007/PartnerControls"/>
    <ds:schemaRef ds:uri="6099b812-4d9c-462e-9969-88c2db093ff4"/>
    <ds:schemaRef ds:uri="http://purl.org/dc/elements/1.1/"/>
    <ds:schemaRef ds:uri="http://www.w3.org/XML/1998/namespace"/>
    <ds:schemaRef ds:uri="http://schemas.microsoft.com/office/2006/metadata/properties"/>
    <ds:schemaRef ds:uri="292ba250-8b45-47bf-ad4e-131726f5e879"/>
    <ds:schemaRef ds:uri="http://schemas.openxmlformats.org/package/2006/metadata/core-properties"/>
    <ds:schemaRef ds:uri="http://purl.org/dc/terms/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1402</TotalTime>
  <Words>564</Words>
  <Application>Microsoft Office PowerPoint</Application>
  <PresentationFormat>Widescreen</PresentationFormat>
  <Paragraphs>68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Arial</vt:lpstr>
      <vt:lpstr>Century Gothic</vt:lpstr>
      <vt:lpstr>Vapor Trail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MARKS, Nikkie (NHS ENGLAND)</cp:lastModifiedBy>
  <cp:revision>4</cp:revision>
  <dcterms:created xsi:type="dcterms:W3CDTF">2025-11-28T10:17:14Z</dcterms:created>
  <dcterms:modified xsi:type="dcterms:W3CDTF">2026-01-07T12:43:40Z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0x01010019C124B35530ED41B5FC0C8AE87EE6B7</vt:lpwstr>
  </property>
</Properties>
</file>