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0"/>
  </p:notesMasterIdLst>
  <p:sldIdLst>
    <p:sldId id="289" r:id="rId3"/>
    <p:sldId id="291" r:id="rId4"/>
    <p:sldId id="259" r:id="rId5"/>
    <p:sldId id="261" r:id="rId6"/>
    <p:sldId id="262" r:id="rId7"/>
    <p:sldId id="455" r:id="rId8"/>
    <p:sldId id="45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9297F60-8CCB-4A62-910C-7B7437CA1901}" v="1" dt="2024-04-30T18:53:30.0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132" autoAdjust="0"/>
    <p:restoredTop sz="94660"/>
  </p:normalViewPr>
  <p:slideViewPr>
    <p:cSldViewPr snapToGrid="0">
      <p:cViewPr varScale="1">
        <p:scale>
          <a:sx n="37" d="100"/>
          <a:sy n="37" d="100"/>
        </p:scale>
        <p:origin x="87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97FE29-0414-46F0-8E69-81CC6C3BA1AF}" type="datetimeFigureOut">
              <a:rPr lang="en-GB" smtClean="0"/>
              <a:t>13/05/2025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EB80BA-93FE-49DC-B14F-DBE1C55AB5F0}" type="slidenum">
              <a:rPr lang="en-GB" smtClean="0"/>
              <a:t>‹#›</a:t>
            </a:fld>
            <a:endParaRPr lang="en-GB"/>
          </a:p>
        </p:txBody>
      </p:sp>
    </p:spTree>
    <p:extLst>
      <p:ext uri="{BB962C8B-B14F-4D97-AF65-F5344CB8AC3E}">
        <p14:creationId xmlns:p14="http://schemas.microsoft.com/office/powerpoint/2010/main" val="32745761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C360 apprenticeships applicable to the health sector</a:t>
            </a:r>
          </a:p>
        </p:txBody>
      </p:sp>
      <p:sp>
        <p:nvSpPr>
          <p:cNvPr id="4" name="Slide Number Placeholder 3"/>
          <p:cNvSpPr>
            <a:spLocks noGrp="1"/>
          </p:cNvSpPr>
          <p:nvPr>
            <p:ph type="sldNum" sz="quarter" idx="5"/>
          </p:nvPr>
        </p:nvSpPr>
        <p:spPr/>
        <p:txBody>
          <a:bodyPr/>
          <a:lstStyle/>
          <a:p>
            <a:fld id="{BD23F8DE-3A8B-4F37-ACD5-4902D2708892}" type="slidenum">
              <a:rPr lang="en-GB" smtClean="0"/>
              <a:t>2</a:t>
            </a:fld>
            <a:endParaRPr lang="en-GB"/>
          </a:p>
        </p:txBody>
      </p:sp>
    </p:spTree>
    <p:extLst>
      <p:ext uri="{BB962C8B-B14F-4D97-AF65-F5344CB8AC3E}">
        <p14:creationId xmlns:p14="http://schemas.microsoft.com/office/powerpoint/2010/main" val="22334447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50302A-EAD1-4C95-983B-B3A73C1AE9A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8BD2B6A-B6B4-4457-95DA-84BC92A75D3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57DD94F-3601-40D2-851F-89C434C00125}"/>
              </a:ext>
            </a:extLst>
          </p:cNvPr>
          <p:cNvSpPr>
            <a:spLocks noGrp="1"/>
          </p:cNvSpPr>
          <p:nvPr>
            <p:ph type="dt" sz="half" idx="10"/>
          </p:nvPr>
        </p:nvSpPr>
        <p:spPr/>
        <p:txBody>
          <a:bodyPr/>
          <a:lstStyle/>
          <a:p>
            <a:fld id="{39C74482-BB37-4AAF-B7F8-1B1E5F3457CD}" type="datetimeFigureOut">
              <a:rPr lang="en-GB" smtClean="0"/>
              <a:t>13/05/2025</a:t>
            </a:fld>
            <a:endParaRPr lang="en-GB"/>
          </a:p>
        </p:txBody>
      </p:sp>
      <p:sp>
        <p:nvSpPr>
          <p:cNvPr id="5" name="Footer Placeholder 4">
            <a:extLst>
              <a:ext uri="{FF2B5EF4-FFF2-40B4-BE49-F238E27FC236}">
                <a16:creationId xmlns:a16="http://schemas.microsoft.com/office/drawing/2014/main" id="{10EE6FDC-38C0-461A-8021-83BEA51283F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9D845A0-9BC7-40F1-97A2-1BEDA2B20AD7}"/>
              </a:ext>
            </a:extLst>
          </p:cNvPr>
          <p:cNvSpPr>
            <a:spLocks noGrp="1"/>
          </p:cNvSpPr>
          <p:nvPr>
            <p:ph type="sldNum" sz="quarter" idx="12"/>
          </p:nvPr>
        </p:nvSpPr>
        <p:spPr/>
        <p:txBody>
          <a:bodyPr/>
          <a:lstStyle/>
          <a:p>
            <a:fld id="{CD2A8E70-1E23-4C5F-93B1-8889DA8241BD}" type="slidenum">
              <a:rPr lang="en-GB" smtClean="0"/>
              <a:t>‹#›</a:t>
            </a:fld>
            <a:endParaRPr lang="en-GB"/>
          </a:p>
        </p:txBody>
      </p:sp>
    </p:spTree>
    <p:extLst>
      <p:ext uri="{BB962C8B-B14F-4D97-AF65-F5344CB8AC3E}">
        <p14:creationId xmlns:p14="http://schemas.microsoft.com/office/powerpoint/2010/main" val="2959704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67288-B239-4EB5-A442-9C90AA88C67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2FF63F1-D9B9-4483-9A6E-1C7361F76A3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E3B3A6B-D7D1-4111-95E8-90F00DE429E0}"/>
              </a:ext>
            </a:extLst>
          </p:cNvPr>
          <p:cNvSpPr>
            <a:spLocks noGrp="1"/>
          </p:cNvSpPr>
          <p:nvPr>
            <p:ph type="dt" sz="half" idx="10"/>
          </p:nvPr>
        </p:nvSpPr>
        <p:spPr/>
        <p:txBody>
          <a:bodyPr/>
          <a:lstStyle/>
          <a:p>
            <a:fld id="{39C74482-BB37-4AAF-B7F8-1B1E5F3457CD}" type="datetimeFigureOut">
              <a:rPr lang="en-GB" smtClean="0"/>
              <a:t>13/05/2025</a:t>
            </a:fld>
            <a:endParaRPr lang="en-GB"/>
          </a:p>
        </p:txBody>
      </p:sp>
      <p:sp>
        <p:nvSpPr>
          <p:cNvPr id="5" name="Footer Placeholder 4">
            <a:extLst>
              <a:ext uri="{FF2B5EF4-FFF2-40B4-BE49-F238E27FC236}">
                <a16:creationId xmlns:a16="http://schemas.microsoft.com/office/drawing/2014/main" id="{4BF418B8-EE55-41DF-8ACD-114AD39EA3E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075557A-9A46-4493-BF5E-9609E4114CAB}"/>
              </a:ext>
            </a:extLst>
          </p:cNvPr>
          <p:cNvSpPr>
            <a:spLocks noGrp="1"/>
          </p:cNvSpPr>
          <p:nvPr>
            <p:ph type="sldNum" sz="quarter" idx="12"/>
          </p:nvPr>
        </p:nvSpPr>
        <p:spPr/>
        <p:txBody>
          <a:bodyPr/>
          <a:lstStyle/>
          <a:p>
            <a:fld id="{CD2A8E70-1E23-4C5F-93B1-8889DA8241BD}" type="slidenum">
              <a:rPr lang="en-GB" smtClean="0"/>
              <a:t>‹#›</a:t>
            </a:fld>
            <a:endParaRPr lang="en-GB"/>
          </a:p>
        </p:txBody>
      </p:sp>
    </p:spTree>
    <p:extLst>
      <p:ext uri="{BB962C8B-B14F-4D97-AF65-F5344CB8AC3E}">
        <p14:creationId xmlns:p14="http://schemas.microsoft.com/office/powerpoint/2010/main" val="39305231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19B298B-B95C-4778-96C8-E38A2A6A5FB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A0A9D4F-1CA0-431F-B35A-B4DF157B6FA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E205350-7C68-4ABB-B89B-CF9B5E241CDB}"/>
              </a:ext>
            </a:extLst>
          </p:cNvPr>
          <p:cNvSpPr>
            <a:spLocks noGrp="1"/>
          </p:cNvSpPr>
          <p:nvPr>
            <p:ph type="dt" sz="half" idx="10"/>
          </p:nvPr>
        </p:nvSpPr>
        <p:spPr/>
        <p:txBody>
          <a:bodyPr/>
          <a:lstStyle/>
          <a:p>
            <a:fld id="{39C74482-BB37-4AAF-B7F8-1B1E5F3457CD}" type="datetimeFigureOut">
              <a:rPr lang="en-GB" smtClean="0"/>
              <a:t>13/05/2025</a:t>
            </a:fld>
            <a:endParaRPr lang="en-GB"/>
          </a:p>
        </p:txBody>
      </p:sp>
      <p:sp>
        <p:nvSpPr>
          <p:cNvPr id="5" name="Footer Placeholder 4">
            <a:extLst>
              <a:ext uri="{FF2B5EF4-FFF2-40B4-BE49-F238E27FC236}">
                <a16:creationId xmlns:a16="http://schemas.microsoft.com/office/drawing/2014/main" id="{D0B744CA-3CF9-4D15-B3F4-BFE5F7C99CC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AC4DC59-7E1C-4EE4-9A20-AF5A7556B2B9}"/>
              </a:ext>
            </a:extLst>
          </p:cNvPr>
          <p:cNvSpPr>
            <a:spLocks noGrp="1"/>
          </p:cNvSpPr>
          <p:nvPr>
            <p:ph type="sldNum" sz="quarter" idx="12"/>
          </p:nvPr>
        </p:nvSpPr>
        <p:spPr/>
        <p:txBody>
          <a:bodyPr/>
          <a:lstStyle/>
          <a:p>
            <a:fld id="{CD2A8E70-1E23-4C5F-93B1-8889DA8241BD}" type="slidenum">
              <a:rPr lang="en-GB" smtClean="0"/>
              <a:t>‹#›</a:t>
            </a:fld>
            <a:endParaRPr lang="en-GB"/>
          </a:p>
        </p:txBody>
      </p:sp>
    </p:spTree>
    <p:extLst>
      <p:ext uri="{BB962C8B-B14F-4D97-AF65-F5344CB8AC3E}">
        <p14:creationId xmlns:p14="http://schemas.microsoft.com/office/powerpoint/2010/main" val="24699962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CFB93DB2-A0E3-4BCA-B35F-024B15712471}" type="datetimeFigureOut">
              <a:rPr lang="en-GB" smtClean="0"/>
              <a:t>13/05/2025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28D9E7-8B00-4402-BA50-7B763F6F7BB2}" type="slidenum">
              <a:rPr lang="en-GB" smtClean="0"/>
              <a:t>‹#›</a:t>
            </a:fld>
            <a:endParaRPr lang="en-GB"/>
          </a:p>
        </p:txBody>
      </p:sp>
    </p:spTree>
    <p:extLst>
      <p:ext uri="{BB962C8B-B14F-4D97-AF65-F5344CB8AC3E}">
        <p14:creationId xmlns:p14="http://schemas.microsoft.com/office/powerpoint/2010/main" val="37116351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FB93DB2-A0E3-4BCA-B35F-024B15712471}" type="datetimeFigureOut">
              <a:rPr lang="en-GB" smtClean="0"/>
              <a:t>13/05/2025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28D9E7-8B00-4402-BA50-7B763F6F7BB2}" type="slidenum">
              <a:rPr lang="en-GB" smtClean="0"/>
              <a:t>‹#›</a:t>
            </a:fld>
            <a:endParaRPr lang="en-GB"/>
          </a:p>
        </p:txBody>
      </p:sp>
    </p:spTree>
    <p:extLst>
      <p:ext uri="{BB962C8B-B14F-4D97-AF65-F5344CB8AC3E}">
        <p14:creationId xmlns:p14="http://schemas.microsoft.com/office/powerpoint/2010/main" val="18344251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FB93DB2-A0E3-4BCA-B35F-024B15712471}" type="datetimeFigureOut">
              <a:rPr lang="en-GB" smtClean="0"/>
              <a:t>13/05/2025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28D9E7-8B00-4402-BA50-7B763F6F7BB2}" type="slidenum">
              <a:rPr lang="en-GB" smtClean="0"/>
              <a:t>‹#›</a:t>
            </a:fld>
            <a:endParaRPr lang="en-GB"/>
          </a:p>
        </p:txBody>
      </p:sp>
    </p:spTree>
    <p:extLst>
      <p:ext uri="{BB962C8B-B14F-4D97-AF65-F5344CB8AC3E}">
        <p14:creationId xmlns:p14="http://schemas.microsoft.com/office/powerpoint/2010/main" val="7729064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CFB93DB2-A0E3-4BCA-B35F-024B15712471}" type="datetimeFigureOut">
              <a:rPr lang="en-GB" smtClean="0"/>
              <a:t>13/05/2025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28D9E7-8B00-4402-BA50-7B763F6F7BB2}" type="slidenum">
              <a:rPr lang="en-GB" smtClean="0"/>
              <a:t>‹#›</a:t>
            </a:fld>
            <a:endParaRPr lang="en-GB"/>
          </a:p>
        </p:txBody>
      </p:sp>
    </p:spTree>
    <p:extLst>
      <p:ext uri="{BB962C8B-B14F-4D97-AF65-F5344CB8AC3E}">
        <p14:creationId xmlns:p14="http://schemas.microsoft.com/office/powerpoint/2010/main" val="10861804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CFB93DB2-A0E3-4BCA-B35F-024B15712471}" type="datetimeFigureOut">
              <a:rPr lang="en-GB" smtClean="0"/>
              <a:t>13/05/2025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B28D9E7-8B00-4402-BA50-7B763F6F7BB2}" type="slidenum">
              <a:rPr lang="en-GB" smtClean="0"/>
              <a:t>‹#›</a:t>
            </a:fld>
            <a:endParaRPr lang="en-GB"/>
          </a:p>
        </p:txBody>
      </p:sp>
    </p:spTree>
    <p:extLst>
      <p:ext uri="{BB962C8B-B14F-4D97-AF65-F5344CB8AC3E}">
        <p14:creationId xmlns:p14="http://schemas.microsoft.com/office/powerpoint/2010/main" val="29048941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CFB93DB2-A0E3-4BCA-B35F-024B15712471}" type="datetimeFigureOut">
              <a:rPr lang="en-GB" smtClean="0"/>
              <a:t>13/05/2025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B28D9E7-8B00-4402-BA50-7B763F6F7BB2}" type="slidenum">
              <a:rPr lang="en-GB" smtClean="0"/>
              <a:t>‹#›</a:t>
            </a:fld>
            <a:endParaRPr lang="en-GB"/>
          </a:p>
        </p:txBody>
      </p:sp>
    </p:spTree>
    <p:extLst>
      <p:ext uri="{BB962C8B-B14F-4D97-AF65-F5344CB8AC3E}">
        <p14:creationId xmlns:p14="http://schemas.microsoft.com/office/powerpoint/2010/main" val="14536973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B93DB2-A0E3-4BCA-B35F-024B15712471}" type="datetimeFigureOut">
              <a:rPr lang="en-GB" smtClean="0"/>
              <a:t>13/05/2025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B28D9E7-8B00-4402-BA50-7B763F6F7BB2}" type="slidenum">
              <a:rPr lang="en-GB" smtClean="0"/>
              <a:t>‹#›</a:t>
            </a:fld>
            <a:endParaRPr lang="en-GB"/>
          </a:p>
        </p:txBody>
      </p:sp>
    </p:spTree>
    <p:extLst>
      <p:ext uri="{BB962C8B-B14F-4D97-AF65-F5344CB8AC3E}">
        <p14:creationId xmlns:p14="http://schemas.microsoft.com/office/powerpoint/2010/main" val="1886714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FB93DB2-A0E3-4BCA-B35F-024B15712471}" type="datetimeFigureOut">
              <a:rPr lang="en-GB" smtClean="0"/>
              <a:t>13/05/2025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28D9E7-8B00-4402-BA50-7B763F6F7BB2}" type="slidenum">
              <a:rPr lang="en-GB" smtClean="0"/>
              <a:t>‹#›</a:t>
            </a:fld>
            <a:endParaRPr lang="en-GB"/>
          </a:p>
        </p:txBody>
      </p:sp>
    </p:spTree>
    <p:extLst>
      <p:ext uri="{BB962C8B-B14F-4D97-AF65-F5344CB8AC3E}">
        <p14:creationId xmlns:p14="http://schemas.microsoft.com/office/powerpoint/2010/main" val="2409464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2D4BAA-A652-4C1B-BA00-7523489ABD9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84A5BE4-578B-42B0-9565-A44E1180BB4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E78C36C-18D2-47EC-97FC-D63E5B89A063}"/>
              </a:ext>
            </a:extLst>
          </p:cNvPr>
          <p:cNvSpPr>
            <a:spLocks noGrp="1"/>
          </p:cNvSpPr>
          <p:nvPr>
            <p:ph type="dt" sz="half" idx="10"/>
          </p:nvPr>
        </p:nvSpPr>
        <p:spPr/>
        <p:txBody>
          <a:bodyPr/>
          <a:lstStyle/>
          <a:p>
            <a:fld id="{39C74482-BB37-4AAF-B7F8-1B1E5F3457CD}" type="datetimeFigureOut">
              <a:rPr lang="en-GB" smtClean="0"/>
              <a:t>13/05/2025</a:t>
            </a:fld>
            <a:endParaRPr lang="en-GB"/>
          </a:p>
        </p:txBody>
      </p:sp>
      <p:sp>
        <p:nvSpPr>
          <p:cNvPr id="5" name="Footer Placeholder 4">
            <a:extLst>
              <a:ext uri="{FF2B5EF4-FFF2-40B4-BE49-F238E27FC236}">
                <a16:creationId xmlns:a16="http://schemas.microsoft.com/office/drawing/2014/main" id="{69AC6E19-08B7-4DDE-A8E9-85C458D206E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5056C61-CFCE-4B8C-9911-4D4257B997A1}"/>
              </a:ext>
            </a:extLst>
          </p:cNvPr>
          <p:cNvSpPr>
            <a:spLocks noGrp="1"/>
          </p:cNvSpPr>
          <p:nvPr>
            <p:ph type="sldNum" sz="quarter" idx="12"/>
          </p:nvPr>
        </p:nvSpPr>
        <p:spPr/>
        <p:txBody>
          <a:bodyPr/>
          <a:lstStyle/>
          <a:p>
            <a:fld id="{CD2A8E70-1E23-4C5F-93B1-8889DA8241BD}" type="slidenum">
              <a:rPr lang="en-GB" smtClean="0"/>
              <a:t>‹#›</a:t>
            </a:fld>
            <a:endParaRPr lang="en-GB"/>
          </a:p>
        </p:txBody>
      </p:sp>
    </p:spTree>
    <p:extLst>
      <p:ext uri="{BB962C8B-B14F-4D97-AF65-F5344CB8AC3E}">
        <p14:creationId xmlns:p14="http://schemas.microsoft.com/office/powerpoint/2010/main" val="9861836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FB93DB2-A0E3-4BCA-B35F-024B15712471}" type="datetimeFigureOut">
              <a:rPr lang="en-GB" smtClean="0"/>
              <a:t>13/05/2025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28D9E7-8B00-4402-BA50-7B763F6F7BB2}" type="slidenum">
              <a:rPr lang="en-GB" smtClean="0"/>
              <a:t>‹#›</a:t>
            </a:fld>
            <a:endParaRPr lang="en-GB"/>
          </a:p>
        </p:txBody>
      </p:sp>
    </p:spTree>
    <p:extLst>
      <p:ext uri="{BB962C8B-B14F-4D97-AF65-F5344CB8AC3E}">
        <p14:creationId xmlns:p14="http://schemas.microsoft.com/office/powerpoint/2010/main" val="37640881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FB93DB2-A0E3-4BCA-B35F-024B15712471}" type="datetimeFigureOut">
              <a:rPr lang="en-GB" smtClean="0"/>
              <a:t>13/05/2025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28D9E7-8B00-4402-BA50-7B763F6F7BB2}" type="slidenum">
              <a:rPr lang="en-GB" smtClean="0"/>
              <a:t>‹#›</a:t>
            </a:fld>
            <a:endParaRPr lang="en-GB"/>
          </a:p>
        </p:txBody>
      </p:sp>
    </p:spTree>
    <p:extLst>
      <p:ext uri="{BB962C8B-B14F-4D97-AF65-F5344CB8AC3E}">
        <p14:creationId xmlns:p14="http://schemas.microsoft.com/office/powerpoint/2010/main" val="363356131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FB93DB2-A0E3-4BCA-B35F-024B15712471}" type="datetimeFigureOut">
              <a:rPr lang="en-GB" smtClean="0"/>
              <a:t>13/05/2025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28D9E7-8B00-4402-BA50-7B763F6F7BB2}" type="slidenum">
              <a:rPr lang="en-GB" smtClean="0"/>
              <a:t>‹#›</a:t>
            </a:fld>
            <a:endParaRPr lang="en-GB"/>
          </a:p>
        </p:txBody>
      </p:sp>
    </p:spTree>
    <p:extLst>
      <p:ext uri="{BB962C8B-B14F-4D97-AF65-F5344CB8AC3E}">
        <p14:creationId xmlns:p14="http://schemas.microsoft.com/office/powerpoint/2010/main" val="2468094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A5721-1083-40EC-B18E-F0CA48814A7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EDBBA8B-CC43-4243-8103-93BFF00FA04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E35F850-5E5B-4A9A-944D-10DB18D1C7E8}"/>
              </a:ext>
            </a:extLst>
          </p:cNvPr>
          <p:cNvSpPr>
            <a:spLocks noGrp="1"/>
          </p:cNvSpPr>
          <p:nvPr>
            <p:ph type="dt" sz="half" idx="10"/>
          </p:nvPr>
        </p:nvSpPr>
        <p:spPr/>
        <p:txBody>
          <a:bodyPr/>
          <a:lstStyle/>
          <a:p>
            <a:fld id="{39C74482-BB37-4AAF-B7F8-1B1E5F3457CD}" type="datetimeFigureOut">
              <a:rPr lang="en-GB" smtClean="0"/>
              <a:t>13/05/2025</a:t>
            </a:fld>
            <a:endParaRPr lang="en-GB"/>
          </a:p>
        </p:txBody>
      </p:sp>
      <p:sp>
        <p:nvSpPr>
          <p:cNvPr id="5" name="Footer Placeholder 4">
            <a:extLst>
              <a:ext uri="{FF2B5EF4-FFF2-40B4-BE49-F238E27FC236}">
                <a16:creationId xmlns:a16="http://schemas.microsoft.com/office/drawing/2014/main" id="{57AF0189-BC99-414F-8354-298F47AC412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0007B08-72A3-4C76-B1FC-EE1D0BF2EAF6}"/>
              </a:ext>
            </a:extLst>
          </p:cNvPr>
          <p:cNvSpPr>
            <a:spLocks noGrp="1"/>
          </p:cNvSpPr>
          <p:nvPr>
            <p:ph type="sldNum" sz="quarter" idx="12"/>
          </p:nvPr>
        </p:nvSpPr>
        <p:spPr/>
        <p:txBody>
          <a:bodyPr/>
          <a:lstStyle/>
          <a:p>
            <a:fld id="{CD2A8E70-1E23-4C5F-93B1-8889DA8241BD}" type="slidenum">
              <a:rPr lang="en-GB" smtClean="0"/>
              <a:t>‹#›</a:t>
            </a:fld>
            <a:endParaRPr lang="en-GB"/>
          </a:p>
        </p:txBody>
      </p:sp>
    </p:spTree>
    <p:extLst>
      <p:ext uri="{BB962C8B-B14F-4D97-AF65-F5344CB8AC3E}">
        <p14:creationId xmlns:p14="http://schemas.microsoft.com/office/powerpoint/2010/main" val="14305004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80DAF-9651-4C65-B4A2-342799F5C78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836EEBC-6DA6-4010-B8FB-AA82BE3C532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D3CDA7A-2205-4846-890D-B6667F6A982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3F8C819-2D62-448F-9602-19B958294DEF}"/>
              </a:ext>
            </a:extLst>
          </p:cNvPr>
          <p:cNvSpPr>
            <a:spLocks noGrp="1"/>
          </p:cNvSpPr>
          <p:nvPr>
            <p:ph type="dt" sz="half" idx="10"/>
          </p:nvPr>
        </p:nvSpPr>
        <p:spPr/>
        <p:txBody>
          <a:bodyPr/>
          <a:lstStyle/>
          <a:p>
            <a:fld id="{39C74482-BB37-4AAF-B7F8-1B1E5F3457CD}" type="datetimeFigureOut">
              <a:rPr lang="en-GB" smtClean="0"/>
              <a:t>13/05/2025</a:t>
            </a:fld>
            <a:endParaRPr lang="en-GB"/>
          </a:p>
        </p:txBody>
      </p:sp>
      <p:sp>
        <p:nvSpPr>
          <p:cNvPr id="6" name="Footer Placeholder 5">
            <a:extLst>
              <a:ext uri="{FF2B5EF4-FFF2-40B4-BE49-F238E27FC236}">
                <a16:creationId xmlns:a16="http://schemas.microsoft.com/office/drawing/2014/main" id="{9A990334-9951-45CB-A5E4-5F38D85E252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E680BFE-685B-4CD3-BA5A-D0575EC20C2A}"/>
              </a:ext>
            </a:extLst>
          </p:cNvPr>
          <p:cNvSpPr>
            <a:spLocks noGrp="1"/>
          </p:cNvSpPr>
          <p:nvPr>
            <p:ph type="sldNum" sz="quarter" idx="12"/>
          </p:nvPr>
        </p:nvSpPr>
        <p:spPr/>
        <p:txBody>
          <a:bodyPr/>
          <a:lstStyle/>
          <a:p>
            <a:fld id="{CD2A8E70-1E23-4C5F-93B1-8889DA8241BD}" type="slidenum">
              <a:rPr lang="en-GB" smtClean="0"/>
              <a:t>‹#›</a:t>
            </a:fld>
            <a:endParaRPr lang="en-GB"/>
          </a:p>
        </p:txBody>
      </p:sp>
    </p:spTree>
    <p:extLst>
      <p:ext uri="{BB962C8B-B14F-4D97-AF65-F5344CB8AC3E}">
        <p14:creationId xmlns:p14="http://schemas.microsoft.com/office/powerpoint/2010/main" val="2411129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9C60B-C3FB-406B-A23A-2D4258AB378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9FACF1D-21F0-4D29-B9C0-A091EB65BD1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204EA15-E276-4D3B-89A8-00DE4866C84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7F00DDE-FFE0-49FA-8F02-DBDA47209E5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378EC3A-70EB-46EB-93CB-D6E6D779D15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7735A6F-B861-4A9E-B6B0-7A6C81DC2412}"/>
              </a:ext>
            </a:extLst>
          </p:cNvPr>
          <p:cNvSpPr>
            <a:spLocks noGrp="1"/>
          </p:cNvSpPr>
          <p:nvPr>
            <p:ph type="dt" sz="half" idx="10"/>
          </p:nvPr>
        </p:nvSpPr>
        <p:spPr/>
        <p:txBody>
          <a:bodyPr/>
          <a:lstStyle/>
          <a:p>
            <a:fld id="{39C74482-BB37-4AAF-B7F8-1B1E5F3457CD}" type="datetimeFigureOut">
              <a:rPr lang="en-GB" smtClean="0"/>
              <a:t>13/05/2025</a:t>
            </a:fld>
            <a:endParaRPr lang="en-GB"/>
          </a:p>
        </p:txBody>
      </p:sp>
      <p:sp>
        <p:nvSpPr>
          <p:cNvPr id="8" name="Footer Placeholder 7">
            <a:extLst>
              <a:ext uri="{FF2B5EF4-FFF2-40B4-BE49-F238E27FC236}">
                <a16:creationId xmlns:a16="http://schemas.microsoft.com/office/drawing/2014/main" id="{66CE5961-A752-45F3-88EA-9CBF507EBBA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97E09EF-027D-463F-8622-C144BFAB7B2C}"/>
              </a:ext>
            </a:extLst>
          </p:cNvPr>
          <p:cNvSpPr>
            <a:spLocks noGrp="1"/>
          </p:cNvSpPr>
          <p:nvPr>
            <p:ph type="sldNum" sz="quarter" idx="12"/>
          </p:nvPr>
        </p:nvSpPr>
        <p:spPr/>
        <p:txBody>
          <a:bodyPr/>
          <a:lstStyle/>
          <a:p>
            <a:fld id="{CD2A8E70-1E23-4C5F-93B1-8889DA8241BD}" type="slidenum">
              <a:rPr lang="en-GB" smtClean="0"/>
              <a:t>‹#›</a:t>
            </a:fld>
            <a:endParaRPr lang="en-GB"/>
          </a:p>
        </p:txBody>
      </p:sp>
    </p:spTree>
    <p:extLst>
      <p:ext uri="{BB962C8B-B14F-4D97-AF65-F5344CB8AC3E}">
        <p14:creationId xmlns:p14="http://schemas.microsoft.com/office/powerpoint/2010/main" val="8409571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3C38E-DA6C-4329-9045-B5B83D3F99A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6923A35-3127-42EF-9576-DFBB49CB29B6}"/>
              </a:ext>
            </a:extLst>
          </p:cNvPr>
          <p:cNvSpPr>
            <a:spLocks noGrp="1"/>
          </p:cNvSpPr>
          <p:nvPr>
            <p:ph type="dt" sz="half" idx="10"/>
          </p:nvPr>
        </p:nvSpPr>
        <p:spPr/>
        <p:txBody>
          <a:bodyPr/>
          <a:lstStyle/>
          <a:p>
            <a:fld id="{39C74482-BB37-4AAF-B7F8-1B1E5F3457CD}" type="datetimeFigureOut">
              <a:rPr lang="en-GB" smtClean="0"/>
              <a:t>13/05/2025</a:t>
            </a:fld>
            <a:endParaRPr lang="en-GB"/>
          </a:p>
        </p:txBody>
      </p:sp>
      <p:sp>
        <p:nvSpPr>
          <p:cNvPr id="4" name="Footer Placeholder 3">
            <a:extLst>
              <a:ext uri="{FF2B5EF4-FFF2-40B4-BE49-F238E27FC236}">
                <a16:creationId xmlns:a16="http://schemas.microsoft.com/office/drawing/2014/main" id="{76D06FFF-F123-4EC0-A720-1E1084ECEBA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10F31CE-62E9-4D75-8943-2EE1F9611985}"/>
              </a:ext>
            </a:extLst>
          </p:cNvPr>
          <p:cNvSpPr>
            <a:spLocks noGrp="1"/>
          </p:cNvSpPr>
          <p:nvPr>
            <p:ph type="sldNum" sz="quarter" idx="12"/>
          </p:nvPr>
        </p:nvSpPr>
        <p:spPr/>
        <p:txBody>
          <a:bodyPr/>
          <a:lstStyle/>
          <a:p>
            <a:fld id="{CD2A8E70-1E23-4C5F-93B1-8889DA8241BD}" type="slidenum">
              <a:rPr lang="en-GB" smtClean="0"/>
              <a:t>‹#›</a:t>
            </a:fld>
            <a:endParaRPr lang="en-GB"/>
          </a:p>
        </p:txBody>
      </p:sp>
    </p:spTree>
    <p:extLst>
      <p:ext uri="{BB962C8B-B14F-4D97-AF65-F5344CB8AC3E}">
        <p14:creationId xmlns:p14="http://schemas.microsoft.com/office/powerpoint/2010/main" val="310518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47E26F2-29AC-4EED-8989-D2343C60EAB3}"/>
              </a:ext>
            </a:extLst>
          </p:cNvPr>
          <p:cNvSpPr>
            <a:spLocks noGrp="1"/>
          </p:cNvSpPr>
          <p:nvPr>
            <p:ph type="dt" sz="half" idx="10"/>
          </p:nvPr>
        </p:nvSpPr>
        <p:spPr/>
        <p:txBody>
          <a:bodyPr/>
          <a:lstStyle/>
          <a:p>
            <a:fld id="{39C74482-BB37-4AAF-B7F8-1B1E5F3457CD}" type="datetimeFigureOut">
              <a:rPr lang="en-GB" smtClean="0"/>
              <a:t>13/05/2025</a:t>
            </a:fld>
            <a:endParaRPr lang="en-GB"/>
          </a:p>
        </p:txBody>
      </p:sp>
      <p:sp>
        <p:nvSpPr>
          <p:cNvPr id="3" name="Footer Placeholder 2">
            <a:extLst>
              <a:ext uri="{FF2B5EF4-FFF2-40B4-BE49-F238E27FC236}">
                <a16:creationId xmlns:a16="http://schemas.microsoft.com/office/drawing/2014/main" id="{8C8A9218-14F0-4921-9035-44E6B78F195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E71D12D-6B5B-433A-A645-A74352A0249A}"/>
              </a:ext>
            </a:extLst>
          </p:cNvPr>
          <p:cNvSpPr>
            <a:spLocks noGrp="1"/>
          </p:cNvSpPr>
          <p:nvPr>
            <p:ph type="sldNum" sz="quarter" idx="12"/>
          </p:nvPr>
        </p:nvSpPr>
        <p:spPr/>
        <p:txBody>
          <a:bodyPr/>
          <a:lstStyle/>
          <a:p>
            <a:fld id="{CD2A8E70-1E23-4C5F-93B1-8889DA8241BD}" type="slidenum">
              <a:rPr lang="en-GB" smtClean="0"/>
              <a:t>‹#›</a:t>
            </a:fld>
            <a:endParaRPr lang="en-GB"/>
          </a:p>
        </p:txBody>
      </p:sp>
    </p:spTree>
    <p:extLst>
      <p:ext uri="{BB962C8B-B14F-4D97-AF65-F5344CB8AC3E}">
        <p14:creationId xmlns:p14="http://schemas.microsoft.com/office/powerpoint/2010/main" val="312768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5087A-EFCB-4748-8E6C-6B4342049C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981C5B7-E78A-4B85-8665-663010CAA5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CA5EDF5-A038-463F-A7FE-5152C664ED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36EA906-FDD3-47C4-BDED-A06AEA80AFEE}"/>
              </a:ext>
            </a:extLst>
          </p:cNvPr>
          <p:cNvSpPr>
            <a:spLocks noGrp="1"/>
          </p:cNvSpPr>
          <p:nvPr>
            <p:ph type="dt" sz="half" idx="10"/>
          </p:nvPr>
        </p:nvSpPr>
        <p:spPr/>
        <p:txBody>
          <a:bodyPr/>
          <a:lstStyle/>
          <a:p>
            <a:fld id="{39C74482-BB37-4AAF-B7F8-1B1E5F3457CD}" type="datetimeFigureOut">
              <a:rPr lang="en-GB" smtClean="0"/>
              <a:t>13/05/2025</a:t>
            </a:fld>
            <a:endParaRPr lang="en-GB"/>
          </a:p>
        </p:txBody>
      </p:sp>
      <p:sp>
        <p:nvSpPr>
          <p:cNvPr id="6" name="Footer Placeholder 5">
            <a:extLst>
              <a:ext uri="{FF2B5EF4-FFF2-40B4-BE49-F238E27FC236}">
                <a16:creationId xmlns:a16="http://schemas.microsoft.com/office/drawing/2014/main" id="{10CCCE74-D282-4A16-BFCC-5B3BB59B608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CE4C31C-949B-4EB0-A6E5-C7EA72B7D273}"/>
              </a:ext>
            </a:extLst>
          </p:cNvPr>
          <p:cNvSpPr>
            <a:spLocks noGrp="1"/>
          </p:cNvSpPr>
          <p:nvPr>
            <p:ph type="sldNum" sz="quarter" idx="12"/>
          </p:nvPr>
        </p:nvSpPr>
        <p:spPr/>
        <p:txBody>
          <a:bodyPr/>
          <a:lstStyle/>
          <a:p>
            <a:fld id="{CD2A8E70-1E23-4C5F-93B1-8889DA8241BD}" type="slidenum">
              <a:rPr lang="en-GB" smtClean="0"/>
              <a:t>‹#›</a:t>
            </a:fld>
            <a:endParaRPr lang="en-GB"/>
          </a:p>
        </p:txBody>
      </p:sp>
    </p:spTree>
    <p:extLst>
      <p:ext uri="{BB962C8B-B14F-4D97-AF65-F5344CB8AC3E}">
        <p14:creationId xmlns:p14="http://schemas.microsoft.com/office/powerpoint/2010/main" val="2892169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27C0E-A038-4018-9573-30A8864A53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C8DA864-D406-4B7F-9B86-6836F5BE10B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18D778E-4DEA-4EFB-9603-34E50FBCE9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DC5E546-DCEE-458C-8369-4899E65E7AA7}"/>
              </a:ext>
            </a:extLst>
          </p:cNvPr>
          <p:cNvSpPr>
            <a:spLocks noGrp="1"/>
          </p:cNvSpPr>
          <p:nvPr>
            <p:ph type="dt" sz="half" idx="10"/>
          </p:nvPr>
        </p:nvSpPr>
        <p:spPr/>
        <p:txBody>
          <a:bodyPr/>
          <a:lstStyle/>
          <a:p>
            <a:fld id="{39C74482-BB37-4AAF-B7F8-1B1E5F3457CD}" type="datetimeFigureOut">
              <a:rPr lang="en-GB" smtClean="0"/>
              <a:t>13/05/2025</a:t>
            </a:fld>
            <a:endParaRPr lang="en-GB"/>
          </a:p>
        </p:txBody>
      </p:sp>
      <p:sp>
        <p:nvSpPr>
          <p:cNvPr id="6" name="Footer Placeholder 5">
            <a:extLst>
              <a:ext uri="{FF2B5EF4-FFF2-40B4-BE49-F238E27FC236}">
                <a16:creationId xmlns:a16="http://schemas.microsoft.com/office/drawing/2014/main" id="{F258DF31-4562-49CA-ADAF-279096DB5BD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06B9B49-8128-4F90-9C70-6803E4795AA3}"/>
              </a:ext>
            </a:extLst>
          </p:cNvPr>
          <p:cNvSpPr>
            <a:spLocks noGrp="1"/>
          </p:cNvSpPr>
          <p:nvPr>
            <p:ph type="sldNum" sz="quarter" idx="12"/>
          </p:nvPr>
        </p:nvSpPr>
        <p:spPr/>
        <p:txBody>
          <a:bodyPr/>
          <a:lstStyle/>
          <a:p>
            <a:fld id="{CD2A8E70-1E23-4C5F-93B1-8889DA8241BD}" type="slidenum">
              <a:rPr lang="en-GB" smtClean="0"/>
              <a:t>‹#›</a:t>
            </a:fld>
            <a:endParaRPr lang="en-GB"/>
          </a:p>
        </p:txBody>
      </p:sp>
    </p:spTree>
    <p:extLst>
      <p:ext uri="{BB962C8B-B14F-4D97-AF65-F5344CB8AC3E}">
        <p14:creationId xmlns:p14="http://schemas.microsoft.com/office/powerpoint/2010/main" val="4167207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4CE62A7-6027-4256-8BE2-A59DBB4A00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9F6B103-2DF6-419A-81D9-1D6AAAF73C6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59094EC-86FE-4018-873D-40231D37FB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C74482-BB37-4AAF-B7F8-1B1E5F3457CD}" type="datetimeFigureOut">
              <a:rPr lang="en-GB" smtClean="0"/>
              <a:t>13/05/2025</a:t>
            </a:fld>
            <a:endParaRPr lang="en-GB"/>
          </a:p>
        </p:txBody>
      </p:sp>
      <p:sp>
        <p:nvSpPr>
          <p:cNvPr id="5" name="Footer Placeholder 4">
            <a:extLst>
              <a:ext uri="{FF2B5EF4-FFF2-40B4-BE49-F238E27FC236}">
                <a16:creationId xmlns:a16="http://schemas.microsoft.com/office/drawing/2014/main" id="{FCEDEFCB-A6B8-48E0-9DD9-F941E9AFCB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1698F2-7DC8-4BA5-AB0C-E0EC8A277B3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2A8E70-1E23-4C5F-93B1-8889DA8241BD}" type="slidenum">
              <a:rPr lang="en-GB" smtClean="0"/>
              <a:t>‹#›</a:t>
            </a:fld>
            <a:endParaRPr lang="en-GB"/>
          </a:p>
        </p:txBody>
      </p:sp>
    </p:spTree>
    <p:extLst>
      <p:ext uri="{BB962C8B-B14F-4D97-AF65-F5344CB8AC3E}">
        <p14:creationId xmlns:p14="http://schemas.microsoft.com/office/powerpoint/2010/main" val="9880477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B93DB2-A0E3-4BCA-B35F-024B15712471}" type="datetimeFigureOut">
              <a:rPr lang="en-GB" smtClean="0"/>
              <a:t>13/05/2025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28D9E7-8B00-4402-BA50-7B763F6F7BB2}" type="slidenum">
              <a:rPr lang="en-GB" smtClean="0"/>
              <a:t>‹#›</a:t>
            </a:fld>
            <a:endParaRPr lang="en-GB"/>
          </a:p>
        </p:txBody>
      </p:sp>
    </p:spTree>
    <p:extLst>
      <p:ext uri="{BB962C8B-B14F-4D97-AF65-F5344CB8AC3E}">
        <p14:creationId xmlns:p14="http://schemas.microsoft.com/office/powerpoint/2010/main" val="20201621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instituteforapprenticeships.org/apprenticeship-standards/"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2.jp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www.instituteforapprenticeships.org/apprenticeship-standards/learning-and-development-practitioner-v1-0" TargetMode="External"/><Relationship Id="rId13" Type="http://schemas.openxmlformats.org/officeDocument/2006/relationships/hyperlink" Target="https://www.instituteforapprenticeships.org/apprenticeship-standards/team-leader-or-supervisor-v1-2" TargetMode="External"/><Relationship Id="rId18" Type="http://schemas.openxmlformats.org/officeDocument/2006/relationships/hyperlink" Target="https://www.instituteforapprenticeships.org/apprenticeship-standards/project-manager-integrated-degree-v1-0" TargetMode="External"/><Relationship Id="rId26" Type="http://schemas.openxmlformats.org/officeDocument/2006/relationships/image" Target="../media/image1.png"/><Relationship Id="rId3" Type="http://schemas.openxmlformats.org/officeDocument/2006/relationships/hyperlink" Target="https://www.instituteforapprenticeships.org/apprenticeship-standards/senior-people-professional-v1-0" TargetMode="External"/><Relationship Id="rId21" Type="http://schemas.openxmlformats.org/officeDocument/2006/relationships/hyperlink" Target="https://www.instituteforapprenticeships.org/apprenticeship-standards/st0869-v1-1" TargetMode="External"/><Relationship Id="rId7" Type="http://schemas.openxmlformats.org/officeDocument/2006/relationships/hyperlink" Target="https://www.instituteforapprenticeships.org/apprenticeship-standards/st1303-v1-0" TargetMode="External"/><Relationship Id="rId12" Type="http://schemas.openxmlformats.org/officeDocument/2006/relationships/hyperlink" Target="https://www.instituteforapprenticeships.org/apprenticeship-standards/st1421-v1-0" TargetMode="External"/><Relationship Id="rId17" Type="http://schemas.openxmlformats.org/officeDocument/2006/relationships/hyperlink" Target="https://www.instituteforapprenticeships.org/apprenticeship-standards/st0310-v1-4" TargetMode="External"/><Relationship Id="rId25" Type="http://schemas.openxmlformats.org/officeDocument/2006/relationships/hyperlink" Target="https://www.instituteforapprenticeships.org/apprenticeship-standards/data-analyst-v1-1" TargetMode="External"/><Relationship Id="rId2" Type="http://schemas.openxmlformats.org/officeDocument/2006/relationships/hyperlink" Target="https://www.instituteforapprenticeships.org/apprenticeship-standards/hr-support-v1-1" TargetMode="External"/><Relationship Id="rId16" Type="http://schemas.openxmlformats.org/officeDocument/2006/relationships/hyperlink" Target="https://www.instituteforapprenticeships.org/apprenticeship-standards/business-administrator-v1-0" TargetMode="External"/><Relationship Id="rId20" Type="http://schemas.openxmlformats.org/officeDocument/2006/relationships/hyperlink" Target="https://www.instituteforapprenticeships.org/apprenticeship-standards/st0809-v1-0" TargetMode="External"/><Relationship Id="rId29" Type="http://schemas.openxmlformats.org/officeDocument/2006/relationships/hyperlink" Target="https://www.instituteforapprenticeships.org/apprenticeship-standards/st0967-v1-1" TargetMode="External"/><Relationship Id="rId1" Type="http://schemas.openxmlformats.org/officeDocument/2006/relationships/slideLayout" Target="../slideLayouts/slideLayout2.xml"/><Relationship Id="rId6" Type="http://schemas.openxmlformats.org/officeDocument/2006/relationships/hyperlink" Target="https://www.instituteforapprenticeships.org/apprenticeship-standards/assistant-accountant-v1-1" TargetMode="External"/><Relationship Id="rId11" Type="http://schemas.openxmlformats.org/officeDocument/2006/relationships/hyperlink" Target="https://www.instituteforapprenticeships.org/apprenticeship-standards/st0073-v1-1" TargetMode="External"/><Relationship Id="rId24" Type="http://schemas.openxmlformats.org/officeDocument/2006/relationships/hyperlink" Target="https://www.instituteforapprenticeships.org/apprenticeship-standards/business-analyst-v1-1" TargetMode="External"/><Relationship Id="rId5" Type="http://schemas.openxmlformats.org/officeDocument/2006/relationships/hyperlink" Target="https://www.instituteforapprenticeships.org/apprenticeship-standards/accounts-or-finance-assistant-v1-0" TargetMode="External"/><Relationship Id="rId15" Type="http://schemas.openxmlformats.org/officeDocument/2006/relationships/hyperlink" Target="https://www.instituteforapprenticeships.org/apprenticeship-standards/chartered-manager-degree-v1-0" TargetMode="External"/><Relationship Id="rId23" Type="http://schemas.openxmlformats.org/officeDocument/2006/relationships/hyperlink" Target="https://www.instituteforapprenticeships.org/apprenticeship-standards/improvement-technician-v1-1" TargetMode="External"/><Relationship Id="rId28" Type="http://schemas.openxmlformats.org/officeDocument/2006/relationships/hyperlink" Target="https://www.instituteforapprenticeships.org/apprenticeship-standards/improvement-practitioner-v1-2" TargetMode="External"/><Relationship Id="rId10" Type="http://schemas.openxmlformats.org/officeDocument/2006/relationships/hyperlink" Target="https://www.instituteforapprenticeships.org/apprenticeship-standards/senior-leader-v1-1" TargetMode="External"/><Relationship Id="rId19" Type="http://schemas.openxmlformats.org/officeDocument/2006/relationships/hyperlink" Target="https://www.instituteforapprenticeships.org/apprenticeship-standards/st1379-v1-2" TargetMode="External"/><Relationship Id="rId31" Type="http://schemas.openxmlformats.org/officeDocument/2006/relationships/hyperlink" Target="https://www.instituteforapprenticeships.org/apprenticeship-standards/st1472" TargetMode="External"/><Relationship Id="rId4" Type="http://schemas.openxmlformats.org/officeDocument/2006/relationships/hyperlink" Target="https://www.instituteforapprenticeships.org/apprenticeship-standards/st0238-v1-3" TargetMode="External"/><Relationship Id="rId9" Type="http://schemas.openxmlformats.org/officeDocument/2006/relationships/hyperlink" Target="https://www.instituteforapprenticeships.org/apprenticeship-standards/learning-and-development-consultant-business-partner-v1-0" TargetMode="External"/><Relationship Id="rId14" Type="http://schemas.openxmlformats.org/officeDocument/2006/relationships/hyperlink" Target="https://www.instituteforapprenticeships.org/apprenticeship-standards/operations-or-departmental-manager-v1-2" TargetMode="External"/><Relationship Id="rId22" Type="http://schemas.openxmlformats.org/officeDocument/2006/relationships/hyperlink" Target="https://www.instituteforapprenticeships.org/apprenticeship-standards/data-technician-v1-0" TargetMode="External"/><Relationship Id="rId27" Type="http://schemas.openxmlformats.org/officeDocument/2006/relationships/image" Target="../media/image2.jpg"/><Relationship Id="rId30" Type="http://schemas.openxmlformats.org/officeDocument/2006/relationships/hyperlink" Target="https://www.instituteforapprenticeships.org/apprenticeship-standards/st0958-v1-1"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www.instituteforapprenticeships.org/apprenticeship-standards/team-leader-or-supervisor-v1-2" TargetMode="External"/><Relationship Id="rId13" Type="http://schemas.openxmlformats.org/officeDocument/2006/relationships/hyperlink" Target="https://www.instituteforapprenticeships.org/apprenticeship-standards/data-technician-v1-0" TargetMode="External"/><Relationship Id="rId3" Type="http://schemas.openxmlformats.org/officeDocument/2006/relationships/hyperlink" Target="https://www.instituteforapprenticeships.org/apprenticeship-standards/customer-service-specialist-v1-0" TargetMode="External"/><Relationship Id="rId7" Type="http://schemas.openxmlformats.org/officeDocument/2006/relationships/hyperlink" Target="https://www.instituteforapprenticeships.org/apprenticeship-standards/senior-leader-v1-1" TargetMode="External"/><Relationship Id="rId12" Type="http://schemas.openxmlformats.org/officeDocument/2006/relationships/image" Target="../media/image2.jpg"/><Relationship Id="rId17" Type="http://schemas.openxmlformats.org/officeDocument/2006/relationships/hyperlink" Target="https://www.instituteforapprenticeships.org/apprenticeship-standards/st1472" TargetMode="External"/><Relationship Id="rId2" Type="http://schemas.openxmlformats.org/officeDocument/2006/relationships/hyperlink" Target="https://www.instituteforapprenticeships.org/apprenticeship-standards/customer-service-practitioner-v1-1" TargetMode="External"/><Relationship Id="rId16" Type="http://schemas.openxmlformats.org/officeDocument/2006/relationships/hyperlink" Target="https://www.instituteforapprenticeships.org/apprenticeship-standards/accounts-or-finance-assistant-v1-0" TargetMode="External"/><Relationship Id="rId1" Type="http://schemas.openxmlformats.org/officeDocument/2006/relationships/slideLayout" Target="../slideLayouts/slideLayout2.xml"/><Relationship Id="rId6" Type="http://schemas.openxmlformats.org/officeDocument/2006/relationships/hyperlink" Target="https://www.instituteforapprenticeships.org/apprenticeship-standards/chartered-manager-degree-v1-0" TargetMode="External"/><Relationship Id="rId11" Type="http://schemas.openxmlformats.org/officeDocument/2006/relationships/image" Target="../media/image1.png"/><Relationship Id="rId5" Type="http://schemas.openxmlformats.org/officeDocument/2006/relationships/hyperlink" Target="https://www.instituteforapprenticeships.org/apprenticeship-standards/operations-or-departmental-manager-v1-2" TargetMode="External"/><Relationship Id="rId15" Type="http://schemas.openxmlformats.org/officeDocument/2006/relationships/hyperlink" Target="https://www.instituteforapprenticeships.org/apprenticeship-standards/hr-support-v1-1" TargetMode="External"/><Relationship Id="rId10" Type="http://schemas.openxmlformats.org/officeDocument/2006/relationships/hyperlink" Target="https://www.instituteforapprenticeships.org/apprenticeship-standards/st0809-v1-0" TargetMode="External"/><Relationship Id="rId4" Type="http://schemas.openxmlformats.org/officeDocument/2006/relationships/hyperlink" Target="https://www.instituteforapprenticeships.org/apprenticeship-standards/business-administrator-v1-0" TargetMode="External"/><Relationship Id="rId9" Type="http://schemas.openxmlformats.org/officeDocument/2006/relationships/hyperlink" Target="https://www.instituteforapprenticeships.org/apprenticeship-standards/learning-and-skills-mentor-v1-0" TargetMode="External"/><Relationship Id="rId14" Type="http://schemas.openxmlformats.org/officeDocument/2006/relationships/hyperlink" Target="https://www.instituteforapprenticeships.org/apprenticeship-standards/improvement-technician-v1-1"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6.xml.rels><?xml version="1.0" encoding="UTF-8" standalone="yes"?>
<Relationships xmlns="http://schemas.openxmlformats.org/package/2006/relationships"><Relationship Id="rId3" Type="http://schemas.openxmlformats.org/officeDocument/2006/relationships/hyperlink" Target="https://www.apprenticeships.gov.uk/employers/choose-training-provider" TargetMode="External"/><Relationship Id="rId2" Type="http://schemas.openxmlformats.org/officeDocument/2006/relationships/hyperlink" Target="https://www.instituteforapprenticeships.org/apprenticeship-standards/" TargetMode="External"/><Relationship Id="rId1" Type="http://schemas.openxmlformats.org/officeDocument/2006/relationships/slideLayout" Target="../slideLayouts/slideLayout13.xml"/><Relationship Id="rId4" Type="http://schemas.openxmlformats.org/officeDocument/2006/relationships/hyperlink" Target="https://wessex.hee.nhs.uk/wider-workforce/tvw-primary-care-school/tvw-pcs-training-hubs/development-opportunities/apprenticeships-in-primary-care/"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england.primarycareschooltvw.se@nhs.net" TargetMode="External"/><Relationship Id="rId3" Type="http://schemas.openxmlformats.org/officeDocument/2006/relationships/hyperlink" Target="https://www.youtube.com/watch?v=6FUy_R9jJaQ" TargetMode="External"/><Relationship Id="rId7" Type="http://schemas.openxmlformats.org/officeDocument/2006/relationships/hyperlink" Target="https://www.youtube.com/watch?v=Ivf4nnl82Ec" TargetMode="External"/><Relationship Id="rId2" Type="http://schemas.openxmlformats.org/officeDocument/2006/relationships/hyperlink" Target="https://wessex.hee.nhs.uk/wider-workforce/tvw-primary-care-school/tvw-pcs-training-hubs/development-opportunities/apprenticeships-in-primary-care/" TargetMode="External"/><Relationship Id="rId1" Type="http://schemas.openxmlformats.org/officeDocument/2006/relationships/slideLayout" Target="../slideLayouts/slideLayout13.xml"/><Relationship Id="rId6" Type="http://schemas.openxmlformats.org/officeDocument/2006/relationships/hyperlink" Target="https://www.youtube.com/watch?v=jBLtwG_ygy8" TargetMode="External"/><Relationship Id="rId5" Type="http://schemas.openxmlformats.org/officeDocument/2006/relationships/hyperlink" Target="https://www.youtube.com/watch?v=zkN2etKNt4A&amp;t=848s" TargetMode="External"/><Relationship Id="rId10" Type="http://schemas.openxmlformats.org/officeDocument/2006/relationships/hyperlink" Target="https://www.youtube.com/@frimleytraininghub7849/videos" TargetMode="External"/><Relationship Id="rId4" Type="http://schemas.openxmlformats.org/officeDocument/2006/relationships/hyperlink" Target="https://www.youtube.com/watch?v=a-Q9hZuasBo&amp;t=2s" TargetMode="External"/><Relationship Id="rId9" Type="http://schemas.openxmlformats.org/officeDocument/2006/relationships/hyperlink" Target="mailto:frimley.traininghub@nhs.ne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4940BA-301F-4086-A9C8-0D12064F1709}"/>
              </a:ext>
            </a:extLst>
          </p:cNvPr>
          <p:cNvSpPr>
            <a:spLocks noGrp="1"/>
          </p:cNvSpPr>
          <p:nvPr>
            <p:ph type="title"/>
          </p:nvPr>
        </p:nvSpPr>
        <p:spPr>
          <a:xfrm>
            <a:off x="-1798099" y="-168711"/>
            <a:ext cx="10515600" cy="1152939"/>
          </a:xfrm>
        </p:spPr>
        <p:txBody>
          <a:bodyPr>
            <a:normAutofit/>
          </a:bodyPr>
          <a:lstStyle/>
          <a:p>
            <a:pPr algn="ctr"/>
            <a:r>
              <a:rPr lang="en-GB" sz="4000" b="1" dirty="0">
                <a:solidFill>
                  <a:srgbClr val="0070C0"/>
                </a:solidFill>
              </a:rPr>
              <a:t>Apprenticeships in Primary Care</a:t>
            </a:r>
          </a:p>
        </p:txBody>
      </p:sp>
      <p:sp>
        <p:nvSpPr>
          <p:cNvPr id="7" name="Rectangle: Rounded Corners 6">
            <a:extLst>
              <a:ext uri="{FF2B5EF4-FFF2-40B4-BE49-F238E27FC236}">
                <a16:creationId xmlns:a16="http://schemas.microsoft.com/office/drawing/2014/main" id="{DECC707D-D189-4906-8173-56F729B57899}"/>
              </a:ext>
            </a:extLst>
          </p:cNvPr>
          <p:cNvSpPr/>
          <p:nvPr/>
        </p:nvSpPr>
        <p:spPr>
          <a:xfrm>
            <a:off x="7271310" y="721564"/>
            <a:ext cx="4447754" cy="132556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srgbClr val="0070C0"/>
                </a:solidFill>
                <a:effectLst/>
                <a:uLnTx/>
                <a:uFillTx/>
                <a:latin typeface="Calibri" panose="020F0502020204030204"/>
                <a:ea typeface="+mn-ea"/>
                <a:cs typeface="+mn-cs"/>
              </a:rPr>
              <a:t>Level 2 (GCSE) to Lev</a:t>
            </a:r>
            <a:r>
              <a:rPr lang="en-GB" sz="2000" dirty="0" err="1">
                <a:solidFill>
                  <a:srgbClr val="0070C0"/>
                </a:solidFill>
                <a:latin typeface="Calibri" panose="020F0502020204030204"/>
              </a:rPr>
              <a:t>el</a:t>
            </a:r>
            <a:r>
              <a:rPr lang="en-GB" sz="2000" dirty="0">
                <a:solidFill>
                  <a:srgbClr val="0070C0"/>
                </a:solidFill>
                <a:latin typeface="Calibri" panose="020F0502020204030204"/>
              </a:rPr>
              <a:t> 7</a:t>
            </a:r>
            <a:r>
              <a:rPr kumimoji="0" lang="en-GB" sz="2000" b="0" i="0" u="none" strike="noStrike" kern="1200" cap="none" spc="0" normalizeH="0" baseline="0" noProof="0" dirty="0">
                <a:ln>
                  <a:noFill/>
                </a:ln>
                <a:solidFill>
                  <a:srgbClr val="0070C0"/>
                </a:solidFill>
                <a:effectLst/>
                <a:uLnTx/>
                <a:uFillTx/>
                <a:latin typeface="Calibri" panose="020F0502020204030204"/>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srgbClr val="0070C0"/>
                </a:solidFill>
                <a:effectLst/>
                <a:uLnTx/>
                <a:uFillTx/>
                <a:latin typeface="Calibri" panose="020F0502020204030204"/>
                <a:ea typeface="+mn-ea"/>
                <a:cs typeface="+mn-cs"/>
              </a:rPr>
              <a:t>(Post- Graduate) qualifications</a:t>
            </a:r>
          </a:p>
        </p:txBody>
      </p:sp>
      <p:sp>
        <p:nvSpPr>
          <p:cNvPr id="8" name="Rectangle: Rounded Corners 7">
            <a:extLst>
              <a:ext uri="{FF2B5EF4-FFF2-40B4-BE49-F238E27FC236}">
                <a16:creationId xmlns:a16="http://schemas.microsoft.com/office/drawing/2014/main" id="{664CD961-C533-4174-A0C7-4BF16269B2B7}"/>
              </a:ext>
            </a:extLst>
          </p:cNvPr>
          <p:cNvSpPr/>
          <p:nvPr/>
        </p:nvSpPr>
        <p:spPr>
          <a:xfrm>
            <a:off x="7303612" y="2145934"/>
            <a:ext cx="4383150" cy="143727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srgbClr val="0070C0"/>
                </a:solidFill>
                <a:effectLst/>
                <a:uLnTx/>
                <a:uFillTx/>
                <a:latin typeface="Calibri" panose="020F0502020204030204"/>
                <a:ea typeface="+mn-ea"/>
                <a:cs typeface="+mn-cs"/>
              </a:rPr>
              <a:t>Funding &amp; co-funding available for training costs ranging £2.5k to £27k</a:t>
            </a:r>
          </a:p>
        </p:txBody>
      </p:sp>
      <p:sp>
        <p:nvSpPr>
          <p:cNvPr id="12" name="Callout: Left-Right Arrow 11">
            <a:extLst>
              <a:ext uri="{FF2B5EF4-FFF2-40B4-BE49-F238E27FC236}">
                <a16:creationId xmlns:a16="http://schemas.microsoft.com/office/drawing/2014/main" id="{6A2F6B15-7C5E-44F3-B0D8-AC5361DA709C}"/>
              </a:ext>
            </a:extLst>
          </p:cNvPr>
          <p:cNvSpPr/>
          <p:nvPr/>
        </p:nvSpPr>
        <p:spPr>
          <a:xfrm>
            <a:off x="3193775" y="820008"/>
            <a:ext cx="3816625" cy="1865889"/>
          </a:xfrm>
          <a:prstGeom prst="lef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white"/>
                </a:solidFill>
                <a:effectLst/>
                <a:uLnTx/>
                <a:uFillTx/>
                <a:latin typeface="Calibri" panose="020F0502020204030204"/>
                <a:ea typeface="+mn-ea"/>
                <a:cs typeface="+mn-cs"/>
              </a:rPr>
              <a:t>Expand your future workforce</a:t>
            </a:r>
          </a:p>
        </p:txBody>
      </p:sp>
      <p:sp>
        <p:nvSpPr>
          <p:cNvPr id="13" name="Callout: Left-Right Arrow 12">
            <a:extLst>
              <a:ext uri="{FF2B5EF4-FFF2-40B4-BE49-F238E27FC236}">
                <a16:creationId xmlns:a16="http://schemas.microsoft.com/office/drawing/2014/main" id="{3D176D6D-87EC-482D-948C-5BD61A1400B1}"/>
              </a:ext>
            </a:extLst>
          </p:cNvPr>
          <p:cNvSpPr/>
          <p:nvPr/>
        </p:nvSpPr>
        <p:spPr>
          <a:xfrm>
            <a:off x="3193775" y="2914969"/>
            <a:ext cx="3816625" cy="1657032"/>
          </a:xfrm>
          <a:prstGeom prst="leftRightArrowCallou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b="0" i="0" u="none" strike="noStrike" kern="1200" cap="none" spc="0" normalizeH="0" baseline="0" noProof="0" dirty="0">
                <a:ln>
                  <a:noFill/>
                </a:ln>
                <a:solidFill>
                  <a:prstClr val="white"/>
                </a:solidFill>
                <a:effectLst/>
                <a:uLnTx/>
                <a:uFillTx/>
                <a:latin typeface="Calibri" panose="020F0502020204030204"/>
                <a:ea typeface="+mn-ea"/>
                <a:cs typeface="+mn-cs"/>
              </a:rPr>
              <a:t>Develop and retain your workforce – there’s no upper age limit</a:t>
            </a:r>
          </a:p>
        </p:txBody>
      </p:sp>
      <p:sp>
        <p:nvSpPr>
          <p:cNvPr id="14" name="Callout: Left-Right Arrow 13">
            <a:extLst>
              <a:ext uri="{FF2B5EF4-FFF2-40B4-BE49-F238E27FC236}">
                <a16:creationId xmlns:a16="http://schemas.microsoft.com/office/drawing/2014/main" id="{658F9657-6F04-4ADC-9A50-0B9520C5C0B6}"/>
              </a:ext>
            </a:extLst>
          </p:cNvPr>
          <p:cNvSpPr/>
          <p:nvPr/>
        </p:nvSpPr>
        <p:spPr>
          <a:xfrm>
            <a:off x="3193775" y="4787060"/>
            <a:ext cx="3816625" cy="1997008"/>
          </a:xfrm>
          <a:prstGeom prst="lef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900" b="0" i="0" u="none" strike="noStrike" kern="1200" cap="none" spc="0" normalizeH="0" baseline="0" noProof="0" dirty="0">
                <a:ln>
                  <a:noFill/>
                </a:ln>
                <a:solidFill>
                  <a:prstClr val="white"/>
                </a:solidFill>
                <a:effectLst/>
                <a:uLnTx/>
                <a:uFillTx/>
                <a:latin typeface="Calibri" panose="020F0502020204030204"/>
                <a:ea typeface="+mn-ea"/>
                <a:cs typeface="+mn-cs"/>
              </a:rPr>
              <a:t>Apprenticeships</a:t>
            </a:r>
            <a:r>
              <a:rPr kumimoji="0" lang="en-GB" sz="2000" b="0" i="0" u="none" strike="noStrike" kern="1200" cap="none" spc="0" normalizeH="0" baseline="0" noProof="0" dirty="0">
                <a:ln>
                  <a:noFill/>
                </a:ln>
                <a:solidFill>
                  <a:prstClr val="white"/>
                </a:solidFill>
                <a:effectLst/>
                <a:uLnTx/>
                <a:uFillTx/>
                <a:latin typeface="Calibri" panose="020F0502020204030204"/>
                <a:ea typeface="+mn-ea"/>
                <a:cs typeface="+mn-cs"/>
              </a:rPr>
              <a:t> provide robust development</a:t>
            </a:r>
          </a:p>
        </p:txBody>
      </p:sp>
      <p:sp>
        <p:nvSpPr>
          <p:cNvPr id="17" name="Rectangle: Rounded Corners 16">
            <a:extLst>
              <a:ext uri="{FF2B5EF4-FFF2-40B4-BE49-F238E27FC236}">
                <a16:creationId xmlns:a16="http://schemas.microsoft.com/office/drawing/2014/main" id="{0AA09B2D-9AA6-415C-B114-9528096D49AE}"/>
              </a:ext>
            </a:extLst>
          </p:cNvPr>
          <p:cNvSpPr/>
          <p:nvPr/>
        </p:nvSpPr>
        <p:spPr>
          <a:xfrm>
            <a:off x="7335914" y="5458505"/>
            <a:ext cx="4383150" cy="132556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srgbClr val="0070C0"/>
                </a:solidFill>
                <a:effectLst/>
                <a:uLnTx/>
                <a:uFillTx/>
                <a:latin typeface="Calibri" panose="020F0502020204030204"/>
                <a:ea typeface="+mn-ea"/>
                <a:cs typeface="+mn-cs"/>
              </a:rPr>
              <a:t>Clinical and non-clinical training </a:t>
            </a:r>
            <a:r>
              <a:rPr lang="en-GB" sz="2000" dirty="0">
                <a:solidFill>
                  <a:srgbClr val="0070C0"/>
                </a:solidFill>
                <a:latin typeface="Calibri" panose="020F0502020204030204"/>
              </a:rPr>
              <a:t>apprenticeships available</a:t>
            </a:r>
            <a:endParaRPr kumimoji="0" lang="en-GB" sz="2000" b="0" i="0" u="none" strike="noStrike" kern="1200" cap="none" spc="0" normalizeH="0" baseline="0" noProof="0" dirty="0">
              <a:ln>
                <a:noFill/>
              </a:ln>
              <a:solidFill>
                <a:srgbClr val="0070C0"/>
              </a:solidFill>
              <a:effectLst/>
              <a:uLnTx/>
              <a:uFillTx/>
              <a:latin typeface="Calibri" panose="020F0502020204030204"/>
              <a:ea typeface="+mn-ea"/>
              <a:cs typeface="+mn-cs"/>
            </a:endParaRPr>
          </a:p>
        </p:txBody>
      </p:sp>
      <p:sp>
        <p:nvSpPr>
          <p:cNvPr id="19" name="Oval 18">
            <a:extLst>
              <a:ext uri="{FF2B5EF4-FFF2-40B4-BE49-F238E27FC236}">
                <a16:creationId xmlns:a16="http://schemas.microsoft.com/office/drawing/2014/main" id="{1579DE4D-B1CF-469C-B9CA-44B6595EBE0C}"/>
              </a:ext>
            </a:extLst>
          </p:cNvPr>
          <p:cNvSpPr/>
          <p:nvPr/>
        </p:nvSpPr>
        <p:spPr>
          <a:xfrm>
            <a:off x="279128" y="872642"/>
            <a:ext cx="2459929" cy="2092009"/>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t>c.700 training </a:t>
            </a:r>
            <a:r>
              <a:rPr lang="en-GB" sz="2350" dirty="0"/>
              <a:t>programmes</a:t>
            </a:r>
            <a:r>
              <a:rPr lang="en-GB" sz="2400" dirty="0"/>
              <a:t> available!</a:t>
            </a:r>
          </a:p>
        </p:txBody>
      </p:sp>
      <p:sp>
        <p:nvSpPr>
          <p:cNvPr id="20" name="Oval 19">
            <a:extLst>
              <a:ext uri="{FF2B5EF4-FFF2-40B4-BE49-F238E27FC236}">
                <a16:creationId xmlns:a16="http://schemas.microsoft.com/office/drawing/2014/main" id="{711D017A-7C7E-4287-AC69-4C799AB9339B}"/>
              </a:ext>
            </a:extLst>
          </p:cNvPr>
          <p:cNvSpPr/>
          <p:nvPr/>
        </p:nvSpPr>
        <p:spPr>
          <a:xfrm>
            <a:off x="398394" y="2864572"/>
            <a:ext cx="2404441" cy="2092009"/>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t>Age </a:t>
            </a:r>
          </a:p>
          <a:p>
            <a:pPr algn="ctr"/>
            <a:r>
              <a:rPr lang="en-GB" sz="2800" dirty="0"/>
              <a:t>16 – 160!</a:t>
            </a:r>
          </a:p>
        </p:txBody>
      </p:sp>
      <p:sp>
        <p:nvSpPr>
          <p:cNvPr id="21" name="Oval 20">
            <a:extLst>
              <a:ext uri="{FF2B5EF4-FFF2-40B4-BE49-F238E27FC236}">
                <a16:creationId xmlns:a16="http://schemas.microsoft.com/office/drawing/2014/main" id="{1464A07E-E6D6-4BAB-A004-30A24608F0A7}"/>
              </a:ext>
            </a:extLst>
          </p:cNvPr>
          <p:cNvSpPr/>
          <p:nvPr/>
        </p:nvSpPr>
        <p:spPr>
          <a:xfrm>
            <a:off x="398394" y="4858929"/>
            <a:ext cx="2340663" cy="1972567"/>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t>Improve service quality</a:t>
            </a:r>
          </a:p>
        </p:txBody>
      </p:sp>
      <p:sp>
        <p:nvSpPr>
          <p:cNvPr id="15" name="Rectangle: Rounded Corners 14">
            <a:extLst>
              <a:ext uri="{FF2B5EF4-FFF2-40B4-BE49-F238E27FC236}">
                <a16:creationId xmlns:a16="http://schemas.microsoft.com/office/drawing/2014/main" id="{B5563F2C-1172-4431-9B58-244FE5346341}"/>
              </a:ext>
            </a:extLst>
          </p:cNvPr>
          <p:cNvSpPr/>
          <p:nvPr/>
        </p:nvSpPr>
        <p:spPr>
          <a:xfrm>
            <a:off x="7303612" y="3682017"/>
            <a:ext cx="4383150" cy="153374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70C0"/>
                </a:solidFill>
                <a:effectLst/>
                <a:uLnTx/>
                <a:uFillTx/>
                <a:latin typeface="Calibri" panose="020F0502020204030204"/>
                <a:ea typeface="+mn-ea"/>
                <a:cs typeface="+mn-cs"/>
              </a:rPr>
              <a:t>Government funded apprenticeship training for 16 – 21-year-olds </a:t>
            </a:r>
            <a:r>
              <a:rPr lang="en-GB" sz="1600" dirty="0">
                <a:solidFill>
                  <a:srgbClr val="0070C0"/>
                </a:solidFill>
                <a:latin typeface="Calibri" panose="020F0502020204030204"/>
              </a:rPr>
              <a:t>or 22 to 24 with an education, health and care plan or care leaver, </a:t>
            </a:r>
            <a:r>
              <a:rPr kumimoji="0" lang="en-GB" sz="1600" b="0" i="0" u="none" strike="noStrike" kern="1200" cap="none" spc="0" normalizeH="0" baseline="0" noProof="0" dirty="0">
                <a:ln>
                  <a:noFill/>
                </a:ln>
                <a:solidFill>
                  <a:srgbClr val="0070C0"/>
                </a:solidFill>
                <a:effectLst/>
                <a:uLnTx/>
                <a:uFillTx/>
                <a:latin typeface="Calibri" panose="020F0502020204030204"/>
                <a:ea typeface="+mn-ea"/>
                <a:cs typeface="+mn-cs"/>
              </a:rPr>
              <a:t>with </a:t>
            </a:r>
            <a:r>
              <a:rPr lang="en-GB" sz="1600" dirty="0">
                <a:solidFill>
                  <a:srgbClr val="0070C0"/>
                </a:solidFill>
                <a:latin typeface="Calibri" panose="020F0502020204030204"/>
              </a:rPr>
              <a:t>£1k incentives and exemptions to national insurance contributions (No NICS for &gt;age 25)</a:t>
            </a:r>
            <a:endParaRPr kumimoji="0" lang="en-GB" sz="1600" b="0" i="0" u="none" strike="noStrike" kern="1200" cap="none" spc="0" normalizeH="0" baseline="0" noProof="0" dirty="0">
              <a:ln>
                <a:noFill/>
              </a:ln>
              <a:solidFill>
                <a:srgbClr val="0070C0"/>
              </a:solidFill>
              <a:effectLst/>
              <a:uLnTx/>
              <a:uFillTx/>
              <a:latin typeface="Calibri" panose="020F0502020204030204"/>
              <a:ea typeface="+mn-ea"/>
              <a:cs typeface="+mn-cs"/>
            </a:endParaRPr>
          </a:p>
        </p:txBody>
      </p:sp>
      <p:pic>
        <p:nvPicPr>
          <p:cNvPr id="5" name="Picture 4">
            <a:extLst>
              <a:ext uri="{FF2B5EF4-FFF2-40B4-BE49-F238E27FC236}">
                <a16:creationId xmlns:a16="http://schemas.microsoft.com/office/drawing/2014/main" id="{8DD496FD-26C0-E493-9523-CA4157E30CC4}"/>
              </a:ext>
            </a:extLst>
          </p:cNvPr>
          <p:cNvPicPr>
            <a:picLocks noChangeAspect="1"/>
          </p:cNvPicPr>
          <p:nvPr/>
        </p:nvPicPr>
        <p:blipFill>
          <a:blip r:embed="rId2"/>
          <a:stretch>
            <a:fillRect/>
          </a:stretch>
        </p:blipFill>
        <p:spPr>
          <a:xfrm>
            <a:off x="10457532" y="103458"/>
            <a:ext cx="1585862" cy="496732"/>
          </a:xfrm>
          <a:prstGeom prst="rect">
            <a:avLst/>
          </a:prstGeom>
        </p:spPr>
      </p:pic>
      <p:pic>
        <p:nvPicPr>
          <p:cNvPr id="6" name="Picture 5" descr="A logo for a health care company&#10;&#10;Description automatically generated">
            <a:extLst>
              <a:ext uri="{FF2B5EF4-FFF2-40B4-BE49-F238E27FC236}">
                <a16:creationId xmlns:a16="http://schemas.microsoft.com/office/drawing/2014/main" id="{5732B47F-AA74-A33D-F990-880439782C9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28390" y="27639"/>
            <a:ext cx="1733594" cy="571936"/>
          </a:xfrm>
          <a:prstGeom prst="rect">
            <a:avLst/>
          </a:prstGeom>
        </p:spPr>
      </p:pic>
    </p:spTree>
    <p:extLst>
      <p:ext uri="{BB962C8B-B14F-4D97-AF65-F5344CB8AC3E}">
        <p14:creationId xmlns:p14="http://schemas.microsoft.com/office/powerpoint/2010/main" val="1150514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07AC7E4F-12D4-4277-B194-91ECF690B6E0}"/>
              </a:ext>
            </a:extLst>
          </p:cNvPr>
          <p:cNvSpPr/>
          <p:nvPr/>
        </p:nvSpPr>
        <p:spPr>
          <a:xfrm>
            <a:off x="6767561" y="847235"/>
            <a:ext cx="1983544" cy="998806"/>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Reg Nurse Degree L6 – full and top-up routes</a:t>
            </a:r>
          </a:p>
        </p:txBody>
      </p:sp>
      <p:sp>
        <p:nvSpPr>
          <p:cNvPr id="11" name="Rectangle: Rounded Corners 10">
            <a:extLst>
              <a:ext uri="{FF2B5EF4-FFF2-40B4-BE49-F238E27FC236}">
                <a16:creationId xmlns:a16="http://schemas.microsoft.com/office/drawing/2014/main" id="{479C1690-A2FE-4D5C-A831-156AA8A7835D}"/>
              </a:ext>
            </a:extLst>
          </p:cNvPr>
          <p:cNvSpPr/>
          <p:nvPr/>
        </p:nvSpPr>
        <p:spPr>
          <a:xfrm>
            <a:off x="376605" y="4137951"/>
            <a:ext cx="1983544" cy="998806"/>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Senior Healthcare Support Worker L3 and L2</a:t>
            </a:r>
          </a:p>
        </p:txBody>
      </p:sp>
      <p:sp>
        <p:nvSpPr>
          <p:cNvPr id="12" name="Rectangle: Rounded Corners 11">
            <a:extLst>
              <a:ext uri="{FF2B5EF4-FFF2-40B4-BE49-F238E27FC236}">
                <a16:creationId xmlns:a16="http://schemas.microsoft.com/office/drawing/2014/main" id="{EA522614-FF9C-49A5-91F9-D19D5642E505}"/>
              </a:ext>
            </a:extLst>
          </p:cNvPr>
          <p:cNvSpPr/>
          <p:nvPr/>
        </p:nvSpPr>
        <p:spPr>
          <a:xfrm>
            <a:off x="9855240" y="2488344"/>
            <a:ext cx="1983544" cy="99880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Assistant Practitioner L5 – AHP workforce</a:t>
            </a:r>
          </a:p>
        </p:txBody>
      </p:sp>
      <p:sp>
        <p:nvSpPr>
          <p:cNvPr id="13" name="Rectangle: Rounded Corners 12">
            <a:extLst>
              <a:ext uri="{FF2B5EF4-FFF2-40B4-BE49-F238E27FC236}">
                <a16:creationId xmlns:a16="http://schemas.microsoft.com/office/drawing/2014/main" id="{919B62B5-1E6B-44C5-B4B6-5904F7773779}"/>
              </a:ext>
            </a:extLst>
          </p:cNvPr>
          <p:cNvSpPr/>
          <p:nvPr/>
        </p:nvSpPr>
        <p:spPr>
          <a:xfrm>
            <a:off x="6912307" y="2488344"/>
            <a:ext cx="1983544" cy="99880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Nursing Associate L5 (TNA role)</a:t>
            </a:r>
          </a:p>
        </p:txBody>
      </p:sp>
      <p:sp>
        <p:nvSpPr>
          <p:cNvPr id="14" name="Rectangle: Rounded Corners 13">
            <a:extLst>
              <a:ext uri="{FF2B5EF4-FFF2-40B4-BE49-F238E27FC236}">
                <a16:creationId xmlns:a16="http://schemas.microsoft.com/office/drawing/2014/main" id="{B91285A7-D672-43CE-8F15-BF5B77B0A248}"/>
              </a:ext>
            </a:extLst>
          </p:cNvPr>
          <p:cNvSpPr/>
          <p:nvPr/>
        </p:nvSpPr>
        <p:spPr>
          <a:xfrm>
            <a:off x="3677095" y="803370"/>
            <a:ext cx="1983544" cy="998806"/>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a:t>Enhanced Clinical Practitioner L6**</a:t>
            </a:r>
          </a:p>
        </p:txBody>
      </p:sp>
      <p:sp>
        <p:nvSpPr>
          <p:cNvPr id="15" name="Rectangle: Rounded Corners 14">
            <a:extLst>
              <a:ext uri="{FF2B5EF4-FFF2-40B4-BE49-F238E27FC236}">
                <a16:creationId xmlns:a16="http://schemas.microsoft.com/office/drawing/2014/main" id="{A4DAE349-2A63-42E0-ACB7-19DA36055D13}"/>
              </a:ext>
            </a:extLst>
          </p:cNvPr>
          <p:cNvSpPr/>
          <p:nvPr/>
        </p:nvSpPr>
        <p:spPr>
          <a:xfrm>
            <a:off x="3677095" y="4150647"/>
            <a:ext cx="1983544" cy="998806"/>
          </a:xfrm>
          <a:prstGeom prst="round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Pharmacy Technician L3</a:t>
            </a:r>
          </a:p>
        </p:txBody>
      </p:sp>
      <p:sp>
        <p:nvSpPr>
          <p:cNvPr id="19" name="Rectangle: Rounded Corners 18">
            <a:extLst>
              <a:ext uri="{FF2B5EF4-FFF2-40B4-BE49-F238E27FC236}">
                <a16:creationId xmlns:a16="http://schemas.microsoft.com/office/drawing/2014/main" id="{81A4B3EB-451A-4AE6-9187-07DB6A60F0B6}"/>
              </a:ext>
            </a:extLst>
          </p:cNvPr>
          <p:cNvSpPr/>
          <p:nvPr/>
        </p:nvSpPr>
        <p:spPr>
          <a:xfrm>
            <a:off x="400930" y="820834"/>
            <a:ext cx="1983544" cy="998806"/>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a:t>Advanced Clinical Practitioner L7*</a:t>
            </a:r>
          </a:p>
        </p:txBody>
      </p:sp>
      <p:sp>
        <p:nvSpPr>
          <p:cNvPr id="21" name="Rectangle: Rounded Corners 20">
            <a:extLst>
              <a:ext uri="{FF2B5EF4-FFF2-40B4-BE49-F238E27FC236}">
                <a16:creationId xmlns:a16="http://schemas.microsoft.com/office/drawing/2014/main" id="{39A7B1C2-3E52-40AF-9FB4-A3E9A3C69535}"/>
              </a:ext>
            </a:extLst>
          </p:cNvPr>
          <p:cNvSpPr/>
          <p:nvPr/>
        </p:nvSpPr>
        <p:spPr>
          <a:xfrm>
            <a:off x="6475294" y="3947308"/>
            <a:ext cx="5660637" cy="149388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To view the Standards in more detail, search on:</a:t>
            </a:r>
          </a:p>
          <a:p>
            <a:pPr algn="ctr"/>
            <a:r>
              <a:rPr lang="en-GB" dirty="0">
                <a:solidFill>
                  <a:schemeClr val="bg1"/>
                </a:solidFill>
                <a:hlinkClick r:id="rId3">
                  <a:extLst>
                    <a:ext uri="{A12FA001-AC4F-418D-AE19-62706E023703}">
                      <ahyp:hlinkClr xmlns:ahyp="http://schemas.microsoft.com/office/drawing/2018/hyperlinkcolor" val="tx"/>
                    </a:ext>
                  </a:extLst>
                </a:hlinkClick>
              </a:rPr>
              <a:t>Apprenticeship search / Institute for Apprenticeships and Technical Education</a:t>
            </a:r>
            <a:endParaRPr lang="en-GB" dirty="0">
              <a:solidFill>
                <a:schemeClr val="bg1"/>
              </a:solidFill>
            </a:endParaRPr>
          </a:p>
        </p:txBody>
      </p:sp>
      <p:sp>
        <p:nvSpPr>
          <p:cNvPr id="2" name="TextBox 1">
            <a:extLst>
              <a:ext uri="{FF2B5EF4-FFF2-40B4-BE49-F238E27FC236}">
                <a16:creationId xmlns:a16="http://schemas.microsoft.com/office/drawing/2014/main" id="{7F94F576-8DD8-4C77-8041-19BE9223D043}"/>
              </a:ext>
            </a:extLst>
          </p:cNvPr>
          <p:cNvSpPr txBox="1"/>
          <p:nvPr/>
        </p:nvSpPr>
        <p:spPr>
          <a:xfrm>
            <a:off x="115704" y="37030"/>
            <a:ext cx="11723080" cy="523220"/>
          </a:xfrm>
          <a:prstGeom prst="rect">
            <a:avLst/>
          </a:prstGeom>
          <a:noFill/>
        </p:spPr>
        <p:txBody>
          <a:bodyPr wrap="square" rtlCol="0">
            <a:spAutoFit/>
          </a:bodyPr>
          <a:lstStyle/>
          <a:p>
            <a:r>
              <a:rPr lang="en-GB" sz="2800" b="1" dirty="0">
                <a:effectLst>
                  <a:outerShdw blurRad="38100" dist="38100" dir="2700000" algn="tl">
                    <a:srgbClr val="000000">
                      <a:alpha val="43137"/>
                    </a:srgbClr>
                  </a:outerShdw>
                </a:effectLst>
              </a:rPr>
              <a:t>Clinical Apprenticeships relevant to Primary Care – </a:t>
            </a:r>
            <a:r>
              <a:rPr lang="en-GB" sz="2400" b="1" dirty="0">
                <a:effectLst>
                  <a:outerShdw blurRad="38100" dist="38100" dir="2700000" algn="tl">
                    <a:srgbClr val="000000">
                      <a:alpha val="43137"/>
                    </a:srgbClr>
                  </a:outerShdw>
                </a:effectLst>
              </a:rPr>
              <a:t>levels relate to qualification</a:t>
            </a:r>
            <a:endParaRPr lang="en-GB" sz="2800" b="1" dirty="0">
              <a:effectLst>
                <a:outerShdw blurRad="38100" dist="38100" dir="2700000" algn="tl">
                  <a:srgbClr val="000000">
                    <a:alpha val="43137"/>
                  </a:srgbClr>
                </a:outerShdw>
              </a:effectLst>
            </a:endParaRPr>
          </a:p>
        </p:txBody>
      </p:sp>
      <p:pic>
        <p:nvPicPr>
          <p:cNvPr id="8" name="Picture 7">
            <a:extLst>
              <a:ext uri="{FF2B5EF4-FFF2-40B4-BE49-F238E27FC236}">
                <a16:creationId xmlns:a16="http://schemas.microsoft.com/office/drawing/2014/main" id="{94FE9802-DBFF-D02D-F879-DF5D4889DE25}"/>
              </a:ext>
            </a:extLst>
          </p:cNvPr>
          <p:cNvPicPr>
            <a:picLocks noChangeAspect="1"/>
          </p:cNvPicPr>
          <p:nvPr/>
        </p:nvPicPr>
        <p:blipFill>
          <a:blip r:embed="rId4"/>
          <a:stretch>
            <a:fillRect/>
          </a:stretch>
        </p:blipFill>
        <p:spPr>
          <a:xfrm>
            <a:off x="1779584" y="6392119"/>
            <a:ext cx="1585862" cy="496732"/>
          </a:xfrm>
          <a:prstGeom prst="rect">
            <a:avLst/>
          </a:prstGeom>
        </p:spPr>
      </p:pic>
      <p:pic>
        <p:nvPicPr>
          <p:cNvPr id="9" name="Picture 8" descr="A logo for a health care company&#10;&#10;Description automatically generated">
            <a:extLst>
              <a:ext uri="{FF2B5EF4-FFF2-40B4-BE49-F238E27FC236}">
                <a16:creationId xmlns:a16="http://schemas.microsoft.com/office/drawing/2014/main" id="{FFCFA03A-85D9-7274-8FD0-DD21FEE2CF1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6293360"/>
            <a:ext cx="1733594" cy="571936"/>
          </a:xfrm>
          <a:prstGeom prst="rect">
            <a:avLst/>
          </a:prstGeom>
        </p:spPr>
      </p:pic>
      <p:sp>
        <p:nvSpPr>
          <p:cNvPr id="3" name="Rectangle: Rounded Corners 2">
            <a:extLst>
              <a:ext uri="{FF2B5EF4-FFF2-40B4-BE49-F238E27FC236}">
                <a16:creationId xmlns:a16="http://schemas.microsoft.com/office/drawing/2014/main" id="{BE8DA2FC-35B1-31BC-883F-E706096342FE}"/>
              </a:ext>
            </a:extLst>
          </p:cNvPr>
          <p:cNvSpPr/>
          <p:nvPr/>
        </p:nvSpPr>
        <p:spPr>
          <a:xfrm>
            <a:off x="376605" y="2488344"/>
            <a:ext cx="1983544" cy="998806"/>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Dietitian Level 6</a:t>
            </a:r>
          </a:p>
        </p:txBody>
      </p:sp>
      <p:sp>
        <p:nvSpPr>
          <p:cNvPr id="10" name="Rectangle: Rounded Corners 9">
            <a:extLst>
              <a:ext uri="{FF2B5EF4-FFF2-40B4-BE49-F238E27FC236}">
                <a16:creationId xmlns:a16="http://schemas.microsoft.com/office/drawing/2014/main" id="{C6D9C13E-5B5F-B6AF-C8AE-37C7E9E9DF4F}"/>
              </a:ext>
            </a:extLst>
          </p:cNvPr>
          <p:cNvSpPr/>
          <p:nvPr/>
        </p:nvSpPr>
        <p:spPr>
          <a:xfrm>
            <a:off x="9807526" y="842518"/>
            <a:ext cx="1983544" cy="998806"/>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Occupational Therapist L6</a:t>
            </a:r>
          </a:p>
        </p:txBody>
      </p:sp>
      <p:sp>
        <p:nvSpPr>
          <p:cNvPr id="16" name="Rectangle: Rounded Corners 15">
            <a:extLst>
              <a:ext uri="{FF2B5EF4-FFF2-40B4-BE49-F238E27FC236}">
                <a16:creationId xmlns:a16="http://schemas.microsoft.com/office/drawing/2014/main" id="{5DFF8737-ED07-5D51-B57E-614616999C53}"/>
              </a:ext>
            </a:extLst>
          </p:cNvPr>
          <p:cNvSpPr/>
          <p:nvPr/>
        </p:nvSpPr>
        <p:spPr>
          <a:xfrm>
            <a:off x="3644456" y="2488344"/>
            <a:ext cx="1983544" cy="998806"/>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Public Health Practitioner L6</a:t>
            </a:r>
          </a:p>
        </p:txBody>
      </p:sp>
      <p:sp>
        <p:nvSpPr>
          <p:cNvPr id="17" name="TextBox 16">
            <a:extLst>
              <a:ext uri="{FF2B5EF4-FFF2-40B4-BE49-F238E27FC236}">
                <a16:creationId xmlns:a16="http://schemas.microsoft.com/office/drawing/2014/main" id="{4586392C-2527-33D0-F070-5D0DA4A313BA}"/>
              </a:ext>
            </a:extLst>
          </p:cNvPr>
          <p:cNvSpPr txBox="1"/>
          <p:nvPr/>
        </p:nvSpPr>
        <p:spPr>
          <a:xfrm>
            <a:off x="3907766" y="5677125"/>
            <a:ext cx="8192942" cy="1015663"/>
          </a:xfrm>
          <a:prstGeom prst="rect">
            <a:avLst/>
          </a:prstGeom>
          <a:noFill/>
        </p:spPr>
        <p:txBody>
          <a:bodyPr wrap="square" rtlCol="0">
            <a:spAutoFit/>
          </a:bodyPr>
          <a:lstStyle/>
          <a:p>
            <a:r>
              <a:rPr lang="en-GB" sz="1200" dirty="0"/>
              <a:t>* All level 7 apprenticeship programmes are subject to withdrawal, with final programmes starting spring/summer 2025 </a:t>
            </a:r>
          </a:p>
          <a:p>
            <a:endParaRPr lang="en-GB" sz="1200" dirty="0"/>
          </a:p>
          <a:p>
            <a:r>
              <a:rPr lang="en-GB" sz="1200" dirty="0"/>
              <a:t>** Some universities are developing ECP programmes for primary care. Whilst pathways for AHP and Pharmacy are available, for General Practice these programmes may not currently be suitable. Please check suitability of a programme carefully before progressing.</a:t>
            </a:r>
          </a:p>
        </p:txBody>
      </p:sp>
    </p:spTree>
    <p:extLst>
      <p:ext uri="{BB962C8B-B14F-4D97-AF65-F5344CB8AC3E}">
        <p14:creationId xmlns:p14="http://schemas.microsoft.com/office/powerpoint/2010/main" val="1796626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2F8B1D9-4B05-4734-A528-B22888792489}"/>
              </a:ext>
            </a:extLst>
          </p:cNvPr>
          <p:cNvSpPr/>
          <p:nvPr/>
        </p:nvSpPr>
        <p:spPr>
          <a:xfrm>
            <a:off x="100224" y="2911784"/>
            <a:ext cx="1915123" cy="4568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ysClr val="windowText" lastClr="000000"/>
                </a:solidFill>
              </a:rPr>
              <a:t>Human Resources/People</a:t>
            </a:r>
            <a:endParaRPr lang="en-GB" sz="1400" dirty="0"/>
          </a:p>
        </p:txBody>
      </p:sp>
      <p:sp>
        <p:nvSpPr>
          <p:cNvPr id="5" name="Rectangle 4">
            <a:extLst>
              <a:ext uri="{FF2B5EF4-FFF2-40B4-BE49-F238E27FC236}">
                <a16:creationId xmlns:a16="http://schemas.microsoft.com/office/drawing/2014/main" id="{B2730D6F-FA78-4848-B4C1-1F9D77940EEE}"/>
              </a:ext>
            </a:extLst>
          </p:cNvPr>
          <p:cNvSpPr/>
          <p:nvPr/>
        </p:nvSpPr>
        <p:spPr>
          <a:xfrm>
            <a:off x="7148802" y="2877076"/>
            <a:ext cx="1353979" cy="605196"/>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ysClr val="windowText" lastClr="000000"/>
                </a:solidFill>
                <a:hlinkClick r:id="rId2"/>
              </a:rPr>
              <a:t>HR Support L3 </a:t>
            </a:r>
            <a:endParaRPr lang="en-GB" sz="1400" dirty="0"/>
          </a:p>
        </p:txBody>
      </p:sp>
      <p:sp>
        <p:nvSpPr>
          <p:cNvPr id="6" name="Rectangle 5">
            <a:extLst>
              <a:ext uri="{FF2B5EF4-FFF2-40B4-BE49-F238E27FC236}">
                <a16:creationId xmlns:a16="http://schemas.microsoft.com/office/drawing/2014/main" id="{E1ED22C6-3F5F-43BF-B422-3632DFA625AF}"/>
              </a:ext>
            </a:extLst>
          </p:cNvPr>
          <p:cNvSpPr/>
          <p:nvPr/>
        </p:nvSpPr>
        <p:spPr>
          <a:xfrm>
            <a:off x="10247806" y="2858150"/>
            <a:ext cx="1736498" cy="605196"/>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ysClr val="windowText" lastClr="000000"/>
                </a:solidFill>
                <a:hlinkClick r:id="rId3"/>
              </a:rPr>
              <a:t>Senior People Professional L7</a:t>
            </a:r>
            <a:r>
              <a:rPr lang="en-GB" sz="1400" dirty="0">
                <a:solidFill>
                  <a:sysClr val="windowText" lastClr="000000"/>
                </a:solidFill>
              </a:rPr>
              <a:t>*</a:t>
            </a:r>
          </a:p>
          <a:p>
            <a:pPr algn="ctr"/>
            <a:r>
              <a:rPr lang="en-GB" sz="1200" dirty="0">
                <a:solidFill>
                  <a:sysClr val="windowText" lastClr="000000"/>
                </a:solidFill>
              </a:rPr>
              <a:t>Senior HR / OD pathways</a:t>
            </a:r>
            <a:endParaRPr lang="en-GB" sz="1200" dirty="0"/>
          </a:p>
        </p:txBody>
      </p:sp>
      <p:sp>
        <p:nvSpPr>
          <p:cNvPr id="7" name="Rectangle 6">
            <a:extLst>
              <a:ext uri="{FF2B5EF4-FFF2-40B4-BE49-F238E27FC236}">
                <a16:creationId xmlns:a16="http://schemas.microsoft.com/office/drawing/2014/main" id="{030612D9-DC8C-49DC-85B3-77E958A9D87B}"/>
              </a:ext>
            </a:extLst>
          </p:cNvPr>
          <p:cNvSpPr/>
          <p:nvPr/>
        </p:nvSpPr>
        <p:spPr>
          <a:xfrm>
            <a:off x="8573356" y="2866022"/>
            <a:ext cx="1598332" cy="605196"/>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ysClr val="windowText" lastClr="000000"/>
                </a:solidFill>
                <a:hlinkClick r:id="rId4"/>
              </a:rPr>
              <a:t>People Professional L5</a:t>
            </a:r>
            <a:endParaRPr lang="en-GB" sz="1400" dirty="0"/>
          </a:p>
        </p:txBody>
      </p:sp>
      <p:sp>
        <p:nvSpPr>
          <p:cNvPr id="8" name="Rectangle 7">
            <a:extLst>
              <a:ext uri="{FF2B5EF4-FFF2-40B4-BE49-F238E27FC236}">
                <a16:creationId xmlns:a16="http://schemas.microsoft.com/office/drawing/2014/main" id="{FD3A1117-EE36-42C8-A408-0B5E3B82DBB7}"/>
              </a:ext>
            </a:extLst>
          </p:cNvPr>
          <p:cNvSpPr/>
          <p:nvPr/>
        </p:nvSpPr>
        <p:spPr>
          <a:xfrm>
            <a:off x="128592" y="1499157"/>
            <a:ext cx="1872699" cy="4568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ysClr val="windowText" lastClr="000000"/>
                </a:solidFill>
              </a:rPr>
              <a:t>Accounts / Finance</a:t>
            </a:r>
            <a:endParaRPr lang="en-GB" sz="1400" dirty="0"/>
          </a:p>
        </p:txBody>
      </p:sp>
      <p:sp>
        <p:nvSpPr>
          <p:cNvPr id="9" name="Rectangle 8">
            <a:extLst>
              <a:ext uri="{FF2B5EF4-FFF2-40B4-BE49-F238E27FC236}">
                <a16:creationId xmlns:a16="http://schemas.microsoft.com/office/drawing/2014/main" id="{4D0527A2-ED65-47F3-B931-195ABE91E9BB}"/>
              </a:ext>
            </a:extLst>
          </p:cNvPr>
          <p:cNvSpPr/>
          <p:nvPr/>
        </p:nvSpPr>
        <p:spPr>
          <a:xfrm>
            <a:off x="2327113" y="1483133"/>
            <a:ext cx="2173673" cy="456867"/>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ysClr val="windowText" lastClr="000000"/>
                </a:solidFill>
                <a:hlinkClick r:id="rId5"/>
              </a:rPr>
              <a:t>Accounts/Finance Assistant L2</a:t>
            </a:r>
            <a:endParaRPr lang="en-GB" sz="1400" dirty="0"/>
          </a:p>
        </p:txBody>
      </p:sp>
      <p:sp>
        <p:nvSpPr>
          <p:cNvPr id="10" name="Rectangle 9">
            <a:extLst>
              <a:ext uri="{FF2B5EF4-FFF2-40B4-BE49-F238E27FC236}">
                <a16:creationId xmlns:a16="http://schemas.microsoft.com/office/drawing/2014/main" id="{719BF7A2-4CD4-445B-AF40-5A0CB10912B8}"/>
              </a:ext>
            </a:extLst>
          </p:cNvPr>
          <p:cNvSpPr/>
          <p:nvPr/>
        </p:nvSpPr>
        <p:spPr>
          <a:xfrm>
            <a:off x="4674368" y="1471903"/>
            <a:ext cx="2173673" cy="456867"/>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ysClr val="windowText" lastClr="000000"/>
                </a:solidFill>
                <a:hlinkClick r:id="rId6"/>
              </a:rPr>
              <a:t>Assistant Accountant </a:t>
            </a:r>
          </a:p>
          <a:p>
            <a:pPr algn="ctr"/>
            <a:r>
              <a:rPr lang="en-GB" sz="1400" dirty="0">
                <a:solidFill>
                  <a:sysClr val="windowText" lastClr="000000"/>
                </a:solidFill>
                <a:hlinkClick r:id="rId6"/>
              </a:rPr>
              <a:t>L3</a:t>
            </a:r>
            <a:endParaRPr lang="en-GB" sz="1400" dirty="0"/>
          </a:p>
        </p:txBody>
      </p:sp>
      <p:sp>
        <p:nvSpPr>
          <p:cNvPr id="11" name="Rectangle 10">
            <a:extLst>
              <a:ext uri="{FF2B5EF4-FFF2-40B4-BE49-F238E27FC236}">
                <a16:creationId xmlns:a16="http://schemas.microsoft.com/office/drawing/2014/main" id="{1E6CE41D-4ECD-4820-BB45-814E0589432C}"/>
              </a:ext>
            </a:extLst>
          </p:cNvPr>
          <p:cNvSpPr/>
          <p:nvPr/>
        </p:nvSpPr>
        <p:spPr>
          <a:xfrm>
            <a:off x="7093507" y="1464693"/>
            <a:ext cx="2033564" cy="456867"/>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u="sng" dirty="0">
                <a:solidFill>
                  <a:srgbClr val="0563C1"/>
                </a:solidFill>
                <a:hlinkClick r:id="rId7">
                  <a:extLst>
                    <a:ext uri="{A12FA001-AC4F-418D-AE19-62706E023703}">
                      <ahyp:hlinkClr xmlns:ahyp="http://schemas.microsoft.com/office/drawing/2018/hyperlinkcolor" val="tx"/>
                    </a:ext>
                  </a:extLst>
                </a:hlinkClick>
              </a:rPr>
              <a:t>Accounting finance manager / Institute for Apprenticeships and Technical </a:t>
            </a:r>
            <a:r>
              <a:rPr lang="en-GB" sz="1100" u="sng" dirty="0">
                <a:solidFill>
                  <a:schemeClr val="accent1"/>
                </a:solidFill>
                <a:hlinkClick r:id="rId7">
                  <a:extLst>
                    <a:ext uri="{A12FA001-AC4F-418D-AE19-62706E023703}">
                      <ahyp:hlinkClr xmlns:ahyp="http://schemas.microsoft.com/office/drawing/2018/hyperlinkcolor" val="tx"/>
                    </a:ext>
                  </a:extLst>
                </a:hlinkClick>
              </a:rPr>
              <a:t>Education</a:t>
            </a:r>
            <a:r>
              <a:rPr lang="en-GB" sz="1100" u="sng" dirty="0">
                <a:solidFill>
                  <a:schemeClr val="accent1"/>
                </a:solidFill>
              </a:rPr>
              <a:t> L6</a:t>
            </a:r>
            <a:endParaRPr lang="en-GB" sz="1200" i="1" dirty="0">
              <a:solidFill>
                <a:schemeClr val="accent1"/>
              </a:solidFill>
            </a:endParaRPr>
          </a:p>
        </p:txBody>
      </p:sp>
      <p:sp>
        <p:nvSpPr>
          <p:cNvPr id="12" name="Rectangle 11">
            <a:extLst>
              <a:ext uri="{FF2B5EF4-FFF2-40B4-BE49-F238E27FC236}">
                <a16:creationId xmlns:a16="http://schemas.microsoft.com/office/drawing/2014/main" id="{E42FD586-18F6-4C1D-A991-028FD771D94F}"/>
              </a:ext>
            </a:extLst>
          </p:cNvPr>
          <p:cNvSpPr/>
          <p:nvPr/>
        </p:nvSpPr>
        <p:spPr>
          <a:xfrm>
            <a:off x="110331" y="2201951"/>
            <a:ext cx="1872699" cy="4568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ysClr val="windowText" lastClr="000000"/>
                </a:solidFill>
              </a:rPr>
              <a:t>Learning and Development / OD</a:t>
            </a:r>
            <a:endParaRPr lang="en-GB" sz="1400" dirty="0"/>
          </a:p>
        </p:txBody>
      </p:sp>
      <p:sp>
        <p:nvSpPr>
          <p:cNvPr id="13" name="Rectangle 12">
            <a:extLst>
              <a:ext uri="{FF2B5EF4-FFF2-40B4-BE49-F238E27FC236}">
                <a16:creationId xmlns:a16="http://schemas.microsoft.com/office/drawing/2014/main" id="{3B940F66-497F-4CC2-BFA9-DF8DAF2A3417}"/>
              </a:ext>
            </a:extLst>
          </p:cNvPr>
          <p:cNvSpPr/>
          <p:nvPr/>
        </p:nvSpPr>
        <p:spPr>
          <a:xfrm>
            <a:off x="2327113" y="2180411"/>
            <a:ext cx="2793725" cy="456867"/>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ysClr val="windowText" lastClr="000000"/>
                </a:solidFill>
                <a:hlinkClick r:id="rId8"/>
              </a:rPr>
              <a:t>L&amp;D Practitioner L3</a:t>
            </a:r>
            <a:endParaRPr lang="en-GB" sz="1600" dirty="0"/>
          </a:p>
        </p:txBody>
      </p:sp>
      <p:sp>
        <p:nvSpPr>
          <p:cNvPr id="14" name="Rectangle 13">
            <a:extLst>
              <a:ext uri="{FF2B5EF4-FFF2-40B4-BE49-F238E27FC236}">
                <a16:creationId xmlns:a16="http://schemas.microsoft.com/office/drawing/2014/main" id="{C4D6B8ED-EB2A-4154-8581-101C435F5824}"/>
              </a:ext>
            </a:extLst>
          </p:cNvPr>
          <p:cNvSpPr/>
          <p:nvPr/>
        </p:nvSpPr>
        <p:spPr>
          <a:xfrm>
            <a:off x="5275785" y="2196017"/>
            <a:ext cx="2793725" cy="456867"/>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ysClr val="windowText" lastClr="000000"/>
                </a:solidFill>
                <a:hlinkClick r:id="rId9"/>
              </a:rPr>
              <a:t>L&amp;D Consultant Business Partner L5</a:t>
            </a:r>
            <a:endParaRPr lang="en-GB" sz="1600" dirty="0"/>
          </a:p>
        </p:txBody>
      </p:sp>
      <p:sp>
        <p:nvSpPr>
          <p:cNvPr id="17" name="Rectangle 16">
            <a:extLst>
              <a:ext uri="{FF2B5EF4-FFF2-40B4-BE49-F238E27FC236}">
                <a16:creationId xmlns:a16="http://schemas.microsoft.com/office/drawing/2014/main" id="{9D3B0C7C-F452-4436-BA9F-560B8501C891}"/>
              </a:ext>
            </a:extLst>
          </p:cNvPr>
          <p:cNvSpPr/>
          <p:nvPr/>
        </p:nvSpPr>
        <p:spPr>
          <a:xfrm>
            <a:off x="152594" y="811418"/>
            <a:ext cx="1872699" cy="3996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ysClr val="windowText" lastClr="000000"/>
                </a:solidFill>
              </a:rPr>
              <a:t>Managers and Leaders </a:t>
            </a:r>
            <a:endParaRPr lang="en-GB" sz="1600" dirty="0"/>
          </a:p>
        </p:txBody>
      </p:sp>
      <p:sp>
        <p:nvSpPr>
          <p:cNvPr id="18" name="Rectangle 17">
            <a:extLst>
              <a:ext uri="{FF2B5EF4-FFF2-40B4-BE49-F238E27FC236}">
                <a16:creationId xmlns:a16="http://schemas.microsoft.com/office/drawing/2014/main" id="{D4ED8D13-A5F9-4E38-B9A1-6630FD04A6A8}"/>
              </a:ext>
            </a:extLst>
          </p:cNvPr>
          <p:cNvSpPr/>
          <p:nvPr/>
        </p:nvSpPr>
        <p:spPr>
          <a:xfrm>
            <a:off x="9453955" y="854965"/>
            <a:ext cx="2239002" cy="417609"/>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ysClr val="windowText" lastClr="000000"/>
                </a:solidFill>
                <a:hlinkClick r:id="rId10"/>
              </a:rPr>
              <a:t>Senior Leader L7</a:t>
            </a:r>
            <a:r>
              <a:rPr lang="en-GB" sz="1400" dirty="0">
                <a:solidFill>
                  <a:sysClr val="windowText" lastClr="000000"/>
                </a:solidFill>
              </a:rPr>
              <a:t> (proposed for removal summer 2025)</a:t>
            </a:r>
            <a:endParaRPr lang="en-GB" sz="1400" dirty="0"/>
          </a:p>
        </p:txBody>
      </p:sp>
      <p:sp>
        <p:nvSpPr>
          <p:cNvPr id="22" name="Rectangle 21">
            <a:extLst>
              <a:ext uri="{FF2B5EF4-FFF2-40B4-BE49-F238E27FC236}">
                <a16:creationId xmlns:a16="http://schemas.microsoft.com/office/drawing/2014/main" id="{183607BF-5D8E-489B-B6DF-B3BC341EF8F6}"/>
              </a:ext>
            </a:extLst>
          </p:cNvPr>
          <p:cNvSpPr/>
          <p:nvPr/>
        </p:nvSpPr>
        <p:spPr>
          <a:xfrm>
            <a:off x="110331" y="5716029"/>
            <a:ext cx="1872699" cy="4568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ysClr val="windowText" lastClr="000000"/>
                </a:solidFill>
              </a:rPr>
              <a:t>PACT roles</a:t>
            </a:r>
            <a:endParaRPr lang="en-GB" sz="1400" dirty="0"/>
          </a:p>
        </p:txBody>
      </p:sp>
      <p:sp>
        <p:nvSpPr>
          <p:cNvPr id="23" name="Rectangle 22">
            <a:extLst>
              <a:ext uri="{FF2B5EF4-FFF2-40B4-BE49-F238E27FC236}">
                <a16:creationId xmlns:a16="http://schemas.microsoft.com/office/drawing/2014/main" id="{718D282A-764D-494A-8418-7D36D6A08D93}"/>
              </a:ext>
            </a:extLst>
          </p:cNvPr>
          <p:cNvSpPr/>
          <p:nvPr/>
        </p:nvSpPr>
        <p:spPr>
          <a:xfrm>
            <a:off x="113088" y="4989764"/>
            <a:ext cx="1872699" cy="4568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ysClr val="windowText" lastClr="000000"/>
                </a:solidFill>
              </a:rPr>
              <a:t>Office / Project Support</a:t>
            </a:r>
            <a:endParaRPr lang="en-GB" sz="1400" dirty="0"/>
          </a:p>
        </p:txBody>
      </p:sp>
      <p:sp>
        <p:nvSpPr>
          <p:cNvPr id="25" name="Rectangle 24">
            <a:extLst>
              <a:ext uri="{FF2B5EF4-FFF2-40B4-BE49-F238E27FC236}">
                <a16:creationId xmlns:a16="http://schemas.microsoft.com/office/drawing/2014/main" id="{C9198C33-9B41-4A73-863C-B2FE78EFEC88}"/>
              </a:ext>
            </a:extLst>
          </p:cNvPr>
          <p:cNvSpPr/>
          <p:nvPr/>
        </p:nvSpPr>
        <p:spPr>
          <a:xfrm>
            <a:off x="4053259" y="2877077"/>
            <a:ext cx="1477737" cy="645787"/>
          </a:xfrm>
          <a:prstGeom prst="rect">
            <a:avLst/>
          </a:prstGeom>
          <a:noFill/>
          <a:ln>
            <a:solidFill>
              <a:srgbClr val="0070C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dirty="0">
              <a:solidFill>
                <a:sysClr val="windowText" lastClr="000000"/>
              </a:solidFill>
              <a:hlinkClick r:id="rId11"/>
            </a:endParaRPr>
          </a:p>
          <a:p>
            <a:pPr algn="ctr"/>
            <a:r>
              <a:rPr lang="en-GB" sz="1100" dirty="0">
                <a:solidFill>
                  <a:sysClr val="windowText" lastClr="000000"/>
                </a:solidFill>
                <a:hlinkClick r:id="rId11"/>
              </a:rPr>
              <a:t>Payroll Administrator L3</a:t>
            </a:r>
            <a:endParaRPr lang="en-GB" sz="1100" dirty="0">
              <a:solidFill>
                <a:sysClr val="windowText" lastClr="000000"/>
              </a:solidFill>
            </a:endParaRPr>
          </a:p>
          <a:p>
            <a:pPr algn="ctr"/>
            <a:r>
              <a:rPr kumimoji="0" lang="en-GB" sz="800" b="0"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rPr>
              <a:t>(suitable for Feds or larger PCNs)</a:t>
            </a:r>
            <a:endParaRPr kumimoji="0" lang="en-GB" sz="1400" b="0"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a:p>
            <a:pPr algn="ctr"/>
            <a:endParaRPr lang="en-GB" sz="1400" dirty="0"/>
          </a:p>
        </p:txBody>
      </p:sp>
      <p:sp>
        <p:nvSpPr>
          <p:cNvPr id="26" name="Rectangle 25">
            <a:extLst>
              <a:ext uri="{FF2B5EF4-FFF2-40B4-BE49-F238E27FC236}">
                <a16:creationId xmlns:a16="http://schemas.microsoft.com/office/drawing/2014/main" id="{1624B3C1-E37D-437C-B926-B90CA9E2E667}"/>
              </a:ext>
            </a:extLst>
          </p:cNvPr>
          <p:cNvSpPr/>
          <p:nvPr/>
        </p:nvSpPr>
        <p:spPr>
          <a:xfrm>
            <a:off x="2327113" y="2887300"/>
            <a:ext cx="1685686" cy="594972"/>
          </a:xfrm>
          <a:prstGeom prst="rect">
            <a:avLst/>
          </a:prstGeom>
          <a:noFill/>
          <a:ln>
            <a:solidFill>
              <a:srgbClr val="0070C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accent1">
                    <a:lumMod val="75000"/>
                  </a:schemeClr>
                </a:solidFill>
                <a:hlinkClick r:id="rId12"/>
              </a:rPr>
              <a:t>Recruiter </a:t>
            </a:r>
          </a:p>
          <a:p>
            <a:pPr algn="ctr"/>
            <a:r>
              <a:rPr lang="en-GB" sz="1100" dirty="0">
                <a:solidFill>
                  <a:schemeClr val="accent1">
                    <a:lumMod val="75000"/>
                  </a:schemeClr>
                </a:solidFill>
                <a:hlinkClick r:id="rId12"/>
              </a:rPr>
              <a:t>Level 3</a:t>
            </a:r>
            <a:endParaRPr lang="en-GB" sz="1100" dirty="0">
              <a:solidFill>
                <a:schemeClr val="accent1">
                  <a:lumMod val="75000"/>
                </a:schemeClr>
              </a:solidFill>
            </a:endParaRPr>
          </a:p>
          <a:p>
            <a:pPr algn="ctr"/>
            <a:r>
              <a:rPr lang="en-GB" sz="1400" dirty="0">
                <a:solidFill>
                  <a:schemeClr val="accent1">
                    <a:lumMod val="75000"/>
                  </a:schemeClr>
                </a:solidFill>
              </a:rPr>
              <a:t> </a:t>
            </a:r>
            <a:r>
              <a:rPr lang="en-GB" sz="800" dirty="0">
                <a:solidFill>
                  <a:schemeClr val="accent1">
                    <a:lumMod val="75000"/>
                  </a:schemeClr>
                </a:solidFill>
              </a:rPr>
              <a:t>(suitable for Feds or larger PCNs)</a:t>
            </a:r>
            <a:endParaRPr lang="en-GB" sz="1400" dirty="0">
              <a:solidFill>
                <a:schemeClr val="accent1">
                  <a:lumMod val="75000"/>
                </a:schemeClr>
              </a:solidFill>
            </a:endParaRPr>
          </a:p>
        </p:txBody>
      </p:sp>
      <p:sp>
        <p:nvSpPr>
          <p:cNvPr id="24" name="TextBox 23">
            <a:extLst>
              <a:ext uri="{FF2B5EF4-FFF2-40B4-BE49-F238E27FC236}">
                <a16:creationId xmlns:a16="http://schemas.microsoft.com/office/drawing/2014/main" id="{E018F56A-735B-4593-BFE3-4C908054EA47}"/>
              </a:ext>
            </a:extLst>
          </p:cNvPr>
          <p:cNvSpPr txBox="1"/>
          <p:nvPr/>
        </p:nvSpPr>
        <p:spPr>
          <a:xfrm>
            <a:off x="1701350" y="138505"/>
            <a:ext cx="9049186" cy="461665"/>
          </a:xfrm>
          <a:prstGeom prst="rect">
            <a:avLst/>
          </a:prstGeom>
          <a:noFill/>
        </p:spPr>
        <p:txBody>
          <a:bodyPr wrap="square" rtlCol="0">
            <a:spAutoFit/>
          </a:bodyPr>
          <a:lstStyle/>
          <a:p>
            <a:pPr algn="ctr"/>
            <a:r>
              <a:rPr lang="en-GB" sz="2400" b="1" dirty="0"/>
              <a:t>PCN non-clinical roles mapped to Apprenticeship Standards</a:t>
            </a:r>
          </a:p>
        </p:txBody>
      </p:sp>
      <p:sp>
        <p:nvSpPr>
          <p:cNvPr id="28" name="Rectangle 27">
            <a:extLst>
              <a:ext uri="{FF2B5EF4-FFF2-40B4-BE49-F238E27FC236}">
                <a16:creationId xmlns:a16="http://schemas.microsoft.com/office/drawing/2014/main" id="{36FFF2CC-5EDB-4A7D-BBDA-C61AB17466A7}"/>
              </a:ext>
            </a:extLst>
          </p:cNvPr>
          <p:cNvSpPr/>
          <p:nvPr/>
        </p:nvSpPr>
        <p:spPr>
          <a:xfrm>
            <a:off x="2308232" y="854966"/>
            <a:ext cx="2173673" cy="385599"/>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ysClr val="windowText" lastClr="000000"/>
                </a:solidFill>
                <a:hlinkClick r:id="rId13"/>
              </a:rPr>
              <a:t>Team Leader / Supervisor L3</a:t>
            </a:r>
            <a:endParaRPr lang="en-GB" sz="1400" dirty="0"/>
          </a:p>
        </p:txBody>
      </p:sp>
      <p:sp>
        <p:nvSpPr>
          <p:cNvPr id="29" name="Rectangle 28">
            <a:extLst>
              <a:ext uri="{FF2B5EF4-FFF2-40B4-BE49-F238E27FC236}">
                <a16:creationId xmlns:a16="http://schemas.microsoft.com/office/drawing/2014/main" id="{A5F7AB07-F46D-4302-9A4E-D66789376A76}"/>
              </a:ext>
            </a:extLst>
          </p:cNvPr>
          <p:cNvSpPr/>
          <p:nvPr/>
        </p:nvSpPr>
        <p:spPr>
          <a:xfrm>
            <a:off x="4674368" y="861228"/>
            <a:ext cx="2173673" cy="399638"/>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ysClr val="windowText" lastClr="000000"/>
                </a:solidFill>
                <a:hlinkClick r:id="rId14"/>
              </a:rPr>
              <a:t>Operations / Departmental  Manager L5</a:t>
            </a:r>
            <a:endParaRPr lang="en-GB" sz="1400" dirty="0"/>
          </a:p>
        </p:txBody>
      </p:sp>
      <p:sp>
        <p:nvSpPr>
          <p:cNvPr id="30" name="Rectangle 29">
            <a:extLst>
              <a:ext uri="{FF2B5EF4-FFF2-40B4-BE49-F238E27FC236}">
                <a16:creationId xmlns:a16="http://schemas.microsoft.com/office/drawing/2014/main" id="{7EDAEF93-495A-4136-BA7A-23124C6AB3EC}"/>
              </a:ext>
            </a:extLst>
          </p:cNvPr>
          <p:cNvSpPr/>
          <p:nvPr/>
        </p:nvSpPr>
        <p:spPr>
          <a:xfrm>
            <a:off x="7034190" y="854965"/>
            <a:ext cx="2239001" cy="385599"/>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ysClr val="windowText" lastClr="000000"/>
                </a:solidFill>
                <a:hlinkClick r:id="rId15"/>
              </a:rPr>
              <a:t>Chartered Manager L6</a:t>
            </a:r>
            <a:endParaRPr lang="en-GB" sz="1400" dirty="0"/>
          </a:p>
        </p:txBody>
      </p:sp>
      <p:sp>
        <p:nvSpPr>
          <p:cNvPr id="31" name="Rectangle 30">
            <a:extLst>
              <a:ext uri="{FF2B5EF4-FFF2-40B4-BE49-F238E27FC236}">
                <a16:creationId xmlns:a16="http://schemas.microsoft.com/office/drawing/2014/main" id="{B3368F63-BD25-4E99-B2F0-00A436D0AE57}"/>
              </a:ext>
            </a:extLst>
          </p:cNvPr>
          <p:cNvSpPr/>
          <p:nvPr/>
        </p:nvSpPr>
        <p:spPr>
          <a:xfrm>
            <a:off x="8280298" y="2180411"/>
            <a:ext cx="3525982" cy="456867"/>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ysClr val="windowText" lastClr="000000"/>
                </a:solidFill>
                <a:hlinkClick r:id="rId3"/>
              </a:rPr>
              <a:t>Senior People Professional L7</a:t>
            </a:r>
            <a:r>
              <a:rPr lang="en-GB" sz="1600" dirty="0">
                <a:solidFill>
                  <a:sysClr val="windowText" lastClr="000000"/>
                </a:solidFill>
              </a:rPr>
              <a:t> </a:t>
            </a:r>
            <a:r>
              <a:rPr lang="en-GB" sz="1100" dirty="0">
                <a:solidFill>
                  <a:sysClr val="windowText" lastClr="000000"/>
                </a:solidFill>
              </a:rPr>
              <a:t>(L&amp;D pathway)</a:t>
            </a:r>
            <a:endParaRPr lang="en-GB" sz="1600" dirty="0">
              <a:solidFill>
                <a:sysClr val="windowText" lastClr="000000"/>
              </a:solidFill>
            </a:endParaRPr>
          </a:p>
          <a:p>
            <a:pPr algn="ctr"/>
            <a:r>
              <a:rPr lang="en-GB" sz="1400" dirty="0">
                <a:solidFill>
                  <a:sysClr val="windowText" lastClr="000000"/>
                </a:solidFill>
              </a:rPr>
              <a:t>(*proposed for removal summer 2025)</a:t>
            </a:r>
            <a:endParaRPr lang="en-GB" sz="1600" dirty="0"/>
          </a:p>
        </p:txBody>
      </p:sp>
      <p:sp>
        <p:nvSpPr>
          <p:cNvPr id="32" name="Rectangle 31">
            <a:extLst>
              <a:ext uri="{FF2B5EF4-FFF2-40B4-BE49-F238E27FC236}">
                <a16:creationId xmlns:a16="http://schemas.microsoft.com/office/drawing/2014/main" id="{44A05180-7646-42A2-97B7-B790118E5DD2}"/>
              </a:ext>
            </a:extLst>
          </p:cNvPr>
          <p:cNvSpPr/>
          <p:nvPr/>
        </p:nvSpPr>
        <p:spPr>
          <a:xfrm>
            <a:off x="4072963" y="4912746"/>
            <a:ext cx="1554822" cy="589179"/>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ysClr val="windowText" lastClr="000000"/>
                </a:solidFill>
                <a:hlinkClick r:id="rId16"/>
              </a:rPr>
              <a:t>Business Administration L3</a:t>
            </a:r>
            <a:endParaRPr lang="en-GB" sz="1400" dirty="0"/>
          </a:p>
        </p:txBody>
      </p:sp>
      <p:sp>
        <p:nvSpPr>
          <p:cNvPr id="33" name="Rectangle 32">
            <a:extLst>
              <a:ext uri="{FF2B5EF4-FFF2-40B4-BE49-F238E27FC236}">
                <a16:creationId xmlns:a16="http://schemas.microsoft.com/office/drawing/2014/main" id="{C4FE34F7-5F80-4D2A-AC11-84E1658D8FC7}"/>
              </a:ext>
            </a:extLst>
          </p:cNvPr>
          <p:cNvSpPr/>
          <p:nvPr/>
        </p:nvSpPr>
        <p:spPr>
          <a:xfrm>
            <a:off x="5735471" y="4912746"/>
            <a:ext cx="3025196" cy="456867"/>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ysClr val="windowText" lastClr="000000"/>
                </a:solidFill>
                <a:hlinkClick r:id="rId17"/>
              </a:rPr>
              <a:t>Associate Project Manager </a:t>
            </a:r>
            <a:r>
              <a:rPr lang="en-GB" sz="1400" dirty="0">
                <a:solidFill>
                  <a:schemeClr val="accent1"/>
                </a:solidFill>
                <a:hlinkClick r:id="rId17"/>
              </a:rPr>
              <a:t>L4</a:t>
            </a:r>
            <a:endParaRPr lang="en-GB" sz="1400" dirty="0">
              <a:solidFill>
                <a:schemeClr val="accent1"/>
              </a:solidFill>
            </a:endParaRPr>
          </a:p>
        </p:txBody>
      </p:sp>
      <p:sp>
        <p:nvSpPr>
          <p:cNvPr id="34" name="Rectangle 33">
            <a:extLst>
              <a:ext uri="{FF2B5EF4-FFF2-40B4-BE49-F238E27FC236}">
                <a16:creationId xmlns:a16="http://schemas.microsoft.com/office/drawing/2014/main" id="{1CC9EB03-B045-4B49-9ACC-9646FF6A5FB1}"/>
              </a:ext>
            </a:extLst>
          </p:cNvPr>
          <p:cNvSpPr/>
          <p:nvPr/>
        </p:nvSpPr>
        <p:spPr>
          <a:xfrm>
            <a:off x="8868353" y="4901408"/>
            <a:ext cx="2793725" cy="456867"/>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ysClr val="windowText" lastClr="000000"/>
                </a:solidFill>
                <a:hlinkClick r:id="rId18"/>
              </a:rPr>
              <a:t>Project Manager L</a:t>
            </a:r>
            <a:r>
              <a:rPr lang="en-GB" sz="1400" dirty="0">
                <a:solidFill>
                  <a:schemeClr val="accent1"/>
                </a:solidFill>
              </a:rPr>
              <a:t>6</a:t>
            </a:r>
          </a:p>
        </p:txBody>
      </p:sp>
      <p:sp>
        <p:nvSpPr>
          <p:cNvPr id="35" name="Rectangle: Rounded Corners 34">
            <a:extLst>
              <a:ext uri="{FF2B5EF4-FFF2-40B4-BE49-F238E27FC236}">
                <a16:creationId xmlns:a16="http://schemas.microsoft.com/office/drawing/2014/main" id="{357CF1B6-B66A-4CFF-B750-6F0561236702}"/>
              </a:ext>
            </a:extLst>
          </p:cNvPr>
          <p:cNvSpPr/>
          <p:nvPr/>
        </p:nvSpPr>
        <p:spPr>
          <a:xfrm>
            <a:off x="9127070" y="1196468"/>
            <a:ext cx="3064929" cy="1212376"/>
          </a:xfrm>
          <a:prstGeom prst="roundRect">
            <a:avLst/>
          </a:prstGeom>
          <a:noFill/>
          <a:ln>
            <a:solidFill>
              <a:srgbClr val="0070C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hlinkClick r:id="rId19"/>
              </a:rPr>
              <a:t>Learning &amp; Skills Mentor Level 4 </a:t>
            </a:r>
            <a:r>
              <a:rPr lang="en-GB" sz="1400" dirty="0">
                <a:solidFill>
                  <a:schemeClr val="tx1"/>
                </a:solidFill>
              </a:rPr>
              <a:t>and </a:t>
            </a:r>
            <a:r>
              <a:rPr lang="en-GB" sz="1400" dirty="0">
                <a:solidFill>
                  <a:schemeClr val="tx1"/>
                </a:solidFill>
                <a:hlinkClick r:id="rId20"/>
              </a:rPr>
              <a:t>Coaching Professional L5 </a:t>
            </a:r>
            <a:endParaRPr lang="en-GB" sz="1400" dirty="0">
              <a:solidFill>
                <a:schemeClr val="tx1"/>
              </a:solidFill>
            </a:endParaRPr>
          </a:p>
          <a:p>
            <a:pPr algn="ctr"/>
            <a:r>
              <a:rPr lang="en-GB" sz="1400" dirty="0">
                <a:solidFill>
                  <a:schemeClr val="tx1"/>
                </a:solidFill>
              </a:rPr>
              <a:t>across various job roles</a:t>
            </a:r>
          </a:p>
        </p:txBody>
      </p:sp>
      <p:sp>
        <p:nvSpPr>
          <p:cNvPr id="36" name="Rectangle 35">
            <a:extLst>
              <a:ext uri="{FF2B5EF4-FFF2-40B4-BE49-F238E27FC236}">
                <a16:creationId xmlns:a16="http://schemas.microsoft.com/office/drawing/2014/main" id="{A6971A82-40E5-4BF9-9112-AB5DBC391B0C}"/>
              </a:ext>
            </a:extLst>
          </p:cNvPr>
          <p:cNvSpPr/>
          <p:nvPr/>
        </p:nvSpPr>
        <p:spPr>
          <a:xfrm>
            <a:off x="5595174" y="2870518"/>
            <a:ext cx="1477737" cy="645787"/>
          </a:xfrm>
          <a:prstGeom prst="rect">
            <a:avLst/>
          </a:prstGeom>
          <a:noFill/>
          <a:ln>
            <a:solidFill>
              <a:srgbClr val="0070C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solidFill>
                <a:sysClr val="windowText" lastClr="000000"/>
              </a:solidFill>
              <a:hlinkClick r:id="rId21"/>
            </a:endParaRPr>
          </a:p>
          <a:p>
            <a:pPr algn="ctr"/>
            <a:endParaRPr lang="en-GB" sz="1400" dirty="0">
              <a:solidFill>
                <a:sysClr val="windowText" lastClr="000000"/>
              </a:solidFill>
              <a:hlinkClick r:id="rId21"/>
            </a:endParaRPr>
          </a:p>
          <a:p>
            <a:pPr algn="ctr"/>
            <a:r>
              <a:rPr lang="en-GB" sz="1200" dirty="0">
                <a:solidFill>
                  <a:sysClr val="windowText" lastClr="000000"/>
                </a:solidFill>
                <a:hlinkClick r:id="rId21"/>
              </a:rPr>
              <a:t>Payroll </a:t>
            </a:r>
            <a:r>
              <a:rPr lang="en-GB" sz="1200" dirty="0" err="1">
                <a:solidFill>
                  <a:sysClr val="windowText" lastClr="000000"/>
                </a:solidFill>
                <a:hlinkClick r:id="rId21"/>
              </a:rPr>
              <a:t>Ass’t</a:t>
            </a:r>
            <a:r>
              <a:rPr lang="en-GB" sz="1200" dirty="0">
                <a:solidFill>
                  <a:sysClr val="windowText" lastClr="000000"/>
                </a:solidFill>
                <a:hlinkClick r:id="rId21"/>
              </a:rPr>
              <a:t> Manager L5</a:t>
            </a:r>
            <a:endParaRPr lang="en-GB" sz="1200" dirty="0">
              <a:solidFill>
                <a:sysClr val="windowText" lastClr="000000"/>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rPr>
              <a:t>(suitable for  Feds or larger PCNs)</a:t>
            </a:r>
            <a:endParaRPr kumimoji="0" lang="en-GB" sz="1400" b="0"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a:p>
            <a:pPr algn="ctr"/>
            <a:r>
              <a:rPr lang="en-GB" sz="1400" dirty="0">
                <a:solidFill>
                  <a:sysClr val="windowText" lastClr="000000"/>
                </a:solidFill>
              </a:rPr>
              <a:t> </a:t>
            </a:r>
          </a:p>
          <a:p>
            <a:pPr algn="ctr"/>
            <a:endParaRPr lang="en-GB" sz="1400" dirty="0"/>
          </a:p>
        </p:txBody>
      </p:sp>
      <p:sp>
        <p:nvSpPr>
          <p:cNvPr id="2" name="Rectangle 1">
            <a:extLst>
              <a:ext uri="{FF2B5EF4-FFF2-40B4-BE49-F238E27FC236}">
                <a16:creationId xmlns:a16="http://schemas.microsoft.com/office/drawing/2014/main" id="{2602885D-9C44-3D86-6913-D3B1BEB65568}"/>
              </a:ext>
            </a:extLst>
          </p:cNvPr>
          <p:cNvSpPr/>
          <p:nvPr/>
        </p:nvSpPr>
        <p:spPr>
          <a:xfrm>
            <a:off x="113088" y="4294411"/>
            <a:ext cx="1872699" cy="4568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ysClr val="windowText" lastClr="000000"/>
                </a:solidFill>
              </a:rPr>
              <a:t>Digital Transformation</a:t>
            </a:r>
            <a:endParaRPr lang="en-GB" sz="1400" dirty="0"/>
          </a:p>
        </p:txBody>
      </p:sp>
      <p:sp>
        <p:nvSpPr>
          <p:cNvPr id="3" name="Rectangle 2">
            <a:extLst>
              <a:ext uri="{FF2B5EF4-FFF2-40B4-BE49-F238E27FC236}">
                <a16:creationId xmlns:a16="http://schemas.microsoft.com/office/drawing/2014/main" id="{A8740689-8A38-E9AB-A616-5802C1F58F6F}"/>
              </a:ext>
            </a:extLst>
          </p:cNvPr>
          <p:cNvSpPr/>
          <p:nvPr/>
        </p:nvSpPr>
        <p:spPr>
          <a:xfrm>
            <a:off x="2305041" y="4318872"/>
            <a:ext cx="2977386" cy="456867"/>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ysClr val="windowText" lastClr="000000"/>
                </a:solidFill>
                <a:hlinkClick r:id="rId22"/>
              </a:rPr>
              <a:t>Data Technician Level 3</a:t>
            </a:r>
            <a:endParaRPr lang="en-GB" sz="1400" dirty="0"/>
          </a:p>
        </p:txBody>
      </p:sp>
      <p:sp>
        <p:nvSpPr>
          <p:cNvPr id="16" name="Rectangle 15">
            <a:extLst>
              <a:ext uri="{FF2B5EF4-FFF2-40B4-BE49-F238E27FC236}">
                <a16:creationId xmlns:a16="http://schemas.microsoft.com/office/drawing/2014/main" id="{C05A8C6D-5CE3-4F2F-8338-B20B70A394B8}"/>
              </a:ext>
            </a:extLst>
          </p:cNvPr>
          <p:cNvSpPr/>
          <p:nvPr/>
        </p:nvSpPr>
        <p:spPr>
          <a:xfrm>
            <a:off x="100224" y="3625038"/>
            <a:ext cx="1872699" cy="4568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ysClr val="windowText" lastClr="000000"/>
                </a:solidFill>
              </a:rPr>
              <a:t>Quality improvement</a:t>
            </a:r>
            <a:endParaRPr lang="en-GB" sz="1400" dirty="0"/>
          </a:p>
        </p:txBody>
      </p:sp>
      <p:sp>
        <p:nvSpPr>
          <p:cNvPr id="19" name="Rectangle 18">
            <a:extLst>
              <a:ext uri="{FF2B5EF4-FFF2-40B4-BE49-F238E27FC236}">
                <a16:creationId xmlns:a16="http://schemas.microsoft.com/office/drawing/2014/main" id="{70301685-D4FC-CEC8-2688-3C81A0CA5DB6}"/>
              </a:ext>
            </a:extLst>
          </p:cNvPr>
          <p:cNvSpPr/>
          <p:nvPr/>
        </p:nvSpPr>
        <p:spPr>
          <a:xfrm>
            <a:off x="2327113" y="3625038"/>
            <a:ext cx="3038421" cy="456867"/>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accent1"/>
                </a:solidFill>
                <a:hlinkClick r:id="rId23">
                  <a:extLst>
                    <a:ext uri="{A12FA001-AC4F-418D-AE19-62706E023703}">
                      <ahyp:hlinkClr xmlns:ahyp="http://schemas.microsoft.com/office/drawing/2018/hyperlinkcolor" val="tx"/>
                    </a:ext>
                  </a:extLst>
                </a:hlinkClick>
              </a:rPr>
              <a:t>Improvement Technician Level 3</a:t>
            </a:r>
            <a:endParaRPr lang="en-GB" sz="1400" dirty="0">
              <a:solidFill>
                <a:schemeClr val="accent1"/>
              </a:solidFill>
            </a:endParaRPr>
          </a:p>
        </p:txBody>
      </p:sp>
      <p:sp>
        <p:nvSpPr>
          <p:cNvPr id="21" name="Rectangle 20">
            <a:extLst>
              <a:ext uri="{FF2B5EF4-FFF2-40B4-BE49-F238E27FC236}">
                <a16:creationId xmlns:a16="http://schemas.microsoft.com/office/drawing/2014/main" id="{35AD5E6D-519E-D60F-4FBE-B97BFED06F09}"/>
              </a:ext>
            </a:extLst>
          </p:cNvPr>
          <p:cNvSpPr/>
          <p:nvPr/>
        </p:nvSpPr>
        <p:spPr>
          <a:xfrm>
            <a:off x="8868352" y="4223663"/>
            <a:ext cx="2793726" cy="456867"/>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ysClr val="windowText" lastClr="000000"/>
                </a:solidFill>
                <a:hlinkClick r:id="rId24"/>
              </a:rPr>
              <a:t>Business Analyst L4</a:t>
            </a:r>
            <a:endParaRPr lang="en-GB" sz="1400" dirty="0"/>
          </a:p>
        </p:txBody>
      </p:sp>
      <p:sp>
        <p:nvSpPr>
          <p:cNvPr id="38" name="Rectangle 37">
            <a:extLst>
              <a:ext uri="{FF2B5EF4-FFF2-40B4-BE49-F238E27FC236}">
                <a16:creationId xmlns:a16="http://schemas.microsoft.com/office/drawing/2014/main" id="{6998F3CC-03B4-2387-0573-82A661EA88F4}"/>
              </a:ext>
            </a:extLst>
          </p:cNvPr>
          <p:cNvSpPr/>
          <p:nvPr/>
        </p:nvSpPr>
        <p:spPr>
          <a:xfrm>
            <a:off x="5594502" y="4289381"/>
            <a:ext cx="3020606" cy="456867"/>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ysClr val="windowText" lastClr="000000"/>
                </a:solidFill>
                <a:hlinkClick r:id="rId25"/>
              </a:rPr>
              <a:t>Data Analyst Level 4</a:t>
            </a:r>
            <a:endParaRPr lang="en-GB" sz="1400" dirty="0"/>
          </a:p>
        </p:txBody>
      </p:sp>
      <p:pic>
        <p:nvPicPr>
          <p:cNvPr id="42" name="Picture 41">
            <a:extLst>
              <a:ext uri="{FF2B5EF4-FFF2-40B4-BE49-F238E27FC236}">
                <a16:creationId xmlns:a16="http://schemas.microsoft.com/office/drawing/2014/main" id="{AFF58006-FC15-66F4-27A7-B620676DF615}"/>
              </a:ext>
            </a:extLst>
          </p:cNvPr>
          <p:cNvPicPr>
            <a:picLocks noChangeAspect="1"/>
          </p:cNvPicPr>
          <p:nvPr/>
        </p:nvPicPr>
        <p:blipFill>
          <a:blip r:embed="rId26"/>
          <a:stretch>
            <a:fillRect/>
          </a:stretch>
        </p:blipFill>
        <p:spPr>
          <a:xfrm>
            <a:off x="358926" y="6405497"/>
            <a:ext cx="1226829" cy="384274"/>
          </a:xfrm>
          <a:prstGeom prst="rect">
            <a:avLst/>
          </a:prstGeom>
        </p:spPr>
      </p:pic>
      <p:pic>
        <p:nvPicPr>
          <p:cNvPr id="44" name="Picture 43" descr="A logo for a health care company&#10;&#10;Description automatically generated">
            <a:extLst>
              <a:ext uri="{FF2B5EF4-FFF2-40B4-BE49-F238E27FC236}">
                <a16:creationId xmlns:a16="http://schemas.microsoft.com/office/drawing/2014/main" id="{962F442E-43FE-0182-BA54-B080417F46FE}"/>
              </a:ext>
            </a:extLst>
          </p:cNvPr>
          <p:cNvPicPr>
            <a:picLocks noChangeAspect="1"/>
          </p:cNvPicPr>
          <p:nvPr/>
        </p:nvPicPr>
        <p:blipFill>
          <a:blip r:embed="rId27">
            <a:extLst>
              <a:ext uri="{28A0092B-C50C-407E-A947-70E740481C1C}">
                <a14:useLocalDpi xmlns:a14="http://schemas.microsoft.com/office/drawing/2010/main" val="0"/>
              </a:ext>
            </a:extLst>
          </a:blip>
          <a:stretch>
            <a:fillRect/>
          </a:stretch>
        </p:blipFill>
        <p:spPr>
          <a:xfrm>
            <a:off x="2305041" y="6344918"/>
            <a:ext cx="1348394" cy="444853"/>
          </a:xfrm>
          <a:prstGeom prst="rect">
            <a:avLst/>
          </a:prstGeom>
        </p:spPr>
      </p:pic>
      <p:sp>
        <p:nvSpPr>
          <p:cNvPr id="20" name="Rectangle 19">
            <a:extLst>
              <a:ext uri="{FF2B5EF4-FFF2-40B4-BE49-F238E27FC236}">
                <a16:creationId xmlns:a16="http://schemas.microsoft.com/office/drawing/2014/main" id="{D041B53E-45CE-B6E3-2EFD-EEF0A9319063}"/>
              </a:ext>
            </a:extLst>
          </p:cNvPr>
          <p:cNvSpPr/>
          <p:nvPr/>
        </p:nvSpPr>
        <p:spPr>
          <a:xfrm>
            <a:off x="5594502" y="3607223"/>
            <a:ext cx="3038421" cy="456867"/>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accent1"/>
                </a:solidFill>
                <a:hlinkClick r:id="rId28"/>
              </a:rPr>
              <a:t>Improvement Practitioner L4</a:t>
            </a:r>
            <a:endParaRPr lang="en-GB" sz="1400" dirty="0">
              <a:solidFill>
                <a:schemeClr val="accent1"/>
              </a:solidFill>
            </a:endParaRPr>
          </a:p>
        </p:txBody>
      </p:sp>
      <p:sp>
        <p:nvSpPr>
          <p:cNvPr id="40" name="Rectangle 39">
            <a:extLst>
              <a:ext uri="{FF2B5EF4-FFF2-40B4-BE49-F238E27FC236}">
                <a16:creationId xmlns:a16="http://schemas.microsoft.com/office/drawing/2014/main" id="{C0C38471-2BD5-3ADE-0587-F763AE763D84}"/>
              </a:ext>
            </a:extLst>
          </p:cNvPr>
          <p:cNvSpPr/>
          <p:nvPr/>
        </p:nvSpPr>
        <p:spPr>
          <a:xfrm>
            <a:off x="8861891" y="3592093"/>
            <a:ext cx="3038421" cy="456867"/>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accent1"/>
                </a:solidFill>
                <a:hlinkClick r:id="rId29"/>
              </a:rPr>
              <a:t>Data Protection &amp; Information Governance </a:t>
            </a:r>
            <a:r>
              <a:rPr lang="en-GB" sz="1400" dirty="0">
                <a:solidFill>
                  <a:schemeClr val="accent1"/>
                </a:solidFill>
              </a:rPr>
              <a:t>L4</a:t>
            </a:r>
          </a:p>
        </p:txBody>
      </p:sp>
      <p:sp>
        <p:nvSpPr>
          <p:cNvPr id="46" name="Rectangle 45">
            <a:extLst>
              <a:ext uri="{FF2B5EF4-FFF2-40B4-BE49-F238E27FC236}">
                <a16:creationId xmlns:a16="http://schemas.microsoft.com/office/drawing/2014/main" id="{2144A3FA-8D9E-0AE6-EFEB-7FDB63AA8C81}"/>
              </a:ext>
            </a:extLst>
          </p:cNvPr>
          <p:cNvSpPr/>
          <p:nvPr/>
        </p:nvSpPr>
        <p:spPr>
          <a:xfrm>
            <a:off x="2301103" y="5583717"/>
            <a:ext cx="4246001" cy="589179"/>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ysClr val="windowText" lastClr="000000"/>
                </a:solidFill>
                <a:hlinkClick r:id="rId30"/>
              </a:rPr>
              <a:t>Community Health &amp; Wellbeing Worker</a:t>
            </a:r>
            <a:endParaRPr lang="en-GB" sz="1600" dirty="0">
              <a:solidFill>
                <a:sysClr val="windowText" lastClr="000000"/>
              </a:solidFill>
            </a:endParaRPr>
          </a:p>
        </p:txBody>
      </p:sp>
      <p:sp>
        <p:nvSpPr>
          <p:cNvPr id="15" name="Rectangle 14">
            <a:extLst>
              <a:ext uri="{FF2B5EF4-FFF2-40B4-BE49-F238E27FC236}">
                <a16:creationId xmlns:a16="http://schemas.microsoft.com/office/drawing/2014/main" id="{4711D9C4-E774-0EF5-74B4-447F479658C7}"/>
              </a:ext>
            </a:extLst>
          </p:cNvPr>
          <p:cNvSpPr/>
          <p:nvPr/>
        </p:nvSpPr>
        <p:spPr>
          <a:xfrm>
            <a:off x="2295647" y="4917311"/>
            <a:ext cx="1669629" cy="589179"/>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i="1" dirty="0">
                <a:solidFill>
                  <a:sysClr val="windowText" lastClr="000000"/>
                </a:solidFill>
                <a:hlinkClick r:id="rId31"/>
              </a:rPr>
              <a:t>Business Administration L2</a:t>
            </a:r>
            <a:endParaRPr lang="en-GB" sz="1400" i="1" dirty="0">
              <a:solidFill>
                <a:sysClr val="windowText" lastClr="000000"/>
              </a:solidFill>
            </a:endParaRPr>
          </a:p>
          <a:p>
            <a:pPr algn="ctr"/>
            <a:r>
              <a:rPr lang="en-GB" sz="1400" i="1" dirty="0">
                <a:solidFill>
                  <a:sysClr val="windowText" lastClr="000000"/>
                </a:solidFill>
              </a:rPr>
              <a:t>In development</a:t>
            </a:r>
            <a:endParaRPr lang="en-GB" sz="1400" i="1" dirty="0"/>
          </a:p>
        </p:txBody>
      </p:sp>
    </p:spTree>
    <p:extLst>
      <p:ext uri="{BB962C8B-B14F-4D97-AF65-F5344CB8AC3E}">
        <p14:creationId xmlns:p14="http://schemas.microsoft.com/office/powerpoint/2010/main" val="2443884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4E0E196B-2860-45CE-AA61-DB54F9C20418}"/>
              </a:ext>
            </a:extLst>
          </p:cNvPr>
          <p:cNvCxnSpPr>
            <a:cxnSpLocks/>
          </p:cNvCxnSpPr>
          <p:nvPr/>
        </p:nvCxnSpPr>
        <p:spPr>
          <a:xfrm flipH="1">
            <a:off x="2065838" y="992096"/>
            <a:ext cx="23765" cy="56737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65CB5910-5667-4934-B76C-CC8D280BEC78}"/>
              </a:ext>
            </a:extLst>
          </p:cNvPr>
          <p:cNvCxnSpPr>
            <a:cxnSpLocks/>
          </p:cNvCxnSpPr>
          <p:nvPr/>
        </p:nvCxnSpPr>
        <p:spPr>
          <a:xfrm>
            <a:off x="2027583" y="6665843"/>
            <a:ext cx="9888857"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BA282132-B5B0-403F-A76E-1B3E5A3CE817}"/>
              </a:ext>
            </a:extLst>
          </p:cNvPr>
          <p:cNvSpPr txBox="1"/>
          <p:nvPr/>
        </p:nvSpPr>
        <p:spPr>
          <a:xfrm>
            <a:off x="-54658" y="200521"/>
            <a:ext cx="7750200" cy="400110"/>
          </a:xfrm>
          <a:prstGeom prst="rect">
            <a:avLst/>
          </a:prstGeom>
          <a:noFill/>
        </p:spPr>
        <p:txBody>
          <a:bodyPr wrap="square">
            <a:spAutoFit/>
          </a:bodyPr>
          <a:lstStyle/>
          <a:p>
            <a:pPr algn="ctr"/>
            <a:r>
              <a:rPr lang="en-GB" sz="2000" b="1" dirty="0"/>
              <a:t>GP Practice non-clinical roles mapped to Apprenticeship Standards</a:t>
            </a:r>
            <a:endParaRPr lang="en-GB" sz="2000" dirty="0"/>
          </a:p>
        </p:txBody>
      </p:sp>
      <p:sp>
        <p:nvSpPr>
          <p:cNvPr id="17" name="Rectangle 16">
            <a:extLst>
              <a:ext uri="{FF2B5EF4-FFF2-40B4-BE49-F238E27FC236}">
                <a16:creationId xmlns:a16="http://schemas.microsoft.com/office/drawing/2014/main" id="{DFB2154C-5A17-4BFA-A4B4-2E0138A038F5}"/>
              </a:ext>
            </a:extLst>
          </p:cNvPr>
          <p:cNvSpPr/>
          <p:nvPr/>
        </p:nvSpPr>
        <p:spPr>
          <a:xfrm>
            <a:off x="86482" y="5865904"/>
            <a:ext cx="1872699" cy="761201"/>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ysClr val="windowText" lastClr="000000"/>
                </a:solidFill>
              </a:rPr>
              <a:t>Receptionists</a:t>
            </a:r>
            <a:endParaRPr lang="en-GB" dirty="0"/>
          </a:p>
        </p:txBody>
      </p:sp>
      <p:sp>
        <p:nvSpPr>
          <p:cNvPr id="18" name="Rectangle 17">
            <a:extLst>
              <a:ext uri="{FF2B5EF4-FFF2-40B4-BE49-F238E27FC236}">
                <a16:creationId xmlns:a16="http://schemas.microsoft.com/office/drawing/2014/main" id="{F15864B0-85D5-4A1D-8D1E-D6731D8AA6BC}"/>
              </a:ext>
            </a:extLst>
          </p:cNvPr>
          <p:cNvSpPr/>
          <p:nvPr/>
        </p:nvSpPr>
        <p:spPr>
          <a:xfrm>
            <a:off x="69344" y="4549386"/>
            <a:ext cx="1872699" cy="761201"/>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ysClr val="windowText" lastClr="000000"/>
                </a:solidFill>
              </a:rPr>
              <a:t>Administrators</a:t>
            </a:r>
          </a:p>
          <a:p>
            <a:pPr algn="ctr"/>
            <a:r>
              <a:rPr lang="en-GB" dirty="0">
                <a:solidFill>
                  <a:sysClr val="windowText" lastClr="000000"/>
                </a:solidFill>
              </a:rPr>
              <a:t> </a:t>
            </a:r>
            <a:endParaRPr lang="en-GB" dirty="0"/>
          </a:p>
        </p:txBody>
      </p:sp>
      <p:sp>
        <p:nvSpPr>
          <p:cNvPr id="21" name="Rectangle 20">
            <a:extLst>
              <a:ext uri="{FF2B5EF4-FFF2-40B4-BE49-F238E27FC236}">
                <a16:creationId xmlns:a16="http://schemas.microsoft.com/office/drawing/2014/main" id="{1B1F4546-B05E-45A5-AFC2-1EAC19B82641}"/>
              </a:ext>
            </a:extLst>
          </p:cNvPr>
          <p:cNvSpPr/>
          <p:nvPr/>
        </p:nvSpPr>
        <p:spPr>
          <a:xfrm>
            <a:off x="69344" y="1025213"/>
            <a:ext cx="1872699" cy="891936"/>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ysClr val="windowText" lastClr="000000"/>
                </a:solidFill>
              </a:rPr>
              <a:t>Practice Manager</a:t>
            </a:r>
            <a:endParaRPr lang="en-GB" dirty="0"/>
          </a:p>
        </p:txBody>
      </p:sp>
      <p:sp>
        <p:nvSpPr>
          <p:cNvPr id="22" name="Rectangle 21">
            <a:extLst>
              <a:ext uri="{FF2B5EF4-FFF2-40B4-BE49-F238E27FC236}">
                <a16:creationId xmlns:a16="http://schemas.microsoft.com/office/drawing/2014/main" id="{099411C4-F6C2-4094-98AF-68D5DF7E4202}"/>
              </a:ext>
            </a:extLst>
          </p:cNvPr>
          <p:cNvSpPr/>
          <p:nvPr/>
        </p:nvSpPr>
        <p:spPr>
          <a:xfrm>
            <a:off x="2250246" y="5802466"/>
            <a:ext cx="3674659" cy="761201"/>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ysClr val="windowText" lastClr="000000"/>
                </a:solidFill>
                <a:hlinkClick r:id="rId2"/>
              </a:rPr>
              <a:t>Customer Service Practitioner Level 2 </a:t>
            </a:r>
            <a:endParaRPr lang="en-GB" dirty="0">
              <a:solidFill>
                <a:sysClr val="windowText" lastClr="000000"/>
              </a:solidFill>
            </a:endParaRPr>
          </a:p>
        </p:txBody>
      </p:sp>
      <p:sp>
        <p:nvSpPr>
          <p:cNvPr id="23" name="Rectangle 22">
            <a:extLst>
              <a:ext uri="{FF2B5EF4-FFF2-40B4-BE49-F238E27FC236}">
                <a16:creationId xmlns:a16="http://schemas.microsoft.com/office/drawing/2014/main" id="{41828A78-EC33-4F7E-89D4-DAC28CFF6589}"/>
              </a:ext>
            </a:extLst>
          </p:cNvPr>
          <p:cNvSpPr/>
          <p:nvPr/>
        </p:nvSpPr>
        <p:spPr>
          <a:xfrm>
            <a:off x="6096000" y="5810651"/>
            <a:ext cx="3529629" cy="761201"/>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ysClr val="windowText" lastClr="000000"/>
                </a:solidFill>
                <a:hlinkClick r:id="rId3"/>
              </a:rPr>
              <a:t>Customer Service Specialist Level 3</a:t>
            </a:r>
            <a:endParaRPr lang="en-GB" dirty="0">
              <a:solidFill>
                <a:sysClr val="windowText" lastClr="000000"/>
              </a:solidFill>
            </a:endParaRPr>
          </a:p>
        </p:txBody>
      </p:sp>
      <p:sp>
        <p:nvSpPr>
          <p:cNvPr id="28" name="Rectangle 27">
            <a:extLst>
              <a:ext uri="{FF2B5EF4-FFF2-40B4-BE49-F238E27FC236}">
                <a16:creationId xmlns:a16="http://schemas.microsoft.com/office/drawing/2014/main" id="{55C55B36-11D9-4C12-91C7-2D6CFBD0C6AF}"/>
              </a:ext>
            </a:extLst>
          </p:cNvPr>
          <p:cNvSpPr/>
          <p:nvPr/>
        </p:nvSpPr>
        <p:spPr>
          <a:xfrm>
            <a:off x="2221506" y="4322646"/>
            <a:ext cx="2793725" cy="761201"/>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ysClr val="windowText" lastClr="000000"/>
                </a:solidFill>
                <a:hlinkClick r:id="rId4"/>
              </a:rPr>
              <a:t>Business Administration L3</a:t>
            </a:r>
            <a:endParaRPr lang="en-GB" dirty="0">
              <a:solidFill>
                <a:sysClr val="windowText" lastClr="000000"/>
              </a:solidFill>
            </a:endParaRPr>
          </a:p>
        </p:txBody>
      </p:sp>
      <p:sp>
        <p:nvSpPr>
          <p:cNvPr id="35" name="Rectangle 34">
            <a:extLst>
              <a:ext uri="{FF2B5EF4-FFF2-40B4-BE49-F238E27FC236}">
                <a16:creationId xmlns:a16="http://schemas.microsoft.com/office/drawing/2014/main" id="{4F891D63-B50A-4F47-BF46-0BBCF1B04229}"/>
              </a:ext>
            </a:extLst>
          </p:cNvPr>
          <p:cNvSpPr/>
          <p:nvPr/>
        </p:nvSpPr>
        <p:spPr>
          <a:xfrm>
            <a:off x="2190889" y="1016477"/>
            <a:ext cx="2437908" cy="832789"/>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ysClr val="windowText" lastClr="000000"/>
                </a:solidFill>
                <a:hlinkClick r:id="rId5"/>
              </a:rPr>
              <a:t>Operations / Departmental  Manager L5</a:t>
            </a:r>
            <a:endParaRPr lang="en-GB" sz="1600" dirty="0">
              <a:solidFill>
                <a:sysClr val="windowText" lastClr="000000"/>
              </a:solidFill>
            </a:endParaRPr>
          </a:p>
        </p:txBody>
      </p:sp>
      <p:sp>
        <p:nvSpPr>
          <p:cNvPr id="36" name="Rectangle 35">
            <a:extLst>
              <a:ext uri="{FF2B5EF4-FFF2-40B4-BE49-F238E27FC236}">
                <a16:creationId xmlns:a16="http://schemas.microsoft.com/office/drawing/2014/main" id="{B6D39C94-1282-4374-8B6A-1C46144C1C8D}"/>
              </a:ext>
            </a:extLst>
          </p:cNvPr>
          <p:cNvSpPr/>
          <p:nvPr/>
        </p:nvSpPr>
        <p:spPr>
          <a:xfrm>
            <a:off x="4778851" y="1016477"/>
            <a:ext cx="3065743" cy="1166149"/>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ysClr val="windowText" lastClr="000000"/>
                </a:solidFill>
                <a:hlinkClick r:id="rId6"/>
              </a:rPr>
              <a:t>Chartered Manager L6 </a:t>
            </a:r>
            <a:endParaRPr lang="en-GB" dirty="0">
              <a:solidFill>
                <a:sysClr val="windowText" lastClr="000000"/>
              </a:solidFill>
            </a:endParaRPr>
          </a:p>
          <a:p>
            <a:pPr algn="ctr"/>
            <a:r>
              <a:rPr lang="en-GB" dirty="0">
                <a:solidFill>
                  <a:sysClr val="windowText" lastClr="000000"/>
                </a:solidFill>
                <a:hlinkClick r:id="rId7"/>
              </a:rPr>
              <a:t>Senior Leader L7 </a:t>
            </a:r>
            <a:r>
              <a:rPr lang="en-GB" dirty="0">
                <a:solidFill>
                  <a:sysClr val="windowText" lastClr="000000"/>
                </a:solidFill>
              </a:rPr>
              <a:t>depending on scope of practice and prior experience</a:t>
            </a:r>
          </a:p>
        </p:txBody>
      </p:sp>
      <p:sp>
        <p:nvSpPr>
          <p:cNvPr id="46" name="Rectangle 45">
            <a:extLst>
              <a:ext uri="{FF2B5EF4-FFF2-40B4-BE49-F238E27FC236}">
                <a16:creationId xmlns:a16="http://schemas.microsoft.com/office/drawing/2014/main" id="{B8B34C27-4DC5-4D9F-887F-6166258F12FB}"/>
              </a:ext>
            </a:extLst>
          </p:cNvPr>
          <p:cNvSpPr/>
          <p:nvPr/>
        </p:nvSpPr>
        <p:spPr>
          <a:xfrm>
            <a:off x="2190889" y="2004291"/>
            <a:ext cx="2251691" cy="832789"/>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50" dirty="0">
                <a:solidFill>
                  <a:sysClr val="windowText" lastClr="000000"/>
                </a:solidFill>
                <a:hlinkClick r:id="rId8"/>
              </a:rPr>
              <a:t>Team Leader/Supervisor</a:t>
            </a:r>
            <a:r>
              <a:rPr lang="en-GB" sz="1650" dirty="0">
                <a:solidFill>
                  <a:sysClr val="windowText" lastClr="000000"/>
                </a:solidFill>
              </a:rPr>
              <a:t> L3</a:t>
            </a:r>
          </a:p>
        </p:txBody>
      </p:sp>
      <p:sp>
        <p:nvSpPr>
          <p:cNvPr id="4" name="Rectangle: Rounded Corners 3">
            <a:extLst>
              <a:ext uri="{FF2B5EF4-FFF2-40B4-BE49-F238E27FC236}">
                <a16:creationId xmlns:a16="http://schemas.microsoft.com/office/drawing/2014/main" id="{A4A579DC-F9BB-A6FD-635D-AFC47B981F32}"/>
              </a:ext>
            </a:extLst>
          </p:cNvPr>
          <p:cNvSpPr/>
          <p:nvPr/>
        </p:nvSpPr>
        <p:spPr>
          <a:xfrm>
            <a:off x="7992154" y="1025213"/>
            <a:ext cx="3743522" cy="3185354"/>
          </a:xfrm>
          <a:prstGeom prst="roundRect">
            <a:avLst/>
          </a:prstGeom>
          <a:noFill/>
          <a:ln>
            <a:solidFill>
              <a:srgbClr val="0070C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accent1"/>
                </a:solidFill>
                <a:hlinkClick r:id="rId9">
                  <a:extLst>
                    <a:ext uri="{A12FA001-AC4F-418D-AE19-62706E023703}">
                      <ahyp:hlinkClr xmlns:ahyp="http://schemas.microsoft.com/office/drawing/2018/hyperlinkcolor" val="tx"/>
                    </a:ext>
                  </a:extLst>
                </a:hlinkClick>
              </a:rPr>
              <a:t>Learning &amp; Skills Mentor L4 </a:t>
            </a:r>
            <a:r>
              <a:rPr lang="en-GB" sz="1600" dirty="0">
                <a:solidFill>
                  <a:schemeClr val="accent1"/>
                </a:solidFill>
              </a:rPr>
              <a:t>and </a:t>
            </a:r>
            <a:r>
              <a:rPr lang="en-GB" sz="1600" dirty="0">
                <a:solidFill>
                  <a:schemeClr val="accent1"/>
                </a:solidFill>
                <a:hlinkClick r:id="rId10"/>
              </a:rPr>
              <a:t>Coaching Professional L5</a:t>
            </a:r>
            <a:endParaRPr lang="en-GB" sz="1600" dirty="0">
              <a:solidFill>
                <a:schemeClr val="accent1"/>
              </a:solidFill>
            </a:endParaRPr>
          </a:p>
          <a:p>
            <a:pPr algn="ctr"/>
            <a:r>
              <a:rPr lang="en-GB" sz="1600" dirty="0">
                <a:solidFill>
                  <a:schemeClr val="tx1"/>
                </a:solidFill>
              </a:rPr>
              <a:t>across various job</a:t>
            </a:r>
          </a:p>
        </p:txBody>
      </p:sp>
      <p:pic>
        <p:nvPicPr>
          <p:cNvPr id="6" name="Picture 5">
            <a:extLst>
              <a:ext uri="{FF2B5EF4-FFF2-40B4-BE49-F238E27FC236}">
                <a16:creationId xmlns:a16="http://schemas.microsoft.com/office/drawing/2014/main" id="{F844E987-E835-4CC4-D196-6691F239D63C}"/>
              </a:ext>
            </a:extLst>
          </p:cNvPr>
          <p:cNvPicPr>
            <a:picLocks noChangeAspect="1"/>
          </p:cNvPicPr>
          <p:nvPr/>
        </p:nvPicPr>
        <p:blipFill>
          <a:blip r:embed="rId11"/>
          <a:stretch>
            <a:fillRect/>
          </a:stretch>
        </p:blipFill>
        <p:spPr>
          <a:xfrm>
            <a:off x="8578660" y="76630"/>
            <a:ext cx="1585862" cy="496732"/>
          </a:xfrm>
          <a:prstGeom prst="rect">
            <a:avLst/>
          </a:prstGeom>
        </p:spPr>
      </p:pic>
      <p:pic>
        <p:nvPicPr>
          <p:cNvPr id="11" name="Picture 10" descr="A logo for a health care company&#10;&#10;Description automatically generated">
            <a:extLst>
              <a:ext uri="{FF2B5EF4-FFF2-40B4-BE49-F238E27FC236}">
                <a16:creationId xmlns:a16="http://schemas.microsoft.com/office/drawing/2014/main" id="{1A78AF68-8DB8-49EE-B641-E1C5D601F79E}"/>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0396735" y="32387"/>
            <a:ext cx="1733594" cy="571936"/>
          </a:xfrm>
          <a:prstGeom prst="rect">
            <a:avLst/>
          </a:prstGeom>
        </p:spPr>
      </p:pic>
      <p:sp>
        <p:nvSpPr>
          <p:cNvPr id="13" name="Rectangle 12">
            <a:extLst>
              <a:ext uri="{FF2B5EF4-FFF2-40B4-BE49-F238E27FC236}">
                <a16:creationId xmlns:a16="http://schemas.microsoft.com/office/drawing/2014/main" id="{1E9BB78A-78D6-A891-20B3-17E2DA543DA9}"/>
              </a:ext>
            </a:extLst>
          </p:cNvPr>
          <p:cNvSpPr/>
          <p:nvPr/>
        </p:nvSpPr>
        <p:spPr>
          <a:xfrm>
            <a:off x="5254906" y="4403023"/>
            <a:ext cx="2977386" cy="456867"/>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ysClr val="windowText" lastClr="000000"/>
                </a:solidFill>
                <a:hlinkClick r:id="rId13"/>
              </a:rPr>
              <a:t>Data Technician Level 3</a:t>
            </a:r>
            <a:endParaRPr lang="en-GB" dirty="0"/>
          </a:p>
        </p:txBody>
      </p:sp>
      <p:sp>
        <p:nvSpPr>
          <p:cNvPr id="14" name="Rectangle 13">
            <a:extLst>
              <a:ext uri="{FF2B5EF4-FFF2-40B4-BE49-F238E27FC236}">
                <a16:creationId xmlns:a16="http://schemas.microsoft.com/office/drawing/2014/main" id="{F37AA163-3E77-091D-3695-C87B4461152C}"/>
              </a:ext>
            </a:extLst>
          </p:cNvPr>
          <p:cNvSpPr/>
          <p:nvPr/>
        </p:nvSpPr>
        <p:spPr>
          <a:xfrm>
            <a:off x="8578660" y="4405201"/>
            <a:ext cx="3202596" cy="456867"/>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rgbClr val="0070C0"/>
                </a:solidFill>
                <a:hlinkClick r:id="rId14">
                  <a:extLst>
                    <a:ext uri="{A12FA001-AC4F-418D-AE19-62706E023703}">
                      <ahyp:hlinkClr xmlns:ahyp="http://schemas.microsoft.com/office/drawing/2018/hyperlinkcolor" val="tx"/>
                    </a:ext>
                  </a:extLst>
                </a:hlinkClick>
              </a:rPr>
              <a:t>Improvement Technician Level 3</a:t>
            </a:r>
            <a:endParaRPr lang="en-GB" dirty="0">
              <a:solidFill>
                <a:srgbClr val="0070C0"/>
              </a:solidFill>
            </a:endParaRPr>
          </a:p>
        </p:txBody>
      </p:sp>
      <p:sp>
        <p:nvSpPr>
          <p:cNvPr id="2" name="Rectangle 1">
            <a:extLst>
              <a:ext uri="{FF2B5EF4-FFF2-40B4-BE49-F238E27FC236}">
                <a16:creationId xmlns:a16="http://schemas.microsoft.com/office/drawing/2014/main" id="{E24EA3BB-AB6A-2ADE-C072-9D4C8FBFF314}"/>
              </a:ext>
            </a:extLst>
          </p:cNvPr>
          <p:cNvSpPr/>
          <p:nvPr/>
        </p:nvSpPr>
        <p:spPr>
          <a:xfrm>
            <a:off x="2221506" y="4859890"/>
            <a:ext cx="2793725" cy="761201"/>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i="1" dirty="0">
                <a:solidFill>
                  <a:sysClr val="windowText" lastClr="000000"/>
                </a:solidFill>
              </a:rPr>
              <a:t>Options with clinical coding, GPA or cancer patient tracking also available</a:t>
            </a:r>
            <a:endParaRPr lang="en-GB" sz="1600" i="1" dirty="0"/>
          </a:p>
        </p:txBody>
      </p:sp>
      <p:sp>
        <p:nvSpPr>
          <p:cNvPr id="9" name="Rectangle 8">
            <a:extLst>
              <a:ext uri="{FF2B5EF4-FFF2-40B4-BE49-F238E27FC236}">
                <a16:creationId xmlns:a16="http://schemas.microsoft.com/office/drawing/2014/main" id="{20E79165-1BF6-EB79-569C-4BCAC4EAE3DE}"/>
              </a:ext>
            </a:extLst>
          </p:cNvPr>
          <p:cNvSpPr/>
          <p:nvPr/>
        </p:nvSpPr>
        <p:spPr>
          <a:xfrm>
            <a:off x="62204" y="2071588"/>
            <a:ext cx="1872699" cy="761201"/>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ysClr val="windowText" lastClr="000000"/>
                </a:solidFill>
              </a:rPr>
              <a:t>Line Managers</a:t>
            </a:r>
            <a:endParaRPr lang="en-GB" dirty="0"/>
          </a:p>
        </p:txBody>
      </p:sp>
      <p:sp>
        <p:nvSpPr>
          <p:cNvPr id="10" name="Rectangle 9">
            <a:extLst>
              <a:ext uri="{FF2B5EF4-FFF2-40B4-BE49-F238E27FC236}">
                <a16:creationId xmlns:a16="http://schemas.microsoft.com/office/drawing/2014/main" id="{44026D4B-14F3-D87F-0B4B-C98814479351}"/>
              </a:ext>
            </a:extLst>
          </p:cNvPr>
          <p:cNvSpPr/>
          <p:nvPr/>
        </p:nvSpPr>
        <p:spPr>
          <a:xfrm>
            <a:off x="62204" y="3084576"/>
            <a:ext cx="1872699" cy="980645"/>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ysClr val="windowText" lastClr="000000"/>
              </a:solidFill>
            </a:endParaRPr>
          </a:p>
          <a:p>
            <a:pPr algn="ctr"/>
            <a:r>
              <a:rPr lang="en-GB" dirty="0">
                <a:solidFill>
                  <a:sysClr val="windowText" lastClr="000000"/>
                </a:solidFill>
              </a:rPr>
              <a:t>Senior Admin/Other office support</a:t>
            </a:r>
          </a:p>
          <a:p>
            <a:pPr algn="ctr"/>
            <a:r>
              <a:rPr lang="en-GB" dirty="0">
                <a:solidFill>
                  <a:sysClr val="windowText" lastClr="000000"/>
                </a:solidFill>
              </a:rPr>
              <a:t> </a:t>
            </a:r>
            <a:endParaRPr lang="en-GB" dirty="0"/>
          </a:p>
        </p:txBody>
      </p:sp>
      <p:sp>
        <p:nvSpPr>
          <p:cNvPr id="15" name="Rectangle 14">
            <a:extLst>
              <a:ext uri="{FF2B5EF4-FFF2-40B4-BE49-F238E27FC236}">
                <a16:creationId xmlns:a16="http://schemas.microsoft.com/office/drawing/2014/main" id="{09883211-3A93-5ECD-6D53-076FC7B408AD}"/>
              </a:ext>
            </a:extLst>
          </p:cNvPr>
          <p:cNvSpPr/>
          <p:nvPr/>
        </p:nvSpPr>
        <p:spPr>
          <a:xfrm>
            <a:off x="2214162" y="3165487"/>
            <a:ext cx="2205143" cy="818821"/>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ysClr val="windowText" lastClr="000000"/>
                </a:solidFill>
                <a:hlinkClick r:id="rId15"/>
              </a:rPr>
              <a:t>HR Support L3</a:t>
            </a:r>
            <a:endParaRPr lang="en-GB" dirty="0">
              <a:solidFill>
                <a:sysClr val="windowText" lastClr="000000"/>
              </a:solidFill>
            </a:endParaRPr>
          </a:p>
        </p:txBody>
      </p:sp>
      <p:sp>
        <p:nvSpPr>
          <p:cNvPr id="24" name="Rectangle 23">
            <a:extLst>
              <a:ext uri="{FF2B5EF4-FFF2-40B4-BE49-F238E27FC236}">
                <a16:creationId xmlns:a16="http://schemas.microsoft.com/office/drawing/2014/main" id="{6DFE79F1-EDAD-F0E3-2805-5551BB3E1FF6}"/>
              </a:ext>
            </a:extLst>
          </p:cNvPr>
          <p:cNvSpPr/>
          <p:nvPr/>
        </p:nvSpPr>
        <p:spPr>
          <a:xfrm>
            <a:off x="4782551" y="3156361"/>
            <a:ext cx="2284296" cy="818821"/>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ysClr val="windowText" lastClr="000000"/>
                </a:solidFill>
                <a:hlinkClick r:id="rId16"/>
              </a:rPr>
              <a:t>Accounts/Finance Assistant L2</a:t>
            </a:r>
            <a:r>
              <a:rPr lang="en-GB" dirty="0">
                <a:solidFill>
                  <a:sysClr val="windowText" lastClr="000000"/>
                </a:solidFill>
              </a:rPr>
              <a:t>/L3</a:t>
            </a:r>
            <a:endParaRPr lang="en-GB" sz="1700" dirty="0"/>
          </a:p>
        </p:txBody>
      </p:sp>
      <p:sp>
        <p:nvSpPr>
          <p:cNvPr id="3" name="Rectangle 2">
            <a:extLst>
              <a:ext uri="{FF2B5EF4-FFF2-40B4-BE49-F238E27FC236}">
                <a16:creationId xmlns:a16="http://schemas.microsoft.com/office/drawing/2014/main" id="{169D38B2-0E87-FE14-2AC1-2F22D03AEA77}"/>
              </a:ext>
            </a:extLst>
          </p:cNvPr>
          <p:cNvSpPr/>
          <p:nvPr/>
        </p:nvSpPr>
        <p:spPr>
          <a:xfrm>
            <a:off x="5302382" y="5001160"/>
            <a:ext cx="1669629" cy="589179"/>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i="1" dirty="0">
                <a:solidFill>
                  <a:sysClr val="windowText" lastClr="000000"/>
                </a:solidFill>
                <a:hlinkClick r:id="rId17"/>
              </a:rPr>
              <a:t>Business Administration L2</a:t>
            </a:r>
            <a:endParaRPr lang="en-GB" sz="1400" i="1" dirty="0">
              <a:solidFill>
                <a:sysClr val="windowText" lastClr="000000"/>
              </a:solidFill>
            </a:endParaRPr>
          </a:p>
          <a:p>
            <a:pPr algn="ctr"/>
            <a:r>
              <a:rPr lang="en-GB" sz="1400" i="1" dirty="0">
                <a:solidFill>
                  <a:sysClr val="windowText" lastClr="000000"/>
                </a:solidFill>
              </a:rPr>
              <a:t>In development</a:t>
            </a:r>
            <a:endParaRPr lang="en-GB" sz="1400" i="1" dirty="0"/>
          </a:p>
        </p:txBody>
      </p:sp>
    </p:spTree>
    <p:extLst>
      <p:ext uri="{BB962C8B-B14F-4D97-AF65-F5344CB8AC3E}">
        <p14:creationId xmlns:p14="http://schemas.microsoft.com/office/powerpoint/2010/main" val="2610378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9A433-B4F3-4A77-9CA1-B9D9CBFC83F3}"/>
              </a:ext>
            </a:extLst>
          </p:cNvPr>
          <p:cNvSpPr>
            <a:spLocks noGrp="1"/>
          </p:cNvSpPr>
          <p:nvPr>
            <p:ph type="title"/>
          </p:nvPr>
        </p:nvSpPr>
        <p:spPr>
          <a:xfrm>
            <a:off x="-2512706" y="-274462"/>
            <a:ext cx="11820939" cy="1325563"/>
          </a:xfrm>
        </p:spPr>
        <p:txBody>
          <a:bodyPr>
            <a:normAutofit/>
          </a:bodyPr>
          <a:lstStyle/>
          <a:p>
            <a:pPr algn="ctr"/>
            <a:r>
              <a:rPr lang="en-GB" sz="2800" b="1" dirty="0">
                <a:latin typeface="+mn-lt"/>
                <a:ea typeface="+mn-ea"/>
                <a:cs typeface="+mn-cs"/>
              </a:rPr>
              <a:t>Apprenticeship strategy – key considerations</a:t>
            </a:r>
          </a:p>
        </p:txBody>
      </p:sp>
      <p:sp>
        <p:nvSpPr>
          <p:cNvPr id="3" name="Content Placeholder 2">
            <a:extLst>
              <a:ext uri="{FF2B5EF4-FFF2-40B4-BE49-F238E27FC236}">
                <a16:creationId xmlns:a16="http://schemas.microsoft.com/office/drawing/2014/main" id="{69892292-1AAF-465D-9A0D-321FD0336439}"/>
              </a:ext>
            </a:extLst>
          </p:cNvPr>
          <p:cNvSpPr>
            <a:spLocks noGrp="1"/>
          </p:cNvSpPr>
          <p:nvPr>
            <p:ph idx="1"/>
          </p:nvPr>
        </p:nvSpPr>
        <p:spPr>
          <a:xfrm>
            <a:off x="241851" y="1051101"/>
            <a:ext cx="11757991" cy="5806899"/>
          </a:xfrm>
        </p:spPr>
        <p:txBody>
          <a:bodyPr>
            <a:normAutofit fontScale="85000" lnSpcReduction="10000"/>
          </a:bodyPr>
          <a:lstStyle/>
          <a:p>
            <a:pPr marL="0" indent="0">
              <a:lnSpc>
                <a:spcPct val="120000"/>
              </a:lnSpc>
              <a:buNone/>
            </a:pPr>
            <a:r>
              <a:rPr lang="en-GB" dirty="0"/>
              <a:t>Being prepared for an apprentice and supporting them well makes a significant difference to the success of an apprenticeship programme. Consider the following questions:</a:t>
            </a:r>
          </a:p>
          <a:p>
            <a:pPr marL="0" indent="0">
              <a:buNone/>
            </a:pPr>
            <a:endParaRPr lang="en-GB" dirty="0"/>
          </a:p>
          <a:p>
            <a:r>
              <a:rPr lang="en-GB" dirty="0"/>
              <a:t>What are your skill gaps in relation to your patient population health needs now and in the future?</a:t>
            </a:r>
          </a:p>
          <a:p>
            <a:r>
              <a:rPr lang="en-GB" dirty="0"/>
              <a:t>What are your workforce demographics – do you need to future proof?</a:t>
            </a:r>
          </a:p>
          <a:p>
            <a:r>
              <a:rPr lang="en-GB" dirty="0"/>
              <a:t>Do you want to upskill your own staff or bring in new employees, or both?</a:t>
            </a:r>
          </a:p>
          <a:p>
            <a:r>
              <a:rPr lang="en-GB" dirty="0"/>
              <a:t>Can you convert a vacancy into an apprenticeship or can you create a new role?</a:t>
            </a:r>
          </a:p>
          <a:p>
            <a:r>
              <a:rPr lang="en-GB" dirty="0"/>
              <a:t>What is your spend on bank/agency staff vs investing in an apprentice in the long run?</a:t>
            </a:r>
          </a:p>
          <a:p>
            <a:r>
              <a:rPr lang="en-GB" dirty="0"/>
              <a:t>Do you have experienced staff or clinical supervisors that can offer mentoring to an apprentice?</a:t>
            </a:r>
          </a:p>
          <a:p>
            <a:pPr>
              <a:lnSpc>
                <a:spcPct val="120000"/>
              </a:lnSpc>
            </a:pPr>
            <a:r>
              <a:rPr lang="en-GB" dirty="0"/>
              <a:t>If space in your Practice is a challenge, is there an alternative option, for example remote working during some of the week?</a:t>
            </a:r>
          </a:p>
        </p:txBody>
      </p:sp>
      <p:pic>
        <p:nvPicPr>
          <p:cNvPr id="4" name="Picture 3">
            <a:extLst>
              <a:ext uri="{FF2B5EF4-FFF2-40B4-BE49-F238E27FC236}">
                <a16:creationId xmlns:a16="http://schemas.microsoft.com/office/drawing/2014/main" id="{A5A39AD6-5FA1-849E-C459-BFED94D831EF}"/>
              </a:ext>
            </a:extLst>
          </p:cNvPr>
          <p:cNvPicPr>
            <a:picLocks noChangeAspect="1"/>
          </p:cNvPicPr>
          <p:nvPr/>
        </p:nvPicPr>
        <p:blipFill>
          <a:blip r:embed="rId2"/>
          <a:stretch>
            <a:fillRect/>
          </a:stretch>
        </p:blipFill>
        <p:spPr>
          <a:xfrm>
            <a:off x="7671240" y="85413"/>
            <a:ext cx="1585862" cy="496732"/>
          </a:xfrm>
          <a:prstGeom prst="rect">
            <a:avLst/>
          </a:prstGeom>
        </p:spPr>
      </p:pic>
      <p:pic>
        <p:nvPicPr>
          <p:cNvPr id="5" name="Picture 4" descr="A logo for a health care company&#10;&#10;Description automatically generated">
            <a:extLst>
              <a:ext uri="{FF2B5EF4-FFF2-40B4-BE49-F238E27FC236}">
                <a16:creationId xmlns:a16="http://schemas.microsoft.com/office/drawing/2014/main" id="{B3F0B046-F0DA-4B05-B8A6-F291C23E38F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66363" y="37984"/>
            <a:ext cx="1733594" cy="571936"/>
          </a:xfrm>
          <a:prstGeom prst="rect">
            <a:avLst/>
          </a:prstGeom>
        </p:spPr>
      </p:pic>
      <p:pic>
        <p:nvPicPr>
          <p:cNvPr id="6" name="Picture 5" descr="A blue and orange text&#10;&#10;Description automatically generated">
            <a:extLst>
              <a:ext uri="{FF2B5EF4-FFF2-40B4-BE49-F238E27FC236}">
                <a16:creationId xmlns:a16="http://schemas.microsoft.com/office/drawing/2014/main" id="{F1A7F44A-5A62-3757-CA89-A0339F2A202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308233" y="88266"/>
            <a:ext cx="1111364" cy="500508"/>
          </a:xfrm>
          <a:prstGeom prst="rect">
            <a:avLst/>
          </a:prstGeom>
        </p:spPr>
      </p:pic>
    </p:spTree>
    <p:extLst>
      <p:ext uri="{BB962C8B-B14F-4D97-AF65-F5344CB8AC3E}">
        <p14:creationId xmlns:p14="http://schemas.microsoft.com/office/powerpoint/2010/main" val="24913890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8AA3A7-CCCC-193A-0885-4455F5E151AD}"/>
              </a:ext>
            </a:extLst>
          </p:cNvPr>
          <p:cNvSpPr>
            <a:spLocks noGrp="1"/>
          </p:cNvSpPr>
          <p:nvPr>
            <p:ph type="title"/>
          </p:nvPr>
        </p:nvSpPr>
        <p:spPr>
          <a:xfrm>
            <a:off x="165881" y="64076"/>
            <a:ext cx="10515600" cy="1152250"/>
          </a:xfrm>
        </p:spPr>
        <p:txBody>
          <a:bodyPr>
            <a:normAutofit fontScale="90000"/>
          </a:bodyPr>
          <a:lstStyle/>
          <a:p>
            <a:r>
              <a:rPr lang="en-GB" b="1" dirty="0">
                <a:solidFill>
                  <a:schemeClr val="accent1"/>
                </a:solidFill>
              </a:rPr>
              <a:t>How to get started</a:t>
            </a:r>
            <a:br>
              <a:rPr lang="en-GB" b="1" dirty="0">
                <a:solidFill>
                  <a:schemeClr val="accent1"/>
                </a:solidFill>
              </a:rPr>
            </a:br>
            <a:endParaRPr lang="en-GB" dirty="0"/>
          </a:p>
        </p:txBody>
      </p:sp>
      <p:sp>
        <p:nvSpPr>
          <p:cNvPr id="3" name="Content Placeholder 2">
            <a:extLst>
              <a:ext uri="{FF2B5EF4-FFF2-40B4-BE49-F238E27FC236}">
                <a16:creationId xmlns:a16="http://schemas.microsoft.com/office/drawing/2014/main" id="{9F7183F4-B175-937D-14BD-6683319AC9F1}"/>
              </a:ext>
            </a:extLst>
          </p:cNvPr>
          <p:cNvSpPr>
            <a:spLocks noGrp="1"/>
          </p:cNvSpPr>
          <p:nvPr>
            <p:ph idx="1"/>
          </p:nvPr>
        </p:nvSpPr>
        <p:spPr>
          <a:xfrm>
            <a:off x="165881" y="682414"/>
            <a:ext cx="11860237" cy="4425695"/>
          </a:xfrm>
        </p:spPr>
        <p:txBody>
          <a:bodyPr>
            <a:noAutofit/>
          </a:bodyPr>
          <a:lstStyle/>
          <a:p>
            <a:pPr marL="0" indent="0" algn="l">
              <a:buNone/>
            </a:pPr>
            <a:r>
              <a:rPr lang="en-GB" sz="2000" b="1" i="0" dirty="0">
                <a:solidFill>
                  <a:srgbClr val="262626"/>
                </a:solidFill>
                <a:effectLst/>
              </a:rPr>
              <a:t>Once you have identified the apprenticeship standard you will be implementing and agreed how the off-the-job training requirements will be met:</a:t>
            </a:r>
          </a:p>
          <a:p>
            <a:pPr marL="0" indent="0" algn="l">
              <a:buNone/>
            </a:pPr>
            <a:endParaRPr lang="en-GB" sz="2000" b="1" i="0" dirty="0">
              <a:solidFill>
                <a:srgbClr val="262626"/>
              </a:solidFill>
              <a:effectLst/>
            </a:endParaRPr>
          </a:p>
          <a:p>
            <a:r>
              <a:rPr lang="en-GB" sz="2000" b="1" i="0" dirty="0">
                <a:solidFill>
                  <a:srgbClr val="262626"/>
                </a:solidFill>
                <a:effectLst/>
              </a:rPr>
              <a:t>Step 1</a:t>
            </a:r>
            <a:r>
              <a:rPr lang="en-GB" sz="2000" b="0" i="0" dirty="0">
                <a:solidFill>
                  <a:srgbClr val="262626"/>
                </a:solidFill>
                <a:effectLst/>
              </a:rPr>
              <a:t> – Find an apprenticeship training provider. </a:t>
            </a:r>
            <a:r>
              <a:rPr lang="en-GB" sz="2000" dirty="0">
                <a:solidFill>
                  <a:srgbClr val="262626"/>
                </a:solidFill>
              </a:rPr>
              <a:t>To search providers, s</a:t>
            </a:r>
            <a:r>
              <a:rPr lang="en-GB" sz="2000" b="0" i="0" dirty="0">
                <a:solidFill>
                  <a:srgbClr val="262626"/>
                </a:solidFill>
                <a:effectLst/>
              </a:rPr>
              <a:t>elect your apprenticeship standard on the </a:t>
            </a:r>
            <a:r>
              <a:rPr lang="en-GB" sz="2000" dirty="0">
                <a:hlinkClick r:id="rId2"/>
              </a:rPr>
              <a:t>Apprenticeship search / Institute for Apprenticeships and Technical Education</a:t>
            </a:r>
            <a:r>
              <a:rPr lang="en-GB" sz="2000" b="0" i="0" dirty="0">
                <a:solidFill>
                  <a:srgbClr val="262626"/>
                </a:solidFill>
                <a:effectLst/>
              </a:rPr>
              <a:t>. From this page will be a link to the Find a Training Provider service.  For top tips with </a:t>
            </a:r>
            <a:r>
              <a:rPr lang="en-GB" sz="2000" dirty="0">
                <a:solidFill>
                  <a:srgbClr val="262626"/>
                </a:solidFill>
              </a:rPr>
              <a:t>selecting a training provider see: </a:t>
            </a:r>
            <a:r>
              <a:rPr lang="en-GB" sz="2000" dirty="0">
                <a:hlinkClick r:id="rId3"/>
              </a:rPr>
              <a:t>Choose a training provider</a:t>
            </a:r>
            <a:r>
              <a:rPr lang="en-GB" sz="2000" dirty="0">
                <a:solidFill>
                  <a:srgbClr val="262626"/>
                </a:solidFill>
              </a:rPr>
              <a:t> </a:t>
            </a:r>
          </a:p>
          <a:p>
            <a:pPr marL="0" indent="0">
              <a:buNone/>
            </a:pPr>
            <a:endParaRPr lang="en-GB" sz="2000" dirty="0">
              <a:solidFill>
                <a:srgbClr val="262626"/>
              </a:solidFill>
            </a:endParaRPr>
          </a:p>
          <a:p>
            <a:r>
              <a:rPr lang="en-GB" sz="2000" b="1" i="0" dirty="0">
                <a:solidFill>
                  <a:srgbClr val="262626"/>
                </a:solidFill>
                <a:effectLst/>
              </a:rPr>
              <a:t>Step 2</a:t>
            </a:r>
            <a:r>
              <a:rPr lang="en-GB" sz="2000" b="0" i="0" dirty="0">
                <a:solidFill>
                  <a:srgbClr val="262626"/>
                </a:solidFill>
                <a:effectLst/>
              </a:rPr>
              <a:t> – Access funding via a levy transfer, government co-funding, or if you are an apprenticeship levy paying organisation, secure the funding via your </a:t>
            </a:r>
            <a:r>
              <a:rPr lang="en-GB" sz="2000" dirty="0">
                <a:solidFill>
                  <a:srgbClr val="262626"/>
                </a:solidFill>
              </a:rPr>
              <a:t>HR or Finance lead. For more information review our resources on </a:t>
            </a:r>
            <a:r>
              <a:rPr lang="en-GB" sz="2000" dirty="0">
                <a:hlinkClick r:id="rId4"/>
              </a:rPr>
              <a:t>Visit: Apprenticeships in Primary Care - Working across Wessex (hee.nhs.uk)</a:t>
            </a:r>
            <a:r>
              <a:rPr lang="en-GB" sz="2000" dirty="0"/>
              <a:t> </a:t>
            </a:r>
          </a:p>
          <a:p>
            <a:endParaRPr lang="en-GB" sz="2000" dirty="0"/>
          </a:p>
          <a:p>
            <a:pPr algn="l">
              <a:lnSpc>
                <a:spcPct val="120000"/>
              </a:lnSpc>
            </a:pPr>
            <a:r>
              <a:rPr lang="en-GB" sz="2000" b="1" i="0" dirty="0">
                <a:solidFill>
                  <a:srgbClr val="262626"/>
                </a:solidFill>
                <a:effectLst/>
              </a:rPr>
              <a:t>Step 3</a:t>
            </a:r>
            <a:r>
              <a:rPr lang="en-GB" sz="2000" b="0" i="0" dirty="0">
                <a:solidFill>
                  <a:srgbClr val="262626"/>
                </a:solidFill>
                <a:effectLst/>
              </a:rPr>
              <a:t> – Advertise a vacancy: you can work with your training provider to help with advertising and shortlisting. You may identify an existing employee or recruit a new apprentice.</a:t>
            </a:r>
          </a:p>
          <a:p>
            <a:pPr algn="l">
              <a:lnSpc>
                <a:spcPct val="120000"/>
              </a:lnSpc>
            </a:pPr>
            <a:endParaRPr lang="en-GB" sz="2000" b="0" i="0" dirty="0">
              <a:solidFill>
                <a:srgbClr val="262626"/>
              </a:solidFill>
              <a:effectLst/>
            </a:endParaRPr>
          </a:p>
          <a:p>
            <a:pPr algn="l">
              <a:lnSpc>
                <a:spcPct val="120000"/>
              </a:lnSpc>
            </a:pPr>
            <a:r>
              <a:rPr lang="en-GB" sz="2000" b="1" i="0" dirty="0">
                <a:solidFill>
                  <a:srgbClr val="262626"/>
                </a:solidFill>
                <a:effectLst/>
              </a:rPr>
              <a:t>Step 4</a:t>
            </a:r>
            <a:r>
              <a:rPr lang="en-GB" sz="2000" b="0" i="0" dirty="0">
                <a:solidFill>
                  <a:srgbClr val="262626"/>
                </a:solidFill>
                <a:effectLst/>
              </a:rPr>
              <a:t> – Provide ongoing support for the apprentice. Help them to adjust to the workplace by planning workload and providing the necessary opportunities to complete practical tasks in line with training goals.</a:t>
            </a:r>
          </a:p>
          <a:p>
            <a:endParaRPr lang="en-GB" sz="2000" dirty="0"/>
          </a:p>
        </p:txBody>
      </p:sp>
    </p:spTree>
    <p:extLst>
      <p:ext uri="{BB962C8B-B14F-4D97-AF65-F5344CB8AC3E}">
        <p14:creationId xmlns:p14="http://schemas.microsoft.com/office/powerpoint/2010/main" val="21318676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3E8A77-0429-8673-8C66-A423AC99B4F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5D417FA-6258-3B21-28DC-E5086ABE160B}"/>
              </a:ext>
            </a:extLst>
          </p:cNvPr>
          <p:cNvSpPr>
            <a:spLocks noGrp="1"/>
          </p:cNvSpPr>
          <p:nvPr>
            <p:ph type="title"/>
          </p:nvPr>
        </p:nvSpPr>
        <p:spPr>
          <a:xfrm>
            <a:off x="331763" y="210380"/>
            <a:ext cx="10515600" cy="1325563"/>
          </a:xfrm>
        </p:spPr>
        <p:txBody>
          <a:bodyPr/>
          <a:lstStyle/>
          <a:p>
            <a:r>
              <a:rPr lang="en-GB" b="1" dirty="0">
                <a:solidFill>
                  <a:schemeClr val="accent1"/>
                </a:solidFill>
              </a:rPr>
              <a:t>Further resources</a:t>
            </a:r>
            <a:br>
              <a:rPr lang="en-GB" b="1" dirty="0">
                <a:solidFill>
                  <a:schemeClr val="accent1"/>
                </a:solidFill>
              </a:rPr>
            </a:br>
            <a:endParaRPr lang="en-GB" dirty="0"/>
          </a:p>
        </p:txBody>
      </p:sp>
      <p:sp>
        <p:nvSpPr>
          <p:cNvPr id="3" name="Content Placeholder 2">
            <a:extLst>
              <a:ext uri="{FF2B5EF4-FFF2-40B4-BE49-F238E27FC236}">
                <a16:creationId xmlns:a16="http://schemas.microsoft.com/office/drawing/2014/main" id="{35FDE3E8-2B21-7F84-BAFF-D6A5430AF2F8}"/>
              </a:ext>
            </a:extLst>
          </p:cNvPr>
          <p:cNvSpPr>
            <a:spLocks noGrp="1"/>
          </p:cNvSpPr>
          <p:nvPr>
            <p:ph idx="1"/>
          </p:nvPr>
        </p:nvSpPr>
        <p:spPr>
          <a:xfrm>
            <a:off x="165881" y="1097281"/>
            <a:ext cx="11860237" cy="5647876"/>
          </a:xfrm>
        </p:spPr>
        <p:txBody>
          <a:bodyPr>
            <a:normAutofit fontScale="85000" lnSpcReduction="20000"/>
          </a:bodyPr>
          <a:lstStyle/>
          <a:p>
            <a:r>
              <a:rPr lang="en-GB" dirty="0">
                <a:hlinkClick r:id="rId2"/>
              </a:rPr>
              <a:t>Visit: Apprenticeships in Primary Care - Working across Wessex (hee.nhs.uk)</a:t>
            </a:r>
            <a:r>
              <a:rPr lang="en-GB" dirty="0"/>
              <a:t> </a:t>
            </a:r>
          </a:p>
          <a:p>
            <a:pPr marL="0" indent="0">
              <a:buNone/>
            </a:pPr>
            <a:r>
              <a:rPr lang="en-GB" dirty="0"/>
              <a:t>  for useful resources and FAQs</a:t>
            </a:r>
          </a:p>
          <a:p>
            <a:pPr marL="0" indent="0">
              <a:buNone/>
            </a:pPr>
            <a:endParaRPr lang="en-GB" dirty="0"/>
          </a:p>
          <a:p>
            <a:pPr marL="0" indent="0">
              <a:buNone/>
            </a:pPr>
            <a:r>
              <a:rPr lang="en-GB" dirty="0"/>
              <a:t>Bitesize topic webinars available to view:</a:t>
            </a:r>
          </a:p>
          <a:p>
            <a:pPr marL="0" indent="0" algn="l">
              <a:buNone/>
            </a:pPr>
            <a:r>
              <a:rPr lang="en-GB" b="0" i="0" dirty="0">
                <a:solidFill>
                  <a:srgbClr val="333333"/>
                </a:solidFill>
                <a:effectLst/>
                <a:hlinkClick r:id="rId3"/>
              </a:rPr>
              <a:t>Apprenticeships in primary care &amp; how to get started</a:t>
            </a:r>
            <a:endParaRPr lang="en-GB" b="0" i="0" dirty="0">
              <a:solidFill>
                <a:srgbClr val="333333"/>
              </a:solidFill>
              <a:effectLst/>
            </a:endParaRPr>
          </a:p>
          <a:p>
            <a:pPr marL="0" indent="0" algn="l">
              <a:buNone/>
            </a:pPr>
            <a:r>
              <a:rPr lang="en-GB" b="0" i="0" dirty="0">
                <a:solidFill>
                  <a:srgbClr val="333333"/>
                </a:solidFill>
                <a:effectLst/>
                <a:hlinkClick r:id="rId4"/>
              </a:rPr>
              <a:t>Understanding levy transfers</a:t>
            </a:r>
            <a:endParaRPr lang="en-GB" b="0" i="0" dirty="0">
              <a:solidFill>
                <a:srgbClr val="333333"/>
              </a:solidFill>
              <a:effectLst/>
            </a:endParaRPr>
          </a:p>
          <a:p>
            <a:pPr marL="0" indent="0" algn="l">
              <a:buNone/>
            </a:pPr>
            <a:r>
              <a:rPr lang="en-GB" b="0" i="0" dirty="0">
                <a:solidFill>
                  <a:srgbClr val="333333"/>
                </a:solidFill>
                <a:effectLst/>
                <a:hlinkClick r:id="rId5"/>
              </a:rPr>
              <a:t>Understanding the Pharmacy Technician programmes</a:t>
            </a:r>
            <a:endParaRPr lang="en-GB" b="0" i="0" dirty="0">
              <a:solidFill>
                <a:srgbClr val="333333"/>
              </a:solidFill>
              <a:effectLst/>
            </a:endParaRPr>
          </a:p>
          <a:p>
            <a:pPr marL="0" indent="0" algn="l">
              <a:buNone/>
            </a:pPr>
            <a:r>
              <a:rPr lang="en-GB" b="0" i="0" dirty="0">
                <a:solidFill>
                  <a:srgbClr val="333333"/>
                </a:solidFill>
                <a:effectLst/>
                <a:hlinkClick r:id="rId6"/>
              </a:rPr>
              <a:t>Management and Leadership apprenticeships</a:t>
            </a:r>
            <a:endParaRPr lang="en-GB" b="0" i="0" dirty="0">
              <a:solidFill>
                <a:srgbClr val="333333"/>
              </a:solidFill>
              <a:effectLst/>
            </a:endParaRPr>
          </a:p>
          <a:p>
            <a:pPr marL="0" indent="0" algn="l">
              <a:buNone/>
            </a:pPr>
            <a:r>
              <a:rPr lang="en-GB" b="0" i="0" dirty="0">
                <a:solidFill>
                  <a:srgbClr val="333333"/>
                </a:solidFill>
                <a:effectLst/>
                <a:hlinkClick r:id="rId7"/>
              </a:rPr>
              <a:t>Digital and Quality apprenticeships</a:t>
            </a:r>
            <a:endParaRPr lang="en-GB" b="0" i="0" dirty="0">
              <a:solidFill>
                <a:srgbClr val="333333"/>
              </a:solidFill>
              <a:effectLst/>
            </a:endParaRPr>
          </a:p>
          <a:p>
            <a:pPr marL="0" indent="0">
              <a:buNone/>
            </a:pPr>
            <a:endParaRPr lang="en-GB" dirty="0"/>
          </a:p>
          <a:p>
            <a:r>
              <a:rPr lang="en-GB" dirty="0"/>
              <a:t>Email: BOB:      </a:t>
            </a:r>
            <a:r>
              <a:rPr lang="en-GB" dirty="0">
                <a:hlinkClick r:id="rId8"/>
              </a:rPr>
              <a:t>england.primarycareschooltvw.se@nhs.net</a:t>
            </a:r>
            <a:r>
              <a:rPr lang="en-GB" dirty="0"/>
              <a:t>  </a:t>
            </a:r>
          </a:p>
          <a:p>
            <a:pPr marL="0" indent="0">
              <a:buNone/>
            </a:pPr>
            <a:r>
              <a:rPr lang="en-GB" dirty="0"/>
              <a:t>               Frimley: </a:t>
            </a:r>
            <a:r>
              <a:rPr lang="en-GB" dirty="0">
                <a:hlinkClick r:id="rId9"/>
              </a:rPr>
              <a:t>frimley.traininghub@nhs.net</a:t>
            </a:r>
            <a:r>
              <a:rPr lang="en-GB" dirty="0"/>
              <a:t> </a:t>
            </a:r>
          </a:p>
          <a:p>
            <a:pPr marL="0" indent="0">
              <a:buNone/>
            </a:pPr>
            <a:endParaRPr lang="en-GB" dirty="0"/>
          </a:p>
          <a:p>
            <a:r>
              <a:rPr lang="en-GB" dirty="0"/>
              <a:t>Case studies: You Tube: </a:t>
            </a:r>
            <a:r>
              <a:rPr lang="en-GB" dirty="0">
                <a:hlinkClick r:id="rId10"/>
              </a:rPr>
              <a:t>Frimley Training Hub </a:t>
            </a:r>
            <a:r>
              <a:rPr lang="en-GB" dirty="0"/>
              <a:t>for Thames Valley wide coverage</a:t>
            </a:r>
          </a:p>
          <a:p>
            <a:endParaRPr lang="en-GB" dirty="0"/>
          </a:p>
          <a:p>
            <a:endParaRPr lang="en-GB" dirty="0"/>
          </a:p>
        </p:txBody>
      </p:sp>
    </p:spTree>
    <p:extLst>
      <p:ext uri="{BB962C8B-B14F-4D97-AF65-F5344CB8AC3E}">
        <p14:creationId xmlns:p14="http://schemas.microsoft.com/office/powerpoint/2010/main" val="42515272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1390</TotalTime>
  <Words>1043</Words>
  <Application>Microsoft Office PowerPoint</Application>
  <PresentationFormat>Widescreen</PresentationFormat>
  <Paragraphs>141</Paragraphs>
  <Slides>7</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7</vt:i4>
      </vt:variant>
    </vt:vector>
  </HeadingPairs>
  <TitlesOfParts>
    <vt:vector size="12" baseType="lpstr">
      <vt:lpstr>Arial</vt:lpstr>
      <vt:lpstr>Calibri</vt:lpstr>
      <vt:lpstr>Calibri Light</vt:lpstr>
      <vt:lpstr>Office Theme</vt:lpstr>
      <vt:lpstr>1_Office Theme</vt:lpstr>
      <vt:lpstr>Apprenticeships in Primary Care</vt:lpstr>
      <vt:lpstr>PowerPoint Presentation</vt:lpstr>
      <vt:lpstr>PowerPoint Presentation</vt:lpstr>
      <vt:lpstr>PowerPoint Presentation</vt:lpstr>
      <vt:lpstr>Apprenticeship strategy – key considerations</vt:lpstr>
      <vt:lpstr>How to get started </vt:lpstr>
      <vt:lpstr>Further resources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NIJHAR, Kusham (NHS FRIMLEY CCG)</dc:creator>
  <cp:lastModifiedBy>ADEKUNLE, Ola (NHS ENGLAND)</cp:lastModifiedBy>
  <cp:revision>14</cp:revision>
  <dcterms:created xsi:type="dcterms:W3CDTF">2021-11-15T11:36:19Z</dcterms:created>
  <dcterms:modified xsi:type="dcterms:W3CDTF">2025-05-13T10:59:48Z</dcterms:modified>
</cp:coreProperties>
</file>