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 id="258" r:id="rId6"/>
    <p:sldId id="262" r:id="rId7"/>
    <p:sldId id="261" r:id="rId8"/>
    <p:sldId id="265" r:id="rId9"/>
    <p:sldId id="264" r:id="rId10"/>
    <p:sldId id="260" r:id="rId11"/>
    <p:sldId id="259" r:id="rId12"/>
    <p:sldId id="266" r:id="rId13"/>
    <p:sldId id="268" r:id="rId14"/>
    <p:sldId id="267" r:id="rId15"/>
    <p:sldId id="263" r:id="rId16"/>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60D6"/>
    <a:srgbClr val="C5E0B4"/>
    <a:srgbClr val="DB00CD"/>
    <a:srgbClr val="00B0F0"/>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igh Stewart" userId="6f30127c-88f6-4639-a4db-b2da30ece56b" providerId="ADAL" clId="{047797F9-7C85-485E-8654-21C829D0792D}"/>
    <pc:docChg chg="undo custSel modSld">
      <pc:chgData name="Ashleigh Stewart" userId="6f30127c-88f6-4639-a4db-b2da30ece56b" providerId="ADAL" clId="{047797F9-7C85-485E-8654-21C829D0792D}" dt="2024-04-19T10:33:46.935" v="953" actId="114"/>
      <pc:docMkLst>
        <pc:docMk/>
      </pc:docMkLst>
      <pc:sldChg chg="modSp mod">
        <pc:chgData name="Ashleigh Stewart" userId="6f30127c-88f6-4639-a4db-b2da30ece56b" providerId="ADAL" clId="{047797F9-7C85-485E-8654-21C829D0792D}" dt="2024-03-01T14:44:34.876" v="606" actId="20577"/>
        <pc:sldMkLst>
          <pc:docMk/>
          <pc:sldMk cId="3757468" sldId="259"/>
        </pc:sldMkLst>
      </pc:sldChg>
      <pc:sldChg chg="delSp modSp mod">
        <pc:chgData name="Ashleigh Stewart" userId="6f30127c-88f6-4639-a4db-b2da30ece56b" providerId="ADAL" clId="{047797F9-7C85-485E-8654-21C829D0792D}" dt="2024-03-01T14:28:42.267" v="82" actId="478"/>
        <pc:sldMkLst>
          <pc:docMk/>
          <pc:sldMk cId="2385497528" sldId="260"/>
        </pc:sldMkLst>
      </pc:sldChg>
      <pc:sldChg chg="modSp mod">
        <pc:chgData name="Ashleigh Stewart" userId="6f30127c-88f6-4639-a4db-b2da30ece56b" providerId="ADAL" clId="{047797F9-7C85-485E-8654-21C829D0792D}" dt="2024-03-01T14:49:58.737" v="921" actId="20577"/>
        <pc:sldMkLst>
          <pc:docMk/>
          <pc:sldMk cId="1847297333" sldId="263"/>
        </pc:sldMkLst>
      </pc:sldChg>
      <pc:sldChg chg="modSp mod">
        <pc:chgData name="Ashleigh Stewart" userId="6f30127c-88f6-4639-a4db-b2da30ece56b" providerId="ADAL" clId="{047797F9-7C85-485E-8654-21C829D0792D}" dt="2024-04-19T10:33:46.935" v="953" actId="114"/>
        <pc:sldMkLst>
          <pc:docMk/>
          <pc:sldMk cId="3098383967" sldId="265"/>
        </pc:sldMkLst>
      </pc:sldChg>
      <pc:sldChg chg="modSp mod">
        <pc:chgData name="Ashleigh Stewart" userId="6f30127c-88f6-4639-a4db-b2da30ece56b" providerId="ADAL" clId="{047797F9-7C85-485E-8654-21C829D0792D}" dt="2024-03-01T14:47:36.952" v="672" actId="113"/>
        <pc:sldMkLst>
          <pc:docMk/>
          <pc:sldMk cId="1898440814" sldId="268"/>
        </pc:sldMkLst>
      </pc:sldChg>
    </pc:docChg>
  </pc:docChgLst>
  <pc:docChgLst>
    <pc:chgData name="STEWART, Ashleigh (NHS ENGLAND - T1510)" userId="6f30127c-88f6-4639-a4db-b2da30ece56b" providerId="ADAL" clId="{0D9959E8-9692-49F5-BE82-A6A21A0D92AA}"/>
    <pc:docChg chg="modSld">
      <pc:chgData name="STEWART, Ashleigh (NHS ENGLAND - T1510)" userId="6f30127c-88f6-4639-a4db-b2da30ece56b" providerId="ADAL" clId="{0D9959E8-9692-49F5-BE82-A6A21A0D92AA}" dt="2025-02-13T15:26:45.531" v="1" actId="20577"/>
      <pc:docMkLst>
        <pc:docMk/>
      </pc:docMkLst>
      <pc:sldChg chg="modSp mod">
        <pc:chgData name="STEWART, Ashleigh (NHS ENGLAND - T1510)" userId="6f30127c-88f6-4639-a4db-b2da30ece56b" providerId="ADAL" clId="{0D9959E8-9692-49F5-BE82-A6A21A0D92AA}" dt="2025-02-13T15:26:45.531" v="1" actId="20577"/>
        <pc:sldMkLst>
          <pc:docMk/>
          <pc:sldMk cId="3098383967" sldId="265"/>
        </pc:sldMkLst>
        <pc:spChg chg="mod">
          <ac:chgData name="STEWART, Ashleigh (NHS ENGLAND - T1510)" userId="6f30127c-88f6-4639-a4db-b2da30ece56b" providerId="ADAL" clId="{0D9959E8-9692-49F5-BE82-A6A21A0D92AA}" dt="2025-02-13T15:26:45.531" v="1" actId="20577"/>
          <ac:spMkLst>
            <pc:docMk/>
            <pc:sldMk cId="3098383967" sldId="265"/>
            <ac:spMk id="2" creationId="{BBE2C4FB-E90E-AF4D-8D42-5FCD3D3AEA51}"/>
          </ac:spMkLst>
        </pc:spChg>
      </pc:sldChg>
    </pc:docChg>
  </pc:docChgLst>
  <pc:docChgLst>
    <pc:chgData name="STEWART, Ashleigh (NHS ENGLAND - T1510)" userId="6f30127c-88f6-4639-a4db-b2da30ece56b" providerId="ADAL" clId="{835C3BDF-3BCB-400C-914E-CEE78B8BF0CF}"/>
    <pc:docChg chg="modSld">
      <pc:chgData name="STEWART, Ashleigh (NHS ENGLAND - T1510)" userId="6f30127c-88f6-4639-a4db-b2da30ece56b" providerId="ADAL" clId="{835C3BDF-3BCB-400C-914E-CEE78B8BF0CF}" dt="2025-03-12T15:31:16.725" v="39" actId="20577"/>
      <pc:docMkLst>
        <pc:docMk/>
      </pc:docMkLst>
      <pc:sldChg chg="modSp mod">
        <pc:chgData name="STEWART, Ashleigh (NHS ENGLAND - T1510)" userId="6f30127c-88f6-4639-a4db-b2da30ece56b" providerId="ADAL" clId="{835C3BDF-3BCB-400C-914E-CEE78B8BF0CF}" dt="2025-03-12T15:31:16.725" v="39" actId="20577"/>
        <pc:sldMkLst>
          <pc:docMk/>
          <pc:sldMk cId="1847297333" sldId="263"/>
        </pc:sldMkLst>
        <pc:spChg chg="mod">
          <ac:chgData name="STEWART, Ashleigh (NHS ENGLAND - T1510)" userId="6f30127c-88f6-4639-a4db-b2da30ece56b" providerId="ADAL" clId="{835C3BDF-3BCB-400C-914E-CEE78B8BF0CF}" dt="2025-03-12T15:31:16.725" v="39" actId="20577"/>
          <ac:spMkLst>
            <pc:docMk/>
            <pc:sldMk cId="1847297333" sldId="263"/>
            <ac:spMk id="25" creationId="{BE90C99C-197D-6611-D944-E6EB3B4AFE95}"/>
          </ac:spMkLst>
        </pc:spChg>
      </pc:sldChg>
    </pc:docChg>
  </pc:docChgLst>
  <pc:docChgLst>
    <pc:chgData name="Ashleigh Stewart" userId="10377d43-07d0-4a43-bb0c-81c7f49abb2e" providerId="ADAL" clId="{A728E317-1CDE-4E93-8C40-32D4279B602F}"/>
    <pc:docChg chg="modSld">
      <pc:chgData name="Ashleigh Stewart" userId="10377d43-07d0-4a43-bb0c-81c7f49abb2e" providerId="ADAL" clId="{A728E317-1CDE-4E93-8C40-32D4279B602F}" dt="2023-09-01T13:02:05.581" v="131" actId="20577"/>
      <pc:docMkLst>
        <pc:docMk/>
      </pc:docMkLst>
      <pc:sldChg chg="modSp mod">
        <pc:chgData name="Ashleigh Stewart" userId="10377d43-07d0-4a43-bb0c-81c7f49abb2e" providerId="ADAL" clId="{A728E317-1CDE-4E93-8C40-32D4279B602F}" dt="2023-09-01T12:59:13.819" v="2" actId="21"/>
        <pc:sldMkLst>
          <pc:docMk/>
          <pc:sldMk cId="3098383967" sldId="265"/>
        </pc:sldMkLst>
      </pc:sldChg>
      <pc:sldChg chg="modSp mod">
        <pc:chgData name="Ashleigh Stewart" userId="10377d43-07d0-4a43-bb0c-81c7f49abb2e" providerId="ADAL" clId="{A728E317-1CDE-4E93-8C40-32D4279B602F}" dt="2023-09-01T13:01:40.253" v="130" actId="20577"/>
        <pc:sldMkLst>
          <pc:docMk/>
          <pc:sldMk cId="1563729641" sldId="267"/>
        </pc:sldMkLst>
      </pc:sldChg>
      <pc:sldChg chg="modSp mod">
        <pc:chgData name="Ashleigh Stewart" userId="10377d43-07d0-4a43-bb0c-81c7f49abb2e" providerId="ADAL" clId="{A728E317-1CDE-4E93-8C40-32D4279B602F}" dt="2023-09-01T13:02:05.581" v="131" actId="20577"/>
        <pc:sldMkLst>
          <pc:docMk/>
          <pc:sldMk cId="1898440814" sldId="268"/>
        </pc:sldMkLst>
      </pc:sldChg>
    </pc:docChg>
  </pc:docChgLst>
  <pc:docChgLst>
    <pc:chgData name="Ashleigh Stewart" userId="10377d43-07d0-4a43-bb0c-81c7f49abb2e" providerId="ADAL" clId="{EE6CBBC7-1738-4EC4-B8BC-1F5FA52D0D52}"/>
    <pc:docChg chg="custSel addSld modSld sldOrd">
      <pc:chgData name="Ashleigh Stewart" userId="10377d43-07d0-4a43-bb0c-81c7f49abb2e" providerId="ADAL" clId="{EE6CBBC7-1738-4EC4-B8BC-1F5FA52D0D52}" dt="2023-06-26T12:23:27.422" v="1899" actId="20577"/>
      <pc:docMkLst>
        <pc:docMk/>
      </pc:docMkLst>
      <pc:sldChg chg="delSp modSp add mod ord">
        <pc:chgData name="Ashleigh Stewart" userId="10377d43-07d0-4a43-bb0c-81c7f49abb2e" providerId="ADAL" clId="{EE6CBBC7-1738-4EC4-B8BC-1F5FA52D0D52}" dt="2023-06-26T12:23:05.063" v="1890" actId="20577"/>
        <pc:sldMkLst>
          <pc:docMk/>
          <pc:sldMk cId="1090480052" sldId="266"/>
        </pc:sldMkLst>
      </pc:sldChg>
      <pc:sldChg chg="delSp modSp add mod">
        <pc:chgData name="Ashleigh Stewart" userId="10377d43-07d0-4a43-bb0c-81c7f49abb2e" providerId="ADAL" clId="{EE6CBBC7-1738-4EC4-B8BC-1F5FA52D0D52}" dt="2023-06-26T10:22:47.266" v="1023" actId="20577"/>
        <pc:sldMkLst>
          <pc:docMk/>
          <pc:sldMk cId="1563729641" sldId="267"/>
        </pc:sldMkLst>
      </pc:sldChg>
      <pc:sldChg chg="modSp add mod">
        <pc:chgData name="Ashleigh Stewart" userId="10377d43-07d0-4a43-bb0c-81c7f49abb2e" providerId="ADAL" clId="{EE6CBBC7-1738-4EC4-B8BC-1F5FA52D0D52}" dt="2023-06-26T12:23:27.422" v="1899" actId="20577"/>
        <pc:sldMkLst>
          <pc:docMk/>
          <pc:sldMk cId="1898440814" sldId="268"/>
        </pc:sldMkLst>
      </pc:sldChg>
    </pc:docChg>
  </pc:docChgLst>
  <pc:docChgLst>
    <pc:chgData name="STEWART, Ashleigh (NHS ENGLAND - T1510)" userId="6f30127c-88f6-4639-a4db-b2da30ece56b" providerId="ADAL" clId="{38E24EB0-67FE-4C06-B892-3D614494D417}"/>
    <pc:docChg chg="modSld">
      <pc:chgData name="STEWART, Ashleigh (NHS ENGLAND - T1510)" userId="6f30127c-88f6-4639-a4db-b2da30ece56b" providerId="ADAL" clId="{38E24EB0-67FE-4C06-B892-3D614494D417}" dt="2024-10-15T16:05:49.168" v="93" actId="20577"/>
      <pc:docMkLst>
        <pc:docMk/>
      </pc:docMkLst>
      <pc:sldChg chg="modSp mod">
        <pc:chgData name="STEWART, Ashleigh (NHS ENGLAND - T1510)" userId="6f30127c-88f6-4639-a4db-b2da30ece56b" providerId="ADAL" clId="{38E24EB0-67FE-4C06-B892-3D614494D417}" dt="2024-10-15T16:05:49.168" v="93" actId="20577"/>
        <pc:sldMkLst>
          <pc:docMk/>
          <pc:sldMk cId="3757468" sldId="259"/>
        </pc:sldMkLst>
      </pc:sldChg>
      <pc:sldChg chg="modSp mod">
        <pc:chgData name="STEWART, Ashleigh (NHS ENGLAND - T1510)" userId="6f30127c-88f6-4639-a4db-b2da30ece56b" providerId="ADAL" clId="{38E24EB0-67FE-4C06-B892-3D614494D417}" dt="2024-10-15T16:04:59.207" v="83" actId="20577"/>
        <pc:sldMkLst>
          <pc:docMk/>
          <pc:sldMk cId="2385497528" sldId="260"/>
        </pc:sldMkLst>
      </pc:sldChg>
      <pc:sldChg chg="modSp mod">
        <pc:chgData name="STEWART, Ashleigh (NHS ENGLAND - T1510)" userId="6f30127c-88f6-4639-a4db-b2da30ece56b" providerId="ADAL" clId="{38E24EB0-67FE-4C06-B892-3D614494D417}" dt="2024-10-15T16:04:05.024" v="4" actId="20577"/>
        <pc:sldMkLst>
          <pc:docMk/>
          <pc:sldMk cId="4176230797" sldId="262"/>
        </pc:sldMkLst>
      </pc:sldChg>
      <pc:sldChg chg="modSp mod">
        <pc:chgData name="STEWART, Ashleigh (NHS ENGLAND - T1510)" userId="6f30127c-88f6-4639-a4db-b2da30ece56b" providerId="ADAL" clId="{38E24EB0-67FE-4C06-B892-3D614494D417}" dt="2024-10-15T16:04:34.571" v="56" actId="20577"/>
        <pc:sldMkLst>
          <pc:docMk/>
          <pc:sldMk cId="3098383967" sldId="265"/>
        </pc:sldMkLst>
      </pc:sldChg>
    </pc:docChg>
  </pc:docChgLst>
  <pc:docChgLst>
    <pc:chgData name="Natalie Gordon" userId="S::natalie.gordon@hee.nhs.uk::489b9adf-3147-4a16-a9e9-b487ceab415d" providerId="AD" clId="Web-{7A2F6039-CBC9-04BD-7E4C-755A9215262C}"/>
    <pc:docChg chg="modSld">
      <pc:chgData name="Natalie Gordon" userId="S::natalie.gordon@hee.nhs.uk::489b9adf-3147-4a16-a9e9-b487ceab415d" providerId="AD" clId="Web-{7A2F6039-CBC9-04BD-7E4C-755A9215262C}" dt="2023-05-04T16:16:09.792" v="0" actId="20577"/>
      <pc:docMkLst>
        <pc:docMk/>
      </pc:docMkLst>
      <pc:sldChg chg="modSp">
        <pc:chgData name="Natalie Gordon" userId="S::natalie.gordon@hee.nhs.uk::489b9adf-3147-4a16-a9e9-b487ceab415d" providerId="AD" clId="Web-{7A2F6039-CBC9-04BD-7E4C-755A9215262C}" dt="2023-05-04T16:16:09.792" v="0" actId="20577"/>
        <pc:sldMkLst>
          <pc:docMk/>
          <pc:sldMk cId="4176230797" sldId="262"/>
        </pc:sldMkLst>
      </pc:sldChg>
    </pc:docChg>
  </pc:docChgLst>
  <pc:docChgLst>
    <pc:chgData name="STEWART, Ashleigh (NHS ENGLAND - T1510)" userId="6f30127c-88f6-4639-a4db-b2da30ece56b" providerId="ADAL" clId="{047797F9-7C85-485E-8654-21C829D0792D}"/>
    <pc:docChg chg="modSld">
      <pc:chgData name="STEWART, Ashleigh (NHS ENGLAND - T1510)" userId="6f30127c-88f6-4639-a4db-b2da30ece56b" providerId="ADAL" clId="{047797F9-7C85-485E-8654-21C829D0792D}" dt="2024-06-27T09:47:00.335" v="25" actId="1076"/>
      <pc:docMkLst>
        <pc:docMk/>
      </pc:docMkLst>
      <pc:sldChg chg="modSp mod">
        <pc:chgData name="STEWART, Ashleigh (NHS ENGLAND - T1510)" userId="6f30127c-88f6-4639-a4db-b2da30ece56b" providerId="ADAL" clId="{047797F9-7C85-485E-8654-21C829D0792D}" dt="2024-06-27T09:45:22.035" v="22" actId="20577"/>
        <pc:sldMkLst>
          <pc:docMk/>
          <pc:sldMk cId="2387415657" sldId="261"/>
        </pc:sldMkLst>
      </pc:sldChg>
      <pc:sldChg chg="modSp mod">
        <pc:chgData name="STEWART, Ashleigh (NHS ENGLAND - T1510)" userId="6f30127c-88f6-4639-a4db-b2da30ece56b" providerId="ADAL" clId="{047797F9-7C85-485E-8654-21C829D0792D}" dt="2024-06-27T09:47:00.335" v="25" actId="1076"/>
        <pc:sldMkLst>
          <pc:docMk/>
          <pc:sldMk cId="4176230797" sldId="262"/>
        </pc:sldMkLst>
      </pc:sldChg>
    </pc:docChg>
  </pc:docChgLst>
  <pc:docChgLst>
    <pc:chgData name="Ashleigh Stewart" userId="10377d43-07d0-4a43-bb0c-81c7f49abb2e" providerId="ADAL" clId="{D9571D6E-F7A5-4797-A2A8-5DAD0B7C25CF}"/>
    <pc:docChg chg="undo redo custSel addSld delSld modSld sldOrd addMainMaster delMainMaster">
      <pc:chgData name="Ashleigh Stewart" userId="10377d43-07d0-4a43-bb0c-81c7f49abb2e" providerId="ADAL" clId="{D9571D6E-F7A5-4797-A2A8-5DAD0B7C25CF}" dt="2023-05-22T15:24:19.932" v="6189" actId="20577"/>
      <pc:docMkLst>
        <pc:docMk/>
      </pc:docMkLst>
      <pc:sldChg chg="del">
        <pc:chgData name="Ashleigh Stewart" userId="10377d43-07d0-4a43-bb0c-81c7f49abb2e" providerId="ADAL" clId="{D9571D6E-F7A5-4797-A2A8-5DAD0B7C25CF}" dt="2023-05-04T09:25:09.436" v="6" actId="2696"/>
        <pc:sldMkLst>
          <pc:docMk/>
          <pc:sldMk cId="109857222" sldId="256"/>
        </pc:sldMkLst>
      </pc:sldChg>
      <pc:sldChg chg="delSp modSp add mod">
        <pc:chgData name="Ashleigh Stewart" userId="10377d43-07d0-4a43-bb0c-81c7f49abb2e" providerId="ADAL" clId="{D9571D6E-F7A5-4797-A2A8-5DAD0B7C25CF}" dt="2023-05-22T15:24:19.932" v="6189" actId="20577"/>
        <pc:sldMkLst>
          <pc:docMk/>
          <pc:sldMk cId="4111864111" sldId="257"/>
        </pc:sldMkLst>
      </pc:sldChg>
      <pc:sldChg chg="addSp delSp modSp add mod">
        <pc:chgData name="Ashleigh Stewart" userId="10377d43-07d0-4a43-bb0c-81c7f49abb2e" providerId="ADAL" clId="{D9571D6E-F7A5-4797-A2A8-5DAD0B7C25CF}" dt="2023-05-04T09:54:45.681" v="711" actId="2711"/>
        <pc:sldMkLst>
          <pc:docMk/>
          <pc:sldMk cId="2528977865" sldId="258"/>
        </pc:sldMkLst>
      </pc:sldChg>
      <pc:sldChg chg="delSp modSp add mod">
        <pc:chgData name="Ashleigh Stewart" userId="10377d43-07d0-4a43-bb0c-81c7f49abb2e" providerId="ADAL" clId="{D9571D6E-F7A5-4797-A2A8-5DAD0B7C25CF}" dt="2023-05-22T15:23:27.133" v="6172" actId="20577"/>
        <pc:sldMkLst>
          <pc:docMk/>
          <pc:sldMk cId="3757468" sldId="259"/>
        </pc:sldMkLst>
      </pc:sldChg>
      <pc:sldChg chg="modSp add mod">
        <pc:chgData name="Ashleigh Stewart" userId="10377d43-07d0-4a43-bb0c-81c7f49abb2e" providerId="ADAL" clId="{D9571D6E-F7A5-4797-A2A8-5DAD0B7C25CF}" dt="2023-05-04T15:59:16.138" v="5710" actId="20577"/>
        <pc:sldMkLst>
          <pc:docMk/>
          <pc:sldMk cId="2385497528" sldId="260"/>
        </pc:sldMkLst>
      </pc:sldChg>
      <pc:sldChg chg="addSp modSp add mod">
        <pc:chgData name="Ashleigh Stewart" userId="10377d43-07d0-4a43-bb0c-81c7f49abb2e" providerId="ADAL" clId="{D9571D6E-F7A5-4797-A2A8-5DAD0B7C25CF}" dt="2023-05-04T14:20:39.230" v="1905" actId="1076"/>
        <pc:sldMkLst>
          <pc:docMk/>
          <pc:sldMk cId="2387415657" sldId="261"/>
        </pc:sldMkLst>
      </pc:sldChg>
      <pc:sldChg chg="modSp add mod">
        <pc:chgData name="Ashleigh Stewart" userId="10377d43-07d0-4a43-bb0c-81c7f49abb2e" providerId="ADAL" clId="{D9571D6E-F7A5-4797-A2A8-5DAD0B7C25CF}" dt="2023-05-04T16:01:59.732" v="5891" actId="20577"/>
        <pc:sldMkLst>
          <pc:docMk/>
          <pc:sldMk cId="4176230797" sldId="262"/>
        </pc:sldMkLst>
      </pc:sldChg>
      <pc:sldChg chg="modSp add mod ord">
        <pc:chgData name="Ashleigh Stewart" userId="10377d43-07d0-4a43-bb0c-81c7f49abb2e" providerId="ADAL" clId="{D9571D6E-F7A5-4797-A2A8-5DAD0B7C25CF}" dt="2023-05-04T16:00:39.277" v="5837" actId="20577"/>
        <pc:sldMkLst>
          <pc:docMk/>
          <pc:sldMk cId="1847297333" sldId="263"/>
        </pc:sldMkLst>
      </pc:sldChg>
      <pc:sldChg chg="delSp modSp add mod">
        <pc:chgData name="Ashleigh Stewart" userId="10377d43-07d0-4a43-bb0c-81c7f49abb2e" providerId="ADAL" clId="{D9571D6E-F7A5-4797-A2A8-5DAD0B7C25CF}" dt="2023-05-22T15:22:58.971" v="6168" actId="20577"/>
        <pc:sldMkLst>
          <pc:docMk/>
          <pc:sldMk cId="2226172475" sldId="264"/>
        </pc:sldMkLst>
      </pc:sldChg>
      <pc:sldChg chg="addSp delSp modSp add mod">
        <pc:chgData name="Ashleigh Stewart" userId="10377d43-07d0-4a43-bb0c-81c7f49abb2e" providerId="ADAL" clId="{D9571D6E-F7A5-4797-A2A8-5DAD0B7C25CF}" dt="2023-05-04T15:24:48.967" v="5583" actId="1076"/>
        <pc:sldMkLst>
          <pc:docMk/>
          <pc:sldMk cId="3098383967" sldId="265"/>
        </pc:sldMkLst>
      </pc:sldChg>
      <pc:sldMasterChg chg="del delSldLayout">
        <pc:chgData name="Ashleigh Stewart" userId="10377d43-07d0-4a43-bb0c-81c7f49abb2e" providerId="ADAL" clId="{D9571D6E-F7A5-4797-A2A8-5DAD0B7C25CF}" dt="2023-05-04T09:25:09.436" v="6" actId="2696"/>
        <pc:sldMasterMkLst>
          <pc:docMk/>
          <pc:sldMasterMk cId="2460954070" sldId="2147483660"/>
        </pc:sldMasterMkLst>
        <pc:sldLayoutChg chg="del">
          <pc:chgData name="Ashleigh Stewart" userId="10377d43-07d0-4a43-bb0c-81c7f49abb2e" providerId="ADAL" clId="{D9571D6E-F7A5-4797-A2A8-5DAD0B7C25CF}" dt="2023-05-04T09:25:09.436" v="6" actId="2696"/>
          <pc:sldLayoutMkLst>
            <pc:docMk/>
            <pc:sldMasterMk cId="2460954070" sldId="2147483660"/>
            <pc:sldLayoutMk cId="2385387890" sldId="2147483661"/>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949138452" sldId="2147483662"/>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2591524520" sldId="2147483663"/>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1203092039" sldId="2147483664"/>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3733172339" sldId="2147483665"/>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3210312558" sldId="2147483666"/>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3146388984" sldId="2147483667"/>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3171841454" sldId="2147483668"/>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1718958274" sldId="2147483669"/>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2202905451" sldId="2147483670"/>
          </pc:sldLayoutMkLst>
        </pc:sldLayoutChg>
        <pc:sldLayoutChg chg="del">
          <pc:chgData name="Ashleigh Stewart" userId="10377d43-07d0-4a43-bb0c-81c7f49abb2e" providerId="ADAL" clId="{D9571D6E-F7A5-4797-A2A8-5DAD0B7C25CF}" dt="2023-05-04T09:25:09.436" v="6" actId="2696"/>
          <pc:sldLayoutMkLst>
            <pc:docMk/>
            <pc:sldMasterMk cId="2460954070" sldId="2147483660"/>
            <pc:sldLayoutMk cId="3479445657" sldId="2147483671"/>
          </pc:sldLayoutMkLst>
        </pc:sldLayoutChg>
      </pc:sldMasterChg>
      <pc:sldMasterChg chg="add addSldLayout">
        <pc:chgData name="Ashleigh Stewart" userId="10377d43-07d0-4a43-bb0c-81c7f49abb2e" providerId="ADAL" clId="{D9571D6E-F7A5-4797-A2A8-5DAD0B7C25CF}" dt="2023-05-04T09:24:50.225" v="4" actId="27028"/>
        <pc:sldMasterMkLst>
          <pc:docMk/>
          <pc:sldMasterMk cId="2460954070" sldId="2147483672"/>
        </pc:sldMasterMkLst>
        <pc:sldLayoutChg chg="add">
          <pc:chgData name="Ashleigh Stewart" userId="10377d43-07d0-4a43-bb0c-81c7f49abb2e" providerId="ADAL" clId="{D9571D6E-F7A5-4797-A2A8-5DAD0B7C25CF}" dt="2023-05-04T09:24:43.104" v="0" actId="27028"/>
          <pc:sldLayoutMkLst>
            <pc:docMk/>
            <pc:sldMasterMk cId="2460954070" sldId="2147483672"/>
            <pc:sldLayoutMk cId="3146388984" sldId="2147483673"/>
          </pc:sldLayoutMkLst>
        </pc:sldLayoutChg>
        <pc:sldLayoutChg chg="add">
          <pc:chgData name="Ashleigh Stewart" userId="10377d43-07d0-4a43-bb0c-81c7f49abb2e" providerId="ADAL" clId="{D9571D6E-F7A5-4797-A2A8-5DAD0B7C25CF}" dt="2023-05-04T09:24:50.225" v="4" actId="27028"/>
          <pc:sldLayoutMkLst>
            <pc:docMk/>
            <pc:sldMasterMk cId="2460954070" sldId="2147483672"/>
            <pc:sldLayoutMk cId="2385387890" sldId="2147483674"/>
          </pc:sldLayoutMkLst>
        </pc:sldLayoutChg>
      </pc:sldMasterChg>
    </pc:docChg>
  </pc:docChgLst>
  <pc:docChgLst>
    <pc:chgData name="Ashleigh Stewart" userId="10377d43-07d0-4a43-bb0c-81c7f49abb2e" providerId="ADAL" clId="{06012941-84F6-41EF-936B-38C575CA6AF6}"/>
    <pc:docChg chg="undo custSel modSld">
      <pc:chgData name="Ashleigh Stewart" userId="10377d43-07d0-4a43-bb0c-81c7f49abb2e" providerId="ADAL" clId="{06012941-84F6-41EF-936B-38C575CA6AF6}" dt="2024-01-26T16:50:13.064" v="1539" actId="13926"/>
      <pc:docMkLst>
        <pc:docMk/>
      </pc:docMkLst>
      <pc:sldChg chg="modSp mod">
        <pc:chgData name="Ashleigh Stewart" userId="10377d43-07d0-4a43-bb0c-81c7f49abb2e" providerId="ADAL" clId="{06012941-84F6-41EF-936B-38C575CA6AF6}" dt="2024-01-26T15:51:07.471" v="47" actId="20577"/>
        <pc:sldMkLst>
          <pc:docMk/>
          <pc:sldMk cId="2528977865" sldId="258"/>
        </pc:sldMkLst>
      </pc:sldChg>
      <pc:sldChg chg="delSp modSp mod">
        <pc:chgData name="Ashleigh Stewart" userId="10377d43-07d0-4a43-bb0c-81c7f49abb2e" providerId="ADAL" clId="{06012941-84F6-41EF-936B-38C575CA6AF6}" dt="2024-01-26T16:50:13.064" v="1539" actId="13926"/>
        <pc:sldMkLst>
          <pc:docMk/>
          <pc:sldMk cId="2385497528" sldId="260"/>
        </pc:sldMkLst>
      </pc:sldChg>
      <pc:sldChg chg="modSp mod">
        <pc:chgData name="Ashleigh Stewart" userId="10377d43-07d0-4a43-bb0c-81c7f49abb2e" providerId="ADAL" clId="{06012941-84F6-41EF-936B-38C575CA6AF6}" dt="2024-01-26T16:23:21.270" v="1222" actId="20577"/>
        <pc:sldMkLst>
          <pc:docMk/>
          <pc:sldMk cId="2387415657" sldId="261"/>
        </pc:sldMkLst>
      </pc:sldChg>
      <pc:sldChg chg="modSp mod">
        <pc:chgData name="Ashleigh Stewart" userId="10377d43-07d0-4a43-bb0c-81c7f49abb2e" providerId="ADAL" clId="{06012941-84F6-41EF-936B-38C575CA6AF6}" dt="2024-01-26T16:21:44.794" v="1196" actId="20577"/>
        <pc:sldMkLst>
          <pc:docMk/>
          <pc:sldMk cId="4176230797" sldId="262"/>
        </pc:sldMkLst>
      </pc:sldChg>
      <pc:sldChg chg="modSp mod">
        <pc:chgData name="Ashleigh Stewart" userId="10377d43-07d0-4a43-bb0c-81c7f49abb2e" providerId="ADAL" clId="{06012941-84F6-41EF-936B-38C575CA6AF6}" dt="2024-01-26T12:14:53.945" v="9" actId="1076"/>
        <pc:sldMkLst>
          <pc:docMk/>
          <pc:sldMk cId="1847297333" sldId="263"/>
        </pc:sldMkLst>
      </pc:sldChg>
      <pc:sldChg chg="modSp mod">
        <pc:chgData name="Ashleigh Stewart" userId="10377d43-07d0-4a43-bb0c-81c7f49abb2e" providerId="ADAL" clId="{06012941-84F6-41EF-936B-38C575CA6AF6}" dt="2024-01-26T16:33:38.097" v="1232" actId="13926"/>
        <pc:sldMkLst>
          <pc:docMk/>
          <pc:sldMk cId="2226172475" sldId="264"/>
        </pc:sldMkLst>
      </pc:sldChg>
      <pc:sldChg chg="modSp mod">
        <pc:chgData name="Ashleigh Stewart" userId="10377d43-07d0-4a43-bb0c-81c7f49abb2e" providerId="ADAL" clId="{06012941-84F6-41EF-936B-38C575CA6AF6}" dt="2024-01-26T12:14:00.074" v="3" actId="13926"/>
        <pc:sldMkLst>
          <pc:docMk/>
          <pc:sldMk cId="3098383967"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12/03/2025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12/03/2025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12/03/2025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learninghub.nhs.uk/Catalogue/endoscopyacademiesporta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C38A3CB5-01DE-AFF2-B6F8-4BA06D38AF14}"/>
              </a:ext>
            </a:extLst>
          </p:cNvPr>
          <p:cNvGrpSpPr/>
          <p:nvPr/>
        </p:nvGrpSpPr>
        <p:grpSpPr>
          <a:xfrm>
            <a:off x="-9072" y="-255082"/>
            <a:ext cx="12201072" cy="7368164"/>
            <a:chOff x="-9072" y="-271258"/>
            <a:chExt cx="12201072" cy="7368164"/>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2" name="Picture 2">
              <a:extLst>
                <a:ext uri="{FF2B5EF4-FFF2-40B4-BE49-F238E27FC236}">
                  <a16:creationId xmlns:a16="http://schemas.microsoft.com/office/drawing/2014/main" id="{EABCA038-743F-B624-10C4-FCFD9AB99244}"/>
                </a:ext>
              </a:extLst>
            </p:cNvPr>
            <p:cNvPicPr>
              <a:picLocks noChangeAspect="1"/>
            </p:cNvPicPr>
            <p:nvPr/>
          </p:nvPicPr>
          <p:blipFill rotWithShape="1">
            <a:blip r:embed="rId2"/>
            <a:srcRect t="7513" b="3571"/>
            <a:stretch/>
          </p:blipFill>
          <p:spPr>
            <a:xfrm>
              <a:off x="317520" y="1282"/>
              <a:ext cx="11874480" cy="6856718"/>
            </a:xfrm>
            <a:prstGeom prst="rect">
              <a:avLst/>
            </a:prstGeom>
          </p:spPr>
        </p:pic>
        <p:sp>
          <p:nvSpPr>
            <p:cNvPr id="6" name="Right Triangle 5">
              <a:extLst>
                <a:ext uri="{FF2B5EF4-FFF2-40B4-BE49-F238E27FC236}">
                  <a16:creationId xmlns:a16="http://schemas.microsoft.com/office/drawing/2014/main" id="{8F175660-CB29-CA29-14A1-DBFDA94DF660}"/>
                </a:ext>
              </a:extLst>
            </p:cNvPr>
            <p:cNvSpPr/>
            <p:nvPr/>
          </p:nvSpPr>
          <p:spPr>
            <a:xfrm rot="5400000">
              <a:off x="701651" y="-719793"/>
              <a:ext cx="3356428" cy="4777873"/>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A0D5B281-C44B-F62D-B391-E6CE4630FC4D}"/>
                </a:ext>
              </a:extLst>
            </p:cNvPr>
            <p:cNvSpPr/>
            <p:nvPr/>
          </p:nvSpPr>
          <p:spPr>
            <a:xfrm>
              <a:off x="4534" y="566965"/>
              <a:ext cx="2038971" cy="6295570"/>
            </a:xfrm>
            <a:prstGeom prst="rtTriangl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iamond 4">
              <a:extLst>
                <a:ext uri="{FF2B5EF4-FFF2-40B4-BE49-F238E27FC236}">
                  <a16:creationId xmlns:a16="http://schemas.microsoft.com/office/drawing/2014/main" id="{141F7720-64F3-16AC-0AA8-1350633F2AD6}"/>
                </a:ext>
              </a:extLst>
            </p:cNvPr>
            <p:cNvSpPr/>
            <p:nvPr/>
          </p:nvSpPr>
          <p:spPr>
            <a:xfrm rot="1320000">
              <a:off x="254626" y="-271258"/>
              <a:ext cx="6257990" cy="7368164"/>
            </a:xfrm>
            <a:prstGeom prst="diamond">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59E0DFD-5558-A63A-0F1C-CF42794C75B0}"/>
                </a:ext>
              </a:extLst>
            </p:cNvPr>
            <p:cNvSpPr/>
            <p:nvPr/>
          </p:nvSpPr>
          <p:spPr>
            <a:xfrm>
              <a:off x="-7708" y="-1913"/>
              <a:ext cx="244934" cy="685973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itle 1">
            <a:extLst>
              <a:ext uri="{FF2B5EF4-FFF2-40B4-BE49-F238E27FC236}">
                <a16:creationId xmlns:a16="http://schemas.microsoft.com/office/drawing/2014/main" id="{703FB996-765F-A15F-F702-CFD382A169AF}"/>
              </a:ext>
            </a:extLst>
          </p:cNvPr>
          <p:cNvSpPr txBox="1">
            <a:spLocks/>
          </p:cNvSpPr>
          <p:nvPr/>
        </p:nvSpPr>
        <p:spPr>
          <a:xfrm>
            <a:off x="196690" y="2415620"/>
            <a:ext cx="5704391" cy="2013587"/>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defTabSz="457178">
              <a:defRPr/>
            </a:pPr>
            <a:r>
              <a:rPr lang="en-US" sz="4000" kern="0">
                <a:solidFill>
                  <a:schemeClr val="bg1"/>
                </a:solidFill>
                <a:latin typeface="Arial" panose="020B0604020202020204"/>
                <a:cs typeface="Calibri"/>
              </a:rPr>
              <a:t>The SEETA Clinical Endoscopist </a:t>
            </a:r>
            <a:endParaRPr lang="en-US" sz="4000" kern="0">
              <a:solidFill>
                <a:schemeClr val="bg1"/>
              </a:solidFill>
              <a:latin typeface="Arial" panose="020B0604020202020204"/>
            </a:endParaRPr>
          </a:p>
          <a:p>
            <a:pPr defTabSz="457178">
              <a:defRPr/>
            </a:pPr>
            <a:r>
              <a:rPr lang="en-US" sz="3600" kern="0">
                <a:solidFill>
                  <a:schemeClr val="bg1"/>
                </a:solidFill>
                <a:latin typeface="Arial" panose="020B0604020202020204"/>
                <a:cs typeface="Calibri"/>
              </a:rPr>
              <a:t>Training Programme</a:t>
            </a:r>
          </a:p>
          <a:p>
            <a:pPr defTabSz="457178">
              <a:defRPr/>
            </a:pPr>
            <a:r>
              <a:rPr lang="en-US" sz="3600" kern="0">
                <a:solidFill>
                  <a:schemeClr val="bg1"/>
                </a:solidFill>
                <a:latin typeface="Arial" panose="020B0604020202020204"/>
                <a:cs typeface="Calibri"/>
              </a:rPr>
              <a:t>Information Pack</a:t>
            </a:r>
            <a:endParaRPr lang="en-US" kern="0">
              <a:solidFill>
                <a:schemeClr val="bg1"/>
              </a:solidFill>
              <a:latin typeface="Arial" panose="020B0604020202020204"/>
            </a:endParaRPr>
          </a:p>
          <a:p>
            <a:pPr defTabSz="457178">
              <a:defRPr/>
            </a:pPr>
            <a:endParaRPr lang="en-US" sz="2000" kern="0">
              <a:solidFill>
                <a:schemeClr val="bg1"/>
              </a:solidFill>
              <a:latin typeface="Arial" panose="020B0604020202020204"/>
            </a:endParaRPr>
          </a:p>
          <a:p>
            <a:pPr defTabSz="457178">
              <a:defRPr/>
            </a:pPr>
            <a:endParaRPr lang="en-US" kern="0">
              <a:solidFill>
                <a:schemeClr val="bg1"/>
              </a:solidFill>
              <a:latin typeface="Arial" panose="020B0604020202020204"/>
            </a:endParaRPr>
          </a:p>
        </p:txBody>
      </p:sp>
      <p:sp>
        <p:nvSpPr>
          <p:cNvPr id="13" name="Title 1">
            <a:extLst>
              <a:ext uri="{FF2B5EF4-FFF2-40B4-BE49-F238E27FC236}">
                <a16:creationId xmlns:a16="http://schemas.microsoft.com/office/drawing/2014/main" id="{2D891CC1-E56B-115B-D9B8-3913C5ACC307}"/>
              </a:ext>
            </a:extLst>
          </p:cNvPr>
          <p:cNvSpPr txBox="1">
            <a:spLocks/>
          </p:cNvSpPr>
          <p:nvPr/>
        </p:nvSpPr>
        <p:spPr>
          <a:xfrm>
            <a:off x="1463629" y="120438"/>
            <a:ext cx="1582246" cy="664022"/>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defTabSz="457178">
              <a:defRPr/>
            </a:pPr>
            <a:r>
              <a:rPr lang="en-US" sz="1200" kern="0">
                <a:solidFill>
                  <a:schemeClr val="bg1">
                    <a:lumMod val="85000"/>
                  </a:schemeClr>
                </a:solidFill>
                <a:latin typeface="Calibri Light"/>
                <a:cs typeface="Calibri"/>
              </a:rPr>
              <a:t>South East </a:t>
            </a:r>
            <a:endParaRPr lang="en-US" sz="1200">
              <a:solidFill>
                <a:schemeClr val="bg1">
                  <a:lumMod val="85000"/>
                </a:schemeClr>
              </a:solidFill>
              <a:latin typeface="Calibri Light"/>
            </a:endParaRPr>
          </a:p>
          <a:p>
            <a:pPr defTabSz="457178">
              <a:defRPr/>
            </a:pPr>
            <a:r>
              <a:rPr lang="en-US" sz="1200" kern="0">
                <a:solidFill>
                  <a:schemeClr val="bg1">
                    <a:lumMod val="85000"/>
                  </a:schemeClr>
                </a:solidFill>
                <a:latin typeface="Calibri Light"/>
                <a:cs typeface="Calibri"/>
              </a:rPr>
              <a:t>Endoscopy Training </a:t>
            </a:r>
            <a:endParaRPr lang="en-US" sz="1200">
              <a:solidFill>
                <a:schemeClr val="bg1">
                  <a:lumMod val="85000"/>
                </a:schemeClr>
              </a:solidFill>
              <a:latin typeface="Calibri Light"/>
            </a:endParaRPr>
          </a:p>
          <a:p>
            <a:pPr defTabSz="457178">
              <a:defRPr/>
            </a:pPr>
            <a:r>
              <a:rPr lang="en-US" sz="1200" kern="0">
                <a:solidFill>
                  <a:schemeClr val="bg1">
                    <a:lumMod val="85000"/>
                  </a:schemeClr>
                </a:solidFill>
                <a:latin typeface="Calibri Light"/>
                <a:cs typeface="Calibri"/>
              </a:rPr>
              <a:t>Academy</a:t>
            </a:r>
            <a:endParaRPr lang="en-US" sz="1200">
              <a:solidFill>
                <a:schemeClr val="bg1">
                  <a:lumMod val="85000"/>
                </a:schemeClr>
              </a:solidFill>
              <a:latin typeface="Calibri Light"/>
            </a:endParaRPr>
          </a:p>
          <a:p>
            <a:pPr defTabSz="457178">
              <a:defRPr/>
            </a:pPr>
            <a:endParaRPr lang="en-US" kern="0">
              <a:solidFill>
                <a:schemeClr val="bg1"/>
              </a:solidFill>
              <a:latin typeface="Arial" panose="020B0604020202020204"/>
            </a:endParaRPr>
          </a:p>
        </p:txBody>
      </p:sp>
      <p:cxnSp>
        <p:nvCxnSpPr>
          <p:cNvPr id="15" name="Straight Arrow Connector 14">
            <a:extLst>
              <a:ext uri="{FF2B5EF4-FFF2-40B4-BE49-F238E27FC236}">
                <a16:creationId xmlns:a16="http://schemas.microsoft.com/office/drawing/2014/main" id="{3C6F8A69-B87C-47CD-362F-07BF12822ACE}"/>
              </a:ext>
            </a:extLst>
          </p:cNvPr>
          <p:cNvCxnSpPr/>
          <p:nvPr/>
        </p:nvCxnSpPr>
        <p:spPr>
          <a:xfrm flipV="1">
            <a:off x="-10116" y="750312"/>
            <a:ext cx="3116526" cy="14097"/>
          </a:xfrm>
          <a:prstGeom prst="straightConnector1">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864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1" y="412764"/>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Learning Resources: Endoscopy Academies Portal</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 name="TextBox 1">
            <a:extLst>
              <a:ext uri="{FF2B5EF4-FFF2-40B4-BE49-F238E27FC236}">
                <a16:creationId xmlns:a16="http://schemas.microsoft.com/office/drawing/2014/main" id="{BBE2C4FB-E90E-AF4D-8D42-5FCD3D3AEA51}"/>
              </a:ext>
            </a:extLst>
          </p:cNvPr>
          <p:cNvSpPr txBox="1"/>
          <p:nvPr/>
        </p:nvSpPr>
        <p:spPr>
          <a:xfrm>
            <a:off x="949124" y="1517886"/>
            <a:ext cx="10208871" cy="2308324"/>
          </a:xfrm>
          <a:prstGeom prst="rect">
            <a:avLst/>
          </a:prstGeom>
          <a:noFill/>
          <a:ln w="38100">
            <a:solidFill>
              <a:schemeClr val="accent1"/>
            </a:solidFill>
          </a:ln>
        </p:spPr>
        <p:txBody>
          <a:bodyPr wrap="square" rtlCol="0">
            <a:spAutoFit/>
          </a:bodyPr>
          <a:lstStyle/>
          <a:p>
            <a:pPr rtl="0" fontAlgn="b"/>
            <a:r>
              <a:rPr lang="en-GB" dirty="0">
                <a:latin typeface="Arial" panose="020B0604020202020204" pitchFamily="34" charset="0"/>
                <a:cs typeface="Arial" panose="020B0604020202020204" pitchFamily="34" charset="0"/>
              </a:rPr>
              <a:t>The Endoscopy Academies Portal holds key resources for clinical endoscopist trainees. This is open access, but </a:t>
            </a:r>
            <a:r>
              <a:rPr lang="en-GB" b="1" dirty="0">
                <a:latin typeface="Arial" panose="020B0604020202020204" pitchFamily="34" charset="0"/>
                <a:cs typeface="Arial" panose="020B0604020202020204" pitchFamily="34" charset="0"/>
              </a:rPr>
              <a:t>requires creating a log in </a:t>
            </a:r>
            <a:r>
              <a:rPr lang="en-GB" dirty="0">
                <a:latin typeface="Arial" panose="020B0604020202020204" pitchFamily="34" charset="0"/>
                <a:cs typeface="Arial" panose="020B0604020202020204" pitchFamily="34" charset="0"/>
              </a:rPr>
              <a:t>to the NHS Learning Hub. Please see link:</a:t>
            </a:r>
          </a:p>
          <a:p>
            <a:pPr rtl="0" fontAlgn="b"/>
            <a:endParaRPr lang="en-GB" dirty="0">
              <a:latin typeface="Arial" panose="020B0604020202020204" pitchFamily="34" charset="0"/>
              <a:cs typeface="Arial" panose="020B0604020202020204" pitchFamily="34" charset="0"/>
            </a:endParaRPr>
          </a:p>
          <a:p>
            <a:pPr rtl="0" fontAlgn="b"/>
            <a:r>
              <a:rPr lang="en-GB"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hlinkClick r:id="rId2"/>
              </a:rPr>
              <a:t>https://learninghub.nhs.uk/Catalogue/endoscopyacademiesportal</a:t>
            </a:r>
            <a:endParaRPr lang="en-GB" dirty="0">
              <a:latin typeface="Arial" panose="020B0604020202020204" pitchFamily="34" charset="0"/>
              <a:cs typeface="Arial" panose="020B0604020202020204" pitchFamily="34" charset="0"/>
            </a:endParaRPr>
          </a:p>
          <a:p>
            <a:pPr rtl="0" fontAlgn="b"/>
            <a:endParaRPr lang="en-GB" dirty="0">
              <a:latin typeface="Arial" panose="020B0604020202020204" pitchFamily="34" charset="0"/>
              <a:cs typeface="Arial" panose="020B0604020202020204" pitchFamily="34" charset="0"/>
            </a:endParaRPr>
          </a:p>
          <a:p>
            <a:pPr rtl="0" fontAlgn="b"/>
            <a:r>
              <a:rPr lang="en-GB" dirty="0">
                <a:latin typeface="Arial" panose="020B0604020202020204" pitchFamily="34" charset="0"/>
                <a:cs typeface="Arial" panose="020B0604020202020204" pitchFamily="34" charset="0"/>
              </a:rPr>
              <a:t>If it is your first visit to the portal, navigate to </a:t>
            </a:r>
            <a:r>
              <a:rPr lang="en-GB" b="1" dirty="0">
                <a:latin typeface="Arial" panose="020B0604020202020204" pitchFamily="34" charset="0"/>
                <a:cs typeface="Arial" panose="020B0604020202020204" pitchFamily="34" charset="0"/>
              </a:rPr>
              <a:t>“Clinical Endoscopist Learner” </a:t>
            </a:r>
            <a:r>
              <a:rPr lang="en-GB" dirty="0">
                <a:latin typeface="Arial" panose="020B0604020202020204" pitchFamily="34" charset="0"/>
                <a:cs typeface="Arial" panose="020B0604020202020204" pitchFamily="34" charset="0"/>
              </a:rPr>
              <a:t>then </a:t>
            </a:r>
            <a:r>
              <a:rPr lang="en-GB" b="1" dirty="0">
                <a:latin typeface="Arial" panose="020B0604020202020204" pitchFamily="34" charset="0"/>
                <a:cs typeface="Arial" panose="020B0604020202020204" pitchFamily="34" charset="0"/>
              </a:rPr>
              <a:t>“Syllabus and Assessment”, </a:t>
            </a:r>
            <a:r>
              <a:rPr lang="en-GB" dirty="0">
                <a:latin typeface="Arial" panose="020B0604020202020204" pitchFamily="34" charset="0"/>
                <a:cs typeface="Arial" panose="020B0604020202020204" pitchFamily="34" charset="0"/>
              </a:rPr>
              <a:t>choose the relevant </a:t>
            </a:r>
            <a:r>
              <a:rPr lang="en-GB" b="1" dirty="0">
                <a:latin typeface="Arial" panose="020B0604020202020204" pitchFamily="34" charset="0"/>
                <a:cs typeface="Arial" panose="020B0604020202020204" pitchFamily="34" charset="0"/>
              </a:rPr>
              <a:t>“Learning Content Outline”</a:t>
            </a:r>
            <a:r>
              <a:rPr lang="en-GB" dirty="0">
                <a:latin typeface="Arial" panose="020B0604020202020204" pitchFamily="34" charset="0"/>
                <a:cs typeface="Arial" panose="020B0604020202020204" pitchFamily="34" charset="0"/>
              </a:rPr>
              <a:t> for the modality to be trained in. This file lists the resources available on the portal.</a:t>
            </a:r>
          </a:p>
        </p:txBody>
      </p:sp>
    </p:spTree>
    <p:extLst>
      <p:ext uri="{BB962C8B-B14F-4D97-AF65-F5344CB8AC3E}">
        <p14:creationId xmlns:p14="http://schemas.microsoft.com/office/powerpoint/2010/main" val="1898440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1" y="412764"/>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Learning Resources: SLATE</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 name="TextBox 1">
            <a:extLst>
              <a:ext uri="{FF2B5EF4-FFF2-40B4-BE49-F238E27FC236}">
                <a16:creationId xmlns:a16="http://schemas.microsoft.com/office/drawing/2014/main" id="{BBE2C4FB-E90E-AF4D-8D42-5FCD3D3AEA51}"/>
              </a:ext>
            </a:extLst>
          </p:cNvPr>
          <p:cNvSpPr txBox="1"/>
          <p:nvPr/>
        </p:nvSpPr>
        <p:spPr>
          <a:xfrm>
            <a:off x="949124" y="1517886"/>
            <a:ext cx="10208871" cy="3970318"/>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SLATE </a:t>
            </a:r>
            <a:r>
              <a:rPr lang="en-GB" sz="1800">
                <a:effectLst/>
                <a:latin typeface="Arial" panose="020B0604020202020204" pitchFamily="34" charset="0"/>
                <a:ea typeface="Calibri" panose="020F0502020204030204" pitchFamily="34" charset="0"/>
              </a:rPr>
              <a:t>is an on-line training package for GI endoscopy Health Professionals. It consists of 6 levels which aim to assess knowledge and skills on practical elements of GI endoscopy as well as areas such as lesion recognition, describing common pathology or anatomical variants and patient management. On the national programme students complete all 6 levels.</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1: Scope function, handling skills and orientation with the GI tract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2: Differentiating normal from abnormal appearances in the GI Tract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3: Recognising and describing common pathology or anatomical variants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4: Recognising and describing less common pathology or anatomical variants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5: Assessing pathology – common differential diagnosis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Level 6: Classification and staging of pathology</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p>
            <a:r>
              <a:rPr lang="en-GB" sz="1800">
                <a:effectLst/>
                <a:latin typeface="Arial" panose="020B0604020202020204" pitchFamily="34" charset="0"/>
                <a:ea typeface="Calibri" panose="020F0502020204030204" pitchFamily="34" charset="0"/>
              </a:rPr>
              <a:t>The cost to access is £200</a:t>
            </a:r>
            <a:r>
              <a:rPr lang="en-GB">
                <a:latin typeface="Arial" panose="020B0604020202020204" pitchFamily="34" charset="0"/>
                <a:ea typeface="Calibri" panose="020F0502020204030204" pitchFamily="34" charset="0"/>
              </a:rPr>
              <a:t>. SEETA arranges payment and  access for all trainees accepted onto the programme. </a:t>
            </a:r>
            <a:endParaRPr lang="en-GB" sz="180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3729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948600" y="121128"/>
            <a:ext cx="8017933"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dirty="0">
                <a:solidFill>
                  <a:srgbClr val="00A18B"/>
                </a:solidFill>
                <a:latin typeface="Arial" panose="020B0604020202020204"/>
                <a:cs typeface="Calibri"/>
              </a:rPr>
              <a:t>The SEETA Clinical Endoscopist </a:t>
            </a:r>
            <a:r>
              <a:rPr lang="en-US" kern="0" dirty="0" err="1">
                <a:solidFill>
                  <a:srgbClr val="00A18B"/>
                </a:solidFill>
                <a:latin typeface="Arial" panose="020B0604020202020204"/>
                <a:cs typeface="Calibri"/>
              </a:rPr>
              <a:t>Programme</a:t>
            </a:r>
            <a:r>
              <a:rPr lang="en-US" kern="0" dirty="0">
                <a:solidFill>
                  <a:srgbClr val="00A18B"/>
                </a:solidFill>
                <a:latin typeface="Arial" panose="020B0604020202020204"/>
                <a:cs typeface="Calibri"/>
              </a:rPr>
              <a:t>: Contact and How to Apply</a:t>
            </a:r>
            <a:r>
              <a:rPr lang="en-US" kern="0" dirty="0">
                <a:latin typeface="Arial" panose="020B0604020202020204"/>
                <a:cs typeface="Calibri"/>
              </a:rPr>
              <a:t> </a:t>
            </a:r>
            <a:r>
              <a:rPr lang="en-US" sz="1800" kern="0" dirty="0">
                <a:solidFill>
                  <a:schemeClr val="tx2">
                    <a:lumMod val="75000"/>
                  </a:schemeClr>
                </a:solidFill>
                <a:latin typeface="Arial" panose="020B0604020202020204"/>
                <a:cs typeface="Calibri"/>
              </a:rPr>
              <a:t>  </a:t>
            </a:r>
            <a:endParaRPr lang="en-US" kern="0" dirty="0">
              <a:solidFill>
                <a:schemeClr val="tx2">
                  <a:lumMod val="75000"/>
                </a:schemeClr>
              </a:solidFill>
              <a:latin typeface="Arial" panose="020B0604020202020204"/>
            </a:endParaRPr>
          </a:p>
        </p:txBody>
      </p:sp>
      <p:sp>
        <p:nvSpPr>
          <p:cNvPr id="25" name="TextBox 24">
            <a:extLst>
              <a:ext uri="{FF2B5EF4-FFF2-40B4-BE49-F238E27FC236}">
                <a16:creationId xmlns:a16="http://schemas.microsoft.com/office/drawing/2014/main" id="{BE90C99C-197D-6611-D944-E6EB3B4AFE95}"/>
              </a:ext>
            </a:extLst>
          </p:cNvPr>
          <p:cNvSpPr txBox="1"/>
          <p:nvPr/>
        </p:nvSpPr>
        <p:spPr>
          <a:xfrm>
            <a:off x="685298" y="2212090"/>
            <a:ext cx="10544536" cy="2308324"/>
          </a:xfrm>
          <a:prstGeom prst="rect">
            <a:avLst/>
          </a:prstGeom>
          <a:noFill/>
        </p:spPr>
        <p:txBody>
          <a:bodyPr wrap="square">
            <a:spAutoFit/>
          </a:bodyPr>
          <a:lstStyle/>
          <a:p>
            <a:endParaRPr lang="en-GB" b="0" i="0" dirty="0">
              <a:solidFill>
                <a:srgbClr val="212B32"/>
              </a:solidFill>
              <a:effectLst/>
              <a:latin typeface="Arial" panose="020B0604020202020204" pitchFamily="34" charset="0"/>
              <a:cs typeface="Arial" panose="020B0604020202020204" pitchFamily="34" charset="0"/>
            </a:endParaRPr>
          </a:p>
          <a:p>
            <a:r>
              <a:rPr lang="en-GB" b="0" i="0" dirty="0">
                <a:solidFill>
                  <a:srgbClr val="212B32"/>
                </a:solidFill>
                <a:effectLst/>
                <a:latin typeface="Arial" panose="020B0604020202020204" pitchFamily="34" charset="0"/>
                <a:cs typeface="Arial" panose="020B0604020202020204" pitchFamily="34" charset="0"/>
              </a:rPr>
              <a:t>Managers should submit </a:t>
            </a:r>
            <a:r>
              <a:rPr lang="en-GB" dirty="0">
                <a:solidFill>
                  <a:srgbClr val="212B32"/>
                </a:solidFill>
                <a:latin typeface="Arial" panose="020B0604020202020204" pitchFamily="34" charset="0"/>
                <a:cs typeface="Arial" panose="020B0604020202020204" pitchFamily="34" charset="0"/>
              </a:rPr>
              <a:t>an application form. </a:t>
            </a:r>
            <a:endParaRPr lang="en-GB" dirty="0">
              <a:latin typeface="Arial" panose="020B0604020202020204" pitchFamily="34" charset="0"/>
              <a:cs typeface="Arial" panose="020B0604020202020204" pitchFamily="34" charset="0"/>
            </a:endParaRPr>
          </a:p>
          <a:p>
            <a:endParaRPr lang="en-GB" dirty="0">
              <a:solidFill>
                <a:srgbClr val="212B32"/>
              </a:solidFill>
              <a:highlight>
                <a:srgbClr val="FFFF00"/>
              </a:highlight>
              <a:latin typeface="Arial" panose="020B0604020202020204" pitchFamily="34" charset="0"/>
              <a:cs typeface="Arial" panose="020B0604020202020204" pitchFamily="34" charset="0"/>
            </a:endParaRPr>
          </a:p>
          <a:p>
            <a:endParaRPr lang="en-GB" b="0" i="0" dirty="0">
              <a:solidFill>
                <a:srgbClr val="212B32"/>
              </a:solidFill>
              <a:effectLst/>
              <a:highlight>
                <a:srgbClr val="FFFF00"/>
              </a:highlight>
              <a:latin typeface="Arial" panose="020B0604020202020204" pitchFamily="34" charset="0"/>
              <a:cs typeface="Arial" panose="020B0604020202020204" pitchFamily="34" charset="0"/>
            </a:endParaRPr>
          </a:p>
          <a:p>
            <a:r>
              <a:rPr lang="en-GB" b="0" i="0" dirty="0">
                <a:solidFill>
                  <a:srgbClr val="212B32"/>
                </a:solidFill>
                <a:effectLst/>
                <a:latin typeface="Arial" panose="020B0604020202020204" pitchFamily="34" charset="0"/>
                <a:cs typeface="Arial" panose="020B0604020202020204" pitchFamily="34" charset="0"/>
              </a:rPr>
              <a:t>For an </a:t>
            </a:r>
            <a:r>
              <a:rPr lang="en-GB" dirty="0">
                <a:solidFill>
                  <a:srgbClr val="212B32"/>
                </a:solidFill>
                <a:latin typeface="Arial" panose="020B0604020202020204" pitchFamily="34" charset="0"/>
                <a:cs typeface="Arial" panose="020B0604020202020204" pitchFamily="34" charset="0"/>
              </a:rPr>
              <a:t>application form or for</a:t>
            </a:r>
            <a:r>
              <a:rPr lang="en-GB" b="0" i="0" dirty="0">
                <a:solidFill>
                  <a:srgbClr val="212B32"/>
                </a:solidFill>
                <a:effectLst/>
                <a:latin typeface="Arial" panose="020B0604020202020204" pitchFamily="34" charset="0"/>
                <a:cs typeface="Arial" panose="020B0604020202020204" pitchFamily="34" charset="0"/>
              </a:rPr>
              <a:t> any queries, please contact us on</a:t>
            </a:r>
            <a:r>
              <a:rPr lang="en-GB" b="0" i="0">
                <a:solidFill>
                  <a:srgbClr val="212B32"/>
                </a:solidFill>
                <a:effectLst/>
                <a:latin typeface="Arial" panose="020B0604020202020204" pitchFamily="34" charset="0"/>
                <a:cs typeface="Arial" panose="020B0604020202020204" pitchFamily="34" charset="0"/>
              </a:rPr>
              <a:t>: england</a:t>
            </a:r>
            <a:r>
              <a:rPr lang="en-GB" b="0" i="0" dirty="0">
                <a:solidFill>
                  <a:srgbClr val="212B32"/>
                </a:solidFill>
                <a:effectLst/>
                <a:latin typeface="Arial" panose="020B0604020202020204" pitchFamily="34" charset="0"/>
                <a:cs typeface="Arial" panose="020B0604020202020204" pitchFamily="34" charset="0"/>
              </a:rPr>
              <a:t>.canceranddiagnostics.se@nhs.net</a:t>
            </a:r>
            <a:endParaRPr lang="fr-FR" b="0" i="0" dirty="0">
              <a:solidFill>
                <a:srgbClr val="212B32"/>
              </a:solidFill>
              <a:effectLst/>
              <a:latin typeface="Arial" panose="020B0604020202020204" pitchFamily="34" charset="0"/>
              <a:cs typeface="Arial" panose="020B0604020202020204" pitchFamily="34" charset="0"/>
            </a:endParaRPr>
          </a:p>
          <a:p>
            <a:r>
              <a:rPr lang="en-GB" b="0" i="0" dirty="0">
                <a:solidFill>
                  <a:srgbClr val="212B32"/>
                </a:solidFill>
                <a:effectLst/>
                <a:latin typeface="Arial" panose="020B06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1847297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994899" y="106755"/>
            <a:ext cx="8017933"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The SEETA Clinical Endoscopist Training Programme: Introduction</a:t>
            </a:r>
            <a:r>
              <a:rPr lang="en-US" sz="1800"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5" name="TextBox 24">
            <a:extLst>
              <a:ext uri="{FF2B5EF4-FFF2-40B4-BE49-F238E27FC236}">
                <a16:creationId xmlns:a16="http://schemas.microsoft.com/office/drawing/2014/main" id="{BE90C99C-197D-6611-D944-E6EB3B4AFE95}"/>
              </a:ext>
            </a:extLst>
          </p:cNvPr>
          <p:cNvSpPr txBox="1"/>
          <p:nvPr/>
        </p:nvSpPr>
        <p:spPr>
          <a:xfrm>
            <a:off x="731597" y="1940478"/>
            <a:ext cx="10544536" cy="3139321"/>
          </a:xfrm>
          <a:prstGeom prst="rect">
            <a:avLst/>
          </a:prstGeom>
          <a:noFill/>
        </p:spPr>
        <p:txBody>
          <a:bodyPr wrap="square">
            <a:spAutoFit/>
          </a:bodyPr>
          <a:lstStyle/>
          <a:p>
            <a:pPr algn="l"/>
            <a:r>
              <a:rPr lang="en-GB" b="0" i="0">
                <a:solidFill>
                  <a:srgbClr val="212B32"/>
                </a:solidFill>
                <a:effectLst/>
                <a:latin typeface="Arial" panose="020B0604020202020204" pitchFamily="34" charset="0"/>
                <a:cs typeface="Arial" panose="020B0604020202020204" pitchFamily="34" charset="0"/>
              </a:rPr>
              <a:t>Since April 2023, the South East Endoscopy Training Academy (SEETA) </a:t>
            </a:r>
            <a:r>
              <a:rPr lang="en-GB">
                <a:solidFill>
                  <a:srgbClr val="212B32"/>
                </a:solidFill>
                <a:latin typeface="Arial" panose="020B0604020202020204" pitchFamily="34" charset="0"/>
                <a:cs typeface="Arial" panose="020B0604020202020204" pitchFamily="34" charset="0"/>
              </a:rPr>
              <a:t>has</a:t>
            </a:r>
            <a:r>
              <a:rPr lang="en-GB" b="0" i="0">
                <a:solidFill>
                  <a:srgbClr val="212B32"/>
                </a:solidFill>
                <a:effectLst/>
                <a:latin typeface="Arial" panose="020B0604020202020204" pitchFamily="34" charset="0"/>
                <a:cs typeface="Arial" panose="020B0604020202020204" pitchFamily="34" charset="0"/>
              </a:rPr>
              <a:t> been overseeing delivery of the HEE Clinical Endoscopy Programme for the South East Region – </a:t>
            </a:r>
            <a:r>
              <a:rPr lang="en-GB">
                <a:solidFill>
                  <a:srgbClr val="212B32"/>
                </a:solidFill>
                <a:latin typeface="Arial" panose="020B0604020202020204" pitchFamily="34" charset="0"/>
                <a:cs typeface="Arial" panose="020B0604020202020204" pitchFamily="34" charset="0"/>
              </a:rPr>
              <a:t>now</a:t>
            </a:r>
            <a:r>
              <a:rPr lang="en-GB" b="0" i="0">
                <a:solidFill>
                  <a:srgbClr val="212B32"/>
                </a:solidFill>
                <a:effectLst/>
                <a:latin typeface="Arial" panose="020B0604020202020204" pitchFamily="34" charset="0"/>
                <a:cs typeface="Arial" panose="020B0604020202020204" pitchFamily="34" charset="0"/>
              </a:rPr>
              <a:t> known as the </a:t>
            </a:r>
            <a:r>
              <a:rPr lang="en-GB" b="0" i="1">
                <a:solidFill>
                  <a:srgbClr val="212B32"/>
                </a:solidFill>
                <a:effectLst/>
                <a:latin typeface="Arial" panose="020B0604020202020204" pitchFamily="34" charset="0"/>
                <a:cs typeface="Arial" panose="020B0604020202020204" pitchFamily="34" charset="0"/>
              </a:rPr>
              <a:t>SEETA Clinical Endoscopist Training Programme</a:t>
            </a:r>
            <a:r>
              <a:rPr lang="en-GB" b="0" i="0">
                <a:solidFill>
                  <a:srgbClr val="212B32"/>
                </a:solidFill>
                <a:effectLst/>
                <a:latin typeface="Arial" panose="020B0604020202020204" pitchFamily="34" charset="0"/>
                <a:cs typeface="Arial" panose="020B0604020202020204" pitchFamily="34" charset="0"/>
              </a:rPr>
              <a:t>. </a:t>
            </a:r>
          </a:p>
          <a:p>
            <a:pPr algn="l"/>
            <a:endParaRPr lang="en-GB">
              <a:solidFill>
                <a:srgbClr val="212B32"/>
              </a:solidFill>
              <a:latin typeface="Arial" panose="020B0604020202020204" pitchFamily="34" charset="0"/>
              <a:cs typeface="Arial" panose="020B0604020202020204" pitchFamily="34" charset="0"/>
            </a:endParaRPr>
          </a:p>
          <a:p>
            <a:pPr algn="l"/>
            <a:r>
              <a:rPr lang="en-GB" b="0" i="0">
                <a:solidFill>
                  <a:srgbClr val="212B32"/>
                </a:solidFill>
                <a:effectLst/>
                <a:latin typeface="Arial" panose="020B0604020202020204" pitchFamily="34" charset="0"/>
                <a:cs typeface="Arial" panose="020B0604020202020204" pitchFamily="34" charset="0"/>
              </a:rPr>
              <a:t>GI endoscopic procedures, traditionally carried out by doctors, are being performed increasingly by nurses and other non-medical registered practitioners, known as clinical endoscopists (CEs) or previously known as non-medical endoscopists (NMEs). To address the increasing demand for endoscopy services, SEETA is working with senior medical and clinical endoscopists, the Joint Advisory Group in GI Endoscopy (JAG), Academy Hub Sites, and Universities to deliver this programme. </a:t>
            </a:r>
          </a:p>
          <a:p>
            <a:pPr algn="l"/>
            <a:endParaRPr lang="en-GB" b="0" i="0">
              <a:solidFill>
                <a:srgbClr val="212B32"/>
              </a:solidFill>
              <a:effectLst/>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897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948600" y="121128"/>
            <a:ext cx="8017933"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The SEETA Clinical Endoscopist Programme: Introduction continued</a:t>
            </a:r>
            <a:r>
              <a:rPr lang="en-US" kern="0">
                <a:latin typeface="Arial" panose="020B0604020202020204"/>
                <a:cs typeface="Calibri"/>
              </a:rPr>
              <a:t> </a:t>
            </a:r>
            <a:r>
              <a:rPr lang="en-US" sz="1800"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5" name="TextBox 24">
            <a:extLst>
              <a:ext uri="{FF2B5EF4-FFF2-40B4-BE49-F238E27FC236}">
                <a16:creationId xmlns:a16="http://schemas.microsoft.com/office/drawing/2014/main" id="{BE90C99C-197D-6611-D944-E6EB3B4AFE95}"/>
              </a:ext>
            </a:extLst>
          </p:cNvPr>
          <p:cNvSpPr txBox="1"/>
          <p:nvPr/>
        </p:nvSpPr>
        <p:spPr>
          <a:xfrm>
            <a:off x="690623" y="1475772"/>
            <a:ext cx="10810754" cy="4247317"/>
          </a:xfrm>
          <a:prstGeom prst="rect">
            <a:avLst/>
          </a:prstGeom>
          <a:noFill/>
        </p:spPr>
        <p:txBody>
          <a:bodyPr wrap="square" lIns="91440" tIns="45720" rIns="91440" bIns="45720" anchor="t">
            <a:spAutoFit/>
          </a:bodyPr>
          <a:lstStyle/>
          <a:p>
            <a:pPr algn="l"/>
            <a:r>
              <a:rPr lang="en-GB" dirty="0">
                <a:solidFill>
                  <a:srgbClr val="212B32"/>
                </a:solidFill>
                <a:latin typeface="Arial"/>
                <a:cs typeface="Arial"/>
              </a:rPr>
              <a:t>SEETA are currently offering two training modalities:</a:t>
            </a:r>
          </a:p>
          <a:p>
            <a:pPr algn="l"/>
            <a:r>
              <a:rPr lang="en-GB" b="0" i="0" dirty="0">
                <a:solidFill>
                  <a:srgbClr val="212B32"/>
                </a:solidFill>
                <a:effectLst/>
                <a:latin typeface="Arial" panose="020B0604020202020204" pitchFamily="34" charset="0"/>
                <a:cs typeface="Arial" panose="020B0604020202020204" pitchFamily="34" charset="0"/>
              </a:rPr>
              <a:t>Upper GI Training: 30-52 weeks</a:t>
            </a:r>
          </a:p>
          <a:p>
            <a:pPr algn="l"/>
            <a:r>
              <a:rPr lang="en-GB" b="0" i="0" dirty="0">
                <a:solidFill>
                  <a:srgbClr val="212B32"/>
                </a:solidFill>
                <a:effectLst/>
                <a:latin typeface="Arial" panose="020B0604020202020204" pitchFamily="34" charset="0"/>
                <a:cs typeface="Arial" panose="020B0604020202020204" pitchFamily="34" charset="0"/>
              </a:rPr>
              <a:t>Colonoscopy Training: up to 78 weeks</a:t>
            </a:r>
            <a:endParaRPr lang="en-GB" dirty="0">
              <a:solidFill>
                <a:srgbClr val="212B32"/>
              </a:solidFill>
              <a:latin typeface="Arial"/>
              <a:cs typeface="Arial"/>
            </a:endParaRPr>
          </a:p>
          <a:p>
            <a:pPr algn="l"/>
            <a:endParaRPr lang="en-GB" dirty="0">
              <a:solidFill>
                <a:srgbClr val="212B32"/>
              </a:solidFill>
              <a:latin typeface="Arial"/>
              <a:cs typeface="Arial"/>
            </a:endParaRPr>
          </a:p>
          <a:p>
            <a:pPr algn="l"/>
            <a:r>
              <a:rPr lang="en-GB" dirty="0">
                <a:solidFill>
                  <a:srgbClr val="212B32"/>
                </a:solidFill>
                <a:latin typeface="Arial"/>
                <a:cs typeface="Arial"/>
              </a:rPr>
              <a:t>Below is a brief overview of our programmes:</a:t>
            </a:r>
            <a:endParaRPr lang="en-GB" b="0" i="0" dirty="0">
              <a:solidFill>
                <a:srgbClr val="212B32"/>
              </a:solidFill>
              <a:effectLst/>
              <a:latin typeface="Arial" panose="020B0604020202020204" pitchFamily="34" charset="0"/>
              <a:cs typeface="Arial" panose="020B0604020202020204" pitchFamily="34" charset="0"/>
            </a:endParaRPr>
          </a:p>
          <a:p>
            <a:pPr algn="l"/>
            <a:endParaRPr lang="en-GB" b="0" i="0" dirty="0">
              <a:solidFill>
                <a:srgbClr val="212B32"/>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GB" b="0" i="0" dirty="0">
                <a:solidFill>
                  <a:srgbClr val="212B32"/>
                </a:solidFill>
                <a:effectLst/>
                <a:latin typeface="Arial" panose="020B0604020202020204" pitchFamily="34" charset="0"/>
                <a:cs typeface="Arial" panose="020B0604020202020204" pitchFamily="34" charset="0"/>
              </a:rPr>
              <a:t> The majority of hands on training will be at the trainee’s base hospital</a:t>
            </a:r>
          </a:p>
          <a:p>
            <a:pPr>
              <a:buFont typeface="Arial" panose="020B0604020202020204" pitchFamily="34" charset="0"/>
              <a:buChar char="•"/>
            </a:pPr>
            <a:r>
              <a:rPr lang="en-GB" dirty="0">
                <a:solidFill>
                  <a:srgbClr val="212B32"/>
                </a:solidFill>
                <a:latin typeface="Arial" panose="020B0604020202020204" pitchFamily="34" charset="0"/>
                <a:cs typeface="Arial" panose="020B0604020202020204" pitchFamily="34" charset="0"/>
              </a:rPr>
              <a:t> All trainees will complete an academic module relevant to their modality </a:t>
            </a:r>
          </a:p>
          <a:p>
            <a:pPr>
              <a:buFont typeface="Arial" panose="020B0604020202020204" pitchFamily="34" charset="0"/>
              <a:buChar char="•"/>
            </a:pPr>
            <a:r>
              <a:rPr lang="en-GB" dirty="0">
                <a:solidFill>
                  <a:srgbClr val="212B32"/>
                </a:solidFill>
                <a:latin typeface="Arial" panose="020B0604020202020204" pitchFamily="34" charset="0"/>
                <a:cs typeface="Arial" panose="020B0604020202020204" pitchFamily="34" charset="0"/>
              </a:rPr>
              <a:t> For some trainees, SEETA will recommend an academic study skills module is completed initially </a:t>
            </a:r>
            <a:endParaRPr lang="en-GB" b="0" i="0" dirty="0">
              <a:solidFill>
                <a:srgbClr val="212B32"/>
              </a:solidFill>
              <a:effectLst/>
              <a:latin typeface="Arial" panose="020B0604020202020204" pitchFamily="34" charset="0"/>
              <a:cs typeface="Arial" panose="020B0604020202020204" pitchFamily="34" charset="0"/>
            </a:endParaRPr>
          </a:p>
          <a:p>
            <a:pPr>
              <a:buFont typeface="Arial" panose="020B0604020202020204" pitchFamily="34" charset="0"/>
              <a:buChar char="•"/>
            </a:pPr>
            <a:r>
              <a:rPr lang="en-GB" b="0" i="0" dirty="0">
                <a:solidFill>
                  <a:srgbClr val="212B32"/>
                </a:solidFill>
                <a:effectLst/>
                <a:latin typeface="Arial" panose="020B0604020202020204" pitchFamily="34" charset="0"/>
                <a:cs typeface="Arial" panose="020B0604020202020204" pitchFamily="34" charset="0"/>
              </a:rPr>
              <a:t> All trainees will complete a Basic Skills Course (modality relevant) at an Academy </a:t>
            </a:r>
            <a:r>
              <a:rPr lang="en-GB" dirty="0">
                <a:solidFill>
                  <a:srgbClr val="212B32"/>
                </a:solidFill>
                <a:latin typeface="Arial" panose="020B0604020202020204" pitchFamily="34" charset="0"/>
                <a:cs typeface="Arial" panose="020B0604020202020204" pitchFamily="34" charset="0"/>
              </a:rPr>
              <a:t>H</a:t>
            </a:r>
            <a:r>
              <a:rPr lang="en-GB" b="0" i="0" dirty="0">
                <a:solidFill>
                  <a:srgbClr val="212B32"/>
                </a:solidFill>
                <a:effectLst/>
                <a:latin typeface="Arial" panose="020B0604020202020204" pitchFamily="34" charset="0"/>
                <a:cs typeface="Arial" panose="020B0604020202020204" pitchFamily="34" charset="0"/>
              </a:rPr>
              <a:t>ub S</a:t>
            </a:r>
            <a:r>
              <a:rPr lang="en-GB" dirty="0">
                <a:solidFill>
                  <a:srgbClr val="212B32"/>
                </a:solidFill>
                <a:latin typeface="Arial" panose="020B0604020202020204" pitchFamily="34" charset="0"/>
                <a:cs typeface="Arial" panose="020B0604020202020204" pitchFamily="34" charset="0"/>
              </a:rPr>
              <a:t>ite</a:t>
            </a:r>
          </a:p>
          <a:p>
            <a:pPr>
              <a:buFont typeface="Arial" panose="020B0604020202020204" pitchFamily="34" charset="0"/>
              <a:buChar char="•"/>
            </a:pPr>
            <a:r>
              <a:rPr lang="en-GB" dirty="0">
                <a:solidFill>
                  <a:srgbClr val="212B32"/>
                </a:solidFill>
                <a:latin typeface="Arial" panose="020B0604020202020204" pitchFamily="34" charset="0"/>
                <a:cs typeface="Arial" panose="020B0604020202020204" pitchFamily="34" charset="0"/>
              </a:rPr>
              <a:t> All trainees will be able to attend </a:t>
            </a:r>
            <a:r>
              <a:rPr lang="en-GB" b="0" i="0" dirty="0">
                <a:solidFill>
                  <a:srgbClr val="212B32"/>
                </a:solidFill>
                <a:effectLst/>
                <a:latin typeface="Arial" panose="020B0604020202020204" pitchFamily="34" charset="0"/>
                <a:cs typeface="Arial" panose="020B0604020202020204" pitchFamily="34" charset="0"/>
              </a:rPr>
              <a:t>Endoscopic Non-Technical Skills (ENTS) Courses </a:t>
            </a:r>
          </a:p>
          <a:p>
            <a:pPr>
              <a:buFont typeface="Arial" panose="020B0604020202020204" pitchFamily="34" charset="0"/>
              <a:buChar char="•"/>
            </a:pPr>
            <a:r>
              <a:rPr lang="en-GB" b="0" i="0" dirty="0">
                <a:solidFill>
                  <a:srgbClr val="212B32"/>
                </a:solidFill>
                <a:effectLst/>
                <a:latin typeface="Arial" panose="020B0604020202020204" pitchFamily="34" charset="0"/>
                <a:cs typeface="Arial" panose="020B0604020202020204" pitchFamily="34" charset="0"/>
              </a:rPr>
              <a:t> Digital Resources for theoretical knowledge and Academic writing skills are available</a:t>
            </a:r>
          </a:p>
          <a:p>
            <a:pPr>
              <a:buFont typeface="Arial" panose="020B0604020202020204" pitchFamily="34" charset="0"/>
              <a:buChar char="•"/>
            </a:pPr>
            <a:r>
              <a:rPr lang="en-GB" dirty="0">
                <a:solidFill>
                  <a:srgbClr val="212B32"/>
                </a:solidFill>
                <a:latin typeface="Arial" panose="020B0604020202020204" pitchFamily="34" charset="0"/>
                <a:cs typeface="Arial" panose="020B0604020202020204" pitchFamily="34" charset="0"/>
              </a:rPr>
              <a:t> Trainees will be part of the South East Clinical Endoscopist Trainee Network</a:t>
            </a:r>
          </a:p>
          <a:p>
            <a:pPr>
              <a:buFont typeface="Arial" panose="020B0604020202020204" pitchFamily="34" charset="0"/>
              <a:buChar char="•"/>
            </a:pPr>
            <a:endParaRPr lang="en-GB" b="0" i="0" dirty="0">
              <a:solidFill>
                <a:srgbClr val="212B32"/>
              </a:solidFill>
              <a:effectLst/>
              <a:latin typeface="Arial" panose="020B0604020202020204" pitchFamily="34" charset="0"/>
              <a:cs typeface="Arial" panose="020B0604020202020204" pitchFamily="34" charset="0"/>
            </a:endParaRPr>
          </a:p>
          <a:p>
            <a:pPr algn="l"/>
            <a:r>
              <a:rPr lang="en-GB" b="0" i="0" dirty="0">
                <a:solidFill>
                  <a:srgbClr val="212B32"/>
                </a:solidFill>
                <a:effectLst/>
                <a:latin typeface="Arial" panose="020B0604020202020204" pitchFamily="34" charset="0"/>
                <a:cs typeface="Arial" panose="020B0604020202020204" pitchFamily="34" charset="0"/>
              </a:rPr>
              <a:t>We are exploring additional ways of supporting trainees.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623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0" y="274948"/>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SEETA Clinical Endoscopist Training Programme:</a:t>
            </a:r>
          </a:p>
          <a:p>
            <a:pPr algn="ctr" defTabSz="457178">
              <a:defRPr/>
            </a:pPr>
            <a:r>
              <a:rPr lang="en-US" kern="0">
                <a:solidFill>
                  <a:srgbClr val="00A18B"/>
                </a:solidFill>
                <a:latin typeface="Arial" panose="020B0604020202020204"/>
                <a:cs typeface="Calibri"/>
              </a:rPr>
              <a:t>Who can apply?</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9" name="TextBox 8">
            <a:extLst>
              <a:ext uri="{FF2B5EF4-FFF2-40B4-BE49-F238E27FC236}">
                <a16:creationId xmlns:a16="http://schemas.microsoft.com/office/drawing/2014/main" id="{38A0918A-3D69-E041-5695-CE053C06A7E0}"/>
              </a:ext>
            </a:extLst>
          </p:cNvPr>
          <p:cNvSpPr txBox="1"/>
          <p:nvPr/>
        </p:nvSpPr>
        <p:spPr>
          <a:xfrm>
            <a:off x="949123" y="2191915"/>
            <a:ext cx="5146875" cy="3139321"/>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The SEETA  Clinical Endoscopist Training Programme covers Trusts in the following Integrated Care Systems (ICSs): </a:t>
            </a:r>
          </a:p>
          <a:p>
            <a:pPr rtl="0" fontAlgn="b"/>
            <a:endParaRPr lang="en-GB">
              <a:latin typeface="Arial" panose="020B0604020202020204" pitchFamily="34" charset="0"/>
              <a:cs typeface="Arial" panose="020B0604020202020204" pitchFamily="34" charset="0"/>
            </a:endParaRP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Buckinghamshire, Oxfordshire and Berkshire West ICS</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Frimley ICS</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Hampshire and Isle of Wight ICS</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Kent and Medway ICS</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Surrey Heartlands ICS</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Sussex ICS</a:t>
            </a:r>
          </a:p>
        </p:txBody>
      </p:sp>
      <p:sp>
        <p:nvSpPr>
          <p:cNvPr id="2" name="TextBox 1">
            <a:extLst>
              <a:ext uri="{FF2B5EF4-FFF2-40B4-BE49-F238E27FC236}">
                <a16:creationId xmlns:a16="http://schemas.microsoft.com/office/drawing/2014/main" id="{BBE2C4FB-E90E-AF4D-8D42-5FCD3D3AEA51}"/>
              </a:ext>
            </a:extLst>
          </p:cNvPr>
          <p:cNvSpPr txBox="1"/>
          <p:nvPr/>
        </p:nvSpPr>
        <p:spPr>
          <a:xfrm>
            <a:off x="949124" y="1429109"/>
            <a:ext cx="10208871" cy="646331"/>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The SEETA Clinical Endoscopist Training Programme is open to application from managers of Endoscopy Units across the South East.</a:t>
            </a:r>
          </a:p>
        </p:txBody>
      </p:sp>
      <p:sp>
        <p:nvSpPr>
          <p:cNvPr id="3" name="TextBox 2">
            <a:extLst>
              <a:ext uri="{FF2B5EF4-FFF2-40B4-BE49-F238E27FC236}">
                <a16:creationId xmlns:a16="http://schemas.microsoft.com/office/drawing/2014/main" id="{EA9A1653-DDEB-E67A-5A9C-84241FE8E7E6}"/>
              </a:ext>
            </a:extLst>
          </p:cNvPr>
          <p:cNvSpPr txBox="1"/>
          <p:nvPr/>
        </p:nvSpPr>
        <p:spPr>
          <a:xfrm>
            <a:off x="6202456" y="2191915"/>
            <a:ext cx="4955539" cy="3139321"/>
          </a:xfrm>
          <a:prstGeom prst="rect">
            <a:avLst/>
          </a:prstGeom>
          <a:noFill/>
          <a:ln w="38100">
            <a:solidFill>
              <a:schemeClr val="accent1"/>
            </a:solidFill>
          </a:ln>
        </p:spPr>
        <p:txBody>
          <a:bodyPr wrap="square" rtlCol="0">
            <a:spAutoFit/>
          </a:bodyPr>
          <a:lstStyle/>
          <a:p>
            <a:pPr fontAlgn="b"/>
            <a:r>
              <a:rPr lang="en-GB" dirty="0">
                <a:latin typeface="Arial" panose="020B0604020202020204" pitchFamily="34" charset="0"/>
                <a:cs typeface="Arial" panose="020B0604020202020204" pitchFamily="34" charset="0"/>
              </a:rPr>
              <a:t>Manager’s application can be put forward for Registered Healthcare Professionals who have the support of their Trust to provide training lists, clinical supervision, time to study and service lists to be allocated on completion. </a:t>
            </a:r>
          </a:p>
          <a:p>
            <a:pPr fontAlgn="b"/>
            <a:endParaRPr lang="en-GB" dirty="0">
              <a:latin typeface="Arial" panose="020B0604020202020204" pitchFamily="34" charset="0"/>
              <a:cs typeface="Arial" panose="020B0604020202020204" pitchFamily="34" charset="0"/>
            </a:endParaRPr>
          </a:p>
          <a:p>
            <a:pPr rtl="0" fontAlgn="b"/>
            <a:r>
              <a:rPr lang="en-GB" dirty="0">
                <a:latin typeface="Arial" panose="020B0604020202020204" pitchFamily="34" charset="0"/>
                <a:cs typeface="Arial" panose="020B0604020202020204" pitchFamily="34" charset="0"/>
              </a:rPr>
              <a:t>Suitable candidates could include:</a:t>
            </a:r>
          </a:p>
          <a:p>
            <a:pPr rtl="0" fontAlgn="b"/>
            <a:endParaRPr lang="en-GB" dirty="0">
              <a:latin typeface="Arial" panose="020B0604020202020204" pitchFamily="34" charset="0"/>
              <a:cs typeface="Arial" panose="020B0604020202020204" pitchFamily="34" charset="0"/>
            </a:endParaRPr>
          </a:p>
          <a:p>
            <a:pPr marL="285750" indent="-285750" rtl="0" fontAlgn="b">
              <a:buFont typeface="Arial" panose="020B0604020202020204" pitchFamily="34" charset="0"/>
              <a:buChar char="•"/>
            </a:pPr>
            <a:r>
              <a:rPr lang="en-GB" dirty="0">
                <a:latin typeface="Arial" panose="020B0604020202020204" pitchFamily="34" charset="0"/>
                <a:cs typeface="Arial" panose="020B0604020202020204" pitchFamily="34" charset="0"/>
              </a:rPr>
              <a:t>NMC Adult Nurses</a:t>
            </a:r>
          </a:p>
          <a:p>
            <a:pPr marL="285750" indent="-285750" rtl="0" fontAlgn="b">
              <a:buFont typeface="Arial" panose="020B0604020202020204" pitchFamily="34" charset="0"/>
              <a:buChar char="•"/>
            </a:pPr>
            <a:r>
              <a:rPr lang="en-GB" dirty="0">
                <a:latin typeface="Arial" panose="020B0604020202020204" pitchFamily="34" charset="0"/>
                <a:cs typeface="Arial" panose="020B0604020202020204" pitchFamily="34" charset="0"/>
              </a:rPr>
              <a:t>Registered Health and Care Professions Council (HCPC)</a:t>
            </a:r>
          </a:p>
        </p:txBody>
      </p:sp>
      <p:sp>
        <p:nvSpPr>
          <p:cNvPr id="4" name="TextBox 3">
            <a:extLst>
              <a:ext uri="{FF2B5EF4-FFF2-40B4-BE49-F238E27FC236}">
                <a16:creationId xmlns:a16="http://schemas.microsoft.com/office/drawing/2014/main" id="{3C43CF1E-DC43-907D-F6A4-D1958D4FC0D0}"/>
              </a:ext>
            </a:extLst>
          </p:cNvPr>
          <p:cNvSpPr txBox="1"/>
          <p:nvPr/>
        </p:nvSpPr>
        <p:spPr>
          <a:xfrm>
            <a:off x="949123" y="5447711"/>
            <a:ext cx="10208871" cy="1200329"/>
          </a:xfrm>
          <a:prstGeom prst="rect">
            <a:avLst/>
          </a:prstGeom>
          <a:noFill/>
          <a:ln w="38100">
            <a:solidFill>
              <a:schemeClr val="accent1"/>
            </a:solidFill>
          </a:ln>
        </p:spPr>
        <p:txBody>
          <a:bodyPr wrap="square" rtlCol="0">
            <a:spAutoFit/>
          </a:bodyPr>
          <a:lstStyle/>
          <a:p>
            <a:pPr rtl="0" fontAlgn="b"/>
            <a:r>
              <a:rPr lang="en-GB" dirty="0">
                <a:latin typeface="Arial" panose="020B0604020202020204" pitchFamily="34" charset="0"/>
                <a:cs typeface="Arial" panose="020B0604020202020204" pitchFamily="34" charset="0"/>
              </a:rPr>
              <a:t>Manager Applications can be for:</a:t>
            </a:r>
          </a:p>
          <a:p>
            <a:pPr marL="285750" indent="-285750" rtl="0" fontAlgn="b">
              <a:buFont typeface="Arial" panose="020B0604020202020204" pitchFamily="34" charset="0"/>
              <a:buChar char="•"/>
            </a:pPr>
            <a:r>
              <a:rPr lang="en-GB" dirty="0">
                <a:latin typeface="Arial" panose="020B0604020202020204" pitchFamily="34" charset="0"/>
                <a:cs typeface="Arial" panose="020B0604020202020204" pitchFamily="34" charset="0"/>
              </a:rPr>
              <a:t>named members of staff</a:t>
            </a:r>
          </a:p>
          <a:p>
            <a:pPr marL="285750" indent="-285750" rtl="0" fontAlgn="b">
              <a:buFont typeface="Arial" panose="020B0604020202020204" pitchFamily="34" charset="0"/>
              <a:buChar char="•"/>
            </a:pPr>
            <a:r>
              <a:rPr lang="en-GB" dirty="0">
                <a:latin typeface="Arial" panose="020B0604020202020204" pitchFamily="34" charset="0"/>
                <a:cs typeface="Arial" panose="020B0604020202020204" pitchFamily="34" charset="0"/>
              </a:rPr>
              <a:t>an unnamed post going through fair process of internal applications</a:t>
            </a:r>
          </a:p>
          <a:p>
            <a:pPr marL="285750" indent="-285750" rtl="0" fontAlgn="b">
              <a:buFont typeface="Arial" panose="020B0604020202020204" pitchFamily="34" charset="0"/>
              <a:buChar char="•"/>
            </a:pPr>
            <a:r>
              <a:rPr lang="en-GB" dirty="0">
                <a:latin typeface="Arial" panose="020B0604020202020204" pitchFamily="34" charset="0"/>
                <a:cs typeface="Arial" panose="020B0604020202020204" pitchFamily="34" charset="0"/>
              </a:rPr>
              <a:t>vacant posts </a:t>
            </a:r>
          </a:p>
        </p:txBody>
      </p:sp>
    </p:spTree>
    <p:extLst>
      <p:ext uri="{BB962C8B-B14F-4D97-AF65-F5344CB8AC3E}">
        <p14:creationId xmlns:p14="http://schemas.microsoft.com/office/powerpoint/2010/main" val="2387415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0" y="274948"/>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SEETA Clinical Endoscopist Training Programme:</a:t>
            </a:r>
          </a:p>
          <a:p>
            <a:pPr algn="ctr" defTabSz="457178">
              <a:defRPr/>
            </a:pPr>
            <a:r>
              <a:rPr lang="en-US" kern="0">
                <a:solidFill>
                  <a:srgbClr val="00A18B"/>
                </a:solidFill>
                <a:latin typeface="Arial" panose="020B0604020202020204"/>
                <a:cs typeface="Calibri"/>
              </a:rPr>
              <a:t>Funding Available to successful Trusts</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 name="TextBox 1">
            <a:extLst>
              <a:ext uri="{FF2B5EF4-FFF2-40B4-BE49-F238E27FC236}">
                <a16:creationId xmlns:a16="http://schemas.microsoft.com/office/drawing/2014/main" id="{BBE2C4FB-E90E-AF4D-8D42-5FCD3D3AEA51}"/>
              </a:ext>
            </a:extLst>
          </p:cNvPr>
          <p:cNvSpPr txBox="1"/>
          <p:nvPr/>
        </p:nvSpPr>
        <p:spPr>
          <a:xfrm>
            <a:off x="991563" y="1838684"/>
            <a:ext cx="10208871" cy="923330"/>
          </a:xfrm>
          <a:prstGeom prst="rect">
            <a:avLst/>
          </a:prstGeom>
          <a:noFill/>
          <a:ln w="38100">
            <a:solidFill>
              <a:schemeClr val="accent1"/>
            </a:solidFill>
          </a:ln>
        </p:spPr>
        <p:txBody>
          <a:bodyPr wrap="square" rtlCol="0">
            <a:spAutoFit/>
          </a:bodyPr>
          <a:lstStyle/>
          <a:p>
            <a:pPr fontAlgn="b"/>
            <a:r>
              <a:rPr lang="en-GB" dirty="0">
                <a:latin typeface="Arial" panose="020B0604020202020204" pitchFamily="34" charset="0"/>
                <a:cs typeface="Arial" panose="020B0604020202020204" pitchFamily="34" charset="0"/>
              </a:rPr>
              <a:t>The total funding available to successful Trusts is up to £14,000 which will be split across two financial years.</a:t>
            </a:r>
            <a:endParaRPr lang="en-GB" i="1" dirty="0">
              <a:latin typeface="Arial" panose="020B0604020202020204" pitchFamily="34" charset="0"/>
              <a:cs typeface="Arial" panose="020B0604020202020204" pitchFamily="34" charset="0"/>
            </a:endParaRPr>
          </a:p>
          <a:p>
            <a:pPr rtl="0" fontAlgn="b"/>
            <a:endParaRPr lang="en-GB"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A9A1653-DDEB-E67A-5A9C-84241FE8E7E6}"/>
              </a:ext>
            </a:extLst>
          </p:cNvPr>
          <p:cNvSpPr txBox="1"/>
          <p:nvPr/>
        </p:nvSpPr>
        <p:spPr>
          <a:xfrm>
            <a:off x="991563" y="3022994"/>
            <a:ext cx="10208870" cy="2308324"/>
          </a:xfrm>
          <a:prstGeom prst="rect">
            <a:avLst/>
          </a:prstGeom>
          <a:noFill/>
          <a:ln w="38100">
            <a:solidFill>
              <a:schemeClr val="accent1"/>
            </a:solidFill>
          </a:ln>
        </p:spPr>
        <p:txBody>
          <a:bodyPr wrap="square" rtlCol="0">
            <a:spAutoFit/>
          </a:bodyPr>
          <a:lstStyle/>
          <a:p>
            <a:pPr fontAlgn="b"/>
            <a:r>
              <a:rPr lang="en-GB" dirty="0">
                <a:latin typeface="Arial" panose="020B0604020202020204" pitchFamily="34" charset="0"/>
                <a:cs typeface="Arial" panose="020B0604020202020204" pitchFamily="34" charset="0"/>
              </a:rPr>
              <a:t>This funding covers:</a:t>
            </a:r>
          </a:p>
          <a:p>
            <a:pPr marL="285750" indent="-285750" fontAlgn="b">
              <a:buFont typeface="Arial" panose="020B0604020202020204" pitchFamily="34" charset="0"/>
              <a:buChar char="•"/>
            </a:pPr>
            <a:r>
              <a:rPr lang="en-GB" dirty="0">
                <a:latin typeface="Arial" panose="020B0604020202020204" pitchFamily="34" charset="0"/>
                <a:cs typeface="Arial" panose="020B0604020202020204" pitchFamily="34" charset="0"/>
              </a:rPr>
              <a:t>A Training grant to support Trusts to release trainees </a:t>
            </a:r>
          </a:p>
          <a:p>
            <a:pPr marL="285750" indent="-285750" fontAlgn="b">
              <a:buFont typeface="Arial" panose="020B0604020202020204" pitchFamily="34" charset="0"/>
              <a:buChar char="•"/>
            </a:pPr>
            <a:r>
              <a:rPr lang="en-GB" dirty="0">
                <a:latin typeface="Arial" panose="020B0604020202020204" pitchFamily="34" charset="0"/>
                <a:cs typeface="Arial" panose="020B0604020202020204" pitchFamily="34" charset="0"/>
              </a:rPr>
              <a:t>A Clinical Supervision Grant to support Trusts to provide clinical teaching, education mentorship, coaching and supervision</a:t>
            </a:r>
            <a:endParaRPr lang="en-GB" i="1" dirty="0">
              <a:latin typeface="Arial" panose="020B0604020202020204" pitchFamily="34" charset="0"/>
              <a:cs typeface="Arial" panose="020B0604020202020204" pitchFamily="34" charset="0"/>
            </a:endParaRPr>
          </a:p>
          <a:p>
            <a:pPr marL="285750" indent="-285750" fontAlgn="b">
              <a:buFont typeface="Arial" panose="020B0604020202020204" pitchFamily="34" charset="0"/>
              <a:buChar char="•"/>
            </a:pPr>
            <a:r>
              <a:rPr lang="en-GB" dirty="0">
                <a:latin typeface="Arial" panose="020B0604020202020204" pitchFamily="34" charset="0"/>
                <a:cs typeface="Arial" panose="020B0604020202020204" pitchFamily="34" charset="0"/>
              </a:rPr>
              <a:t>Academic Module fees </a:t>
            </a:r>
            <a:r>
              <a:rPr lang="en-GB" i="1" dirty="0">
                <a:latin typeface="Arial" panose="020B0604020202020204" pitchFamily="34" charset="0"/>
                <a:cs typeface="Arial" panose="020B0604020202020204" pitchFamily="34" charset="0"/>
              </a:rPr>
              <a:t>(circa £2,000)</a:t>
            </a:r>
          </a:p>
          <a:p>
            <a:pPr marL="285750" indent="-285750" fontAlgn="b">
              <a:buFont typeface="Arial" panose="020B0604020202020204" pitchFamily="34" charset="0"/>
              <a:buChar char="•"/>
            </a:pPr>
            <a:r>
              <a:rPr lang="en-GB" dirty="0">
                <a:latin typeface="Arial" panose="020B0604020202020204" pitchFamily="34" charset="0"/>
                <a:cs typeface="Arial" panose="020B0604020202020204" pitchFamily="34" charset="0"/>
              </a:rPr>
              <a:t>JAG Certification fee </a:t>
            </a:r>
            <a:r>
              <a:rPr lang="en-GB" i="1" dirty="0">
                <a:latin typeface="Arial" panose="020B0604020202020204" pitchFamily="34" charset="0"/>
                <a:cs typeface="Arial" panose="020B0604020202020204" pitchFamily="34" charset="0"/>
              </a:rPr>
              <a:t>(£70)</a:t>
            </a:r>
          </a:p>
          <a:p>
            <a:pPr fontAlgn="b"/>
            <a:endParaRPr lang="en-GB" i="1" dirty="0">
              <a:latin typeface="Arial" panose="020B0604020202020204" pitchFamily="34" charset="0"/>
              <a:cs typeface="Arial" panose="020B0604020202020204" pitchFamily="34" charset="0"/>
            </a:endParaRPr>
          </a:p>
          <a:p>
            <a:pPr rtl="0" fontAlgn="b"/>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8383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0" y="274948"/>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SEETA Clinical Endoscopist Training Programme:</a:t>
            </a:r>
          </a:p>
          <a:p>
            <a:pPr algn="ctr" defTabSz="457178">
              <a:defRPr/>
            </a:pPr>
            <a:r>
              <a:rPr lang="en-US" kern="0">
                <a:solidFill>
                  <a:srgbClr val="00A18B"/>
                </a:solidFill>
                <a:latin typeface="Arial" panose="020B0604020202020204"/>
                <a:cs typeface="Calibri"/>
              </a:rPr>
              <a:t>Trust Commitment</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9" name="TextBox 8">
            <a:extLst>
              <a:ext uri="{FF2B5EF4-FFF2-40B4-BE49-F238E27FC236}">
                <a16:creationId xmlns:a16="http://schemas.microsoft.com/office/drawing/2014/main" id="{38A0918A-3D69-E041-5695-CE053C06A7E0}"/>
              </a:ext>
            </a:extLst>
          </p:cNvPr>
          <p:cNvSpPr txBox="1"/>
          <p:nvPr/>
        </p:nvSpPr>
        <p:spPr>
          <a:xfrm>
            <a:off x="949123" y="2528752"/>
            <a:ext cx="5146875" cy="3416320"/>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Trusts must be able to provide the following during training: </a:t>
            </a:r>
          </a:p>
          <a:p>
            <a:pPr rtl="0" fontAlgn="b"/>
            <a:endParaRPr lang="en-GB">
              <a:latin typeface="Arial" panose="020B0604020202020204" pitchFamily="34" charset="0"/>
              <a:cs typeface="Arial" panose="020B0604020202020204" pitchFamily="34" charset="0"/>
            </a:endParaRP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A lead clinical supervisor (consultant gastroenterologist or surgeon experienced in endoscopy)</a:t>
            </a:r>
          </a:p>
          <a:p>
            <a:pPr marL="285750" indent="-285750" rtl="0" fontAlgn="b">
              <a:buFont typeface="Arial" panose="020B0604020202020204" pitchFamily="34" charset="0"/>
              <a:buChar char="•"/>
            </a:pPr>
            <a:r>
              <a:rPr lang="en-GB">
                <a:solidFill>
                  <a:srgbClr val="000000"/>
                </a:solidFill>
                <a:latin typeface="Arial"/>
                <a:cs typeface="Arial"/>
              </a:rPr>
              <a:t>Consistent training lists to achieve JAG accreditation (280 scopes for colon, and 250 scopes for OGD)</a:t>
            </a:r>
          </a:p>
          <a:p>
            <a:pPr marL="285750" indent="-285750" rtl="0" fontAlgn="b">
              <a:buFont typeface="Arial" panose="020B0604020202020204" pitchFamily="34" charset="0"/>
              <a:buChar char="•"/>
            </a:pPr>
            <a:r>
              <a:rPr lang="en-GB" sz="1800" b="0" i="0" u="none" strike="noStrike">
                <a:solidFill>
                  <a:srgbClr val="000000"/>
                </a:solidFill>
                <a:effectLst/>
                <a:latin typeface="Arial"/>
                <a:cs typeface="Arial"/>
              </a:rPr>
              <a:t>Time out of usual working activities to study, attend SEETA hub site training days and the SE Clinical Endoscopists Trainee Network</a:t>
            </a:r>
          </a:p>
        </p:txBody>
      </p:sp>
      <p:sp>
        <p:nvSpPr>
          <p:cNvPr id="2" name="TextBox 1">
            <a:extLst>
              <a:ext uri="{FF2B5EF4-FFF2-40B4-BE49-F238E27FC236}">
                <a16:creationId xmlns:a16="http://schemas.microsoft.com/office/drawing/2014/main" id="{BBE2C4FB-E90E-AF4D-8D42-5FCD3D3AEA51}"/>
              </a:ext>
            </a:extLst>
          </p:cNvPr>
          <p:cNvSpPr txBox="1"/>
          <p:nvPr/>
        </p:nvSpPr>
        <p:spPr>
          <a:xfrm>
            <a:off x="949124" y="1429109"/>
            <a:ext cx="10208871" cy="923330"/>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The SEETA Clinical Endoscopist Training Programme is a fantastic opportunity for trainee clinical endoscopists who are brand new to scoping or for those picking up a new modality. As ever, the vast majority of training occurs at a trainee’s base hospital.</a:t>
            </a:r>
          </a:p>
        </p:txBody>
      </p:sp>
      <p:sp>
        <p:nvSpPr>
          <p:cNvPr id="3" name="TextBox 2">
            <a:extLst>
              <a:ext uri="{FF2B5EF4-FFF2-40B4-BE49-F238E27FC236}">
                <a16:creationId xmlns:a16="http://schemas.microsoft.com/office/drawing/2014/main" id="{EA9A1653-DDEB-E67A-5A9C-84241FE8E7E6}"/>
              </a:ext>
            </a:extLst>
          </p:cNvPr>
          <p:cNvSpPr txBox="1"/>
          <p:nvPr/>
        </p:nvSpPr>
        <p:spPr>
          <a:xfrm>
            <a:off x="6285516" y="2528752"/>
            <a:ext cx="4872479" cy="923330"/>
          </a:xfrm>
          <a:prstGeom prst="rect">
            <a:avLst/>
          </a:prstGeom>
          <a:noFill/>
          <a:ln w="38100">
            <a:solidFill>
              <a:schemeClr val="accent1"/>
            </a:solidFill>
          </a:ln>
        </p:spPr>
        <p:txBody>
          <a:bodyPr wrap="square" rtlCol="0">
            <a:spAutoFit/>
          </a:bodyPr>
          <a:lstStyle/>
          <a:p>
            <a:pPr fontAlgn="b"/>
            <a:r>
              <a:rPr lang="en-GB">
                <a:latin typeface="Arial" panose="020B0604020202020204" pitchFamily="34" charset="0"/>
                <a:cs typeface="Arial" panose="020B0604020202020204" pitchFamily="34" charset="0"/>
              </a:rPr>
              <a:t>On completion of the programme, Trusts should be able to provide an average of:</a:t>
            </a:r>
          </a:p>
          <a:p>
            <a:pPr fontAlgn="b"/>
            <a:r>
              <a:rPr lang="en-GB">
                <a:latin typeface="Arial" panose="020B0604020202020204" pitchFamily="34" charset="0"/>
                <a:cs typeface="Arial" panose="020B0604020202020204" pitchFamily="34" charset="0"/>
              </a:rPr>
              <a:t>2-4 service lists / week</a:t>
            </a:r>
          </a:p>
        </p:txBody>
      </p:sp>
    </p:spTree>
    <p:extLst>
      <p:ext uri="{BB962C8B-B14F-4D97-AF65-F5344CB8AC3E}">
        <p14:creationId xmlns:p14="http://schemas.microsoft.com/office/powerpoint/2010/main" val="2226172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B6BA7B4D-D41E-CA94-6987-F293A91363A4}"/>
              </a:ext>
            </a:extLst>
          </p:cNvPr>
          <p:cNvSpPr/>
          <p:nvPr/>
        </p:nvSpPr>
        <p:spPr>
          <a:xfrm>
            <a:off x="9105901" y="1265768"/>
            <a:ext cx="1479551" cy="4144433"/>
          </a:xfrm>
          <a:prstGeom prst="roundRect">
            <a:avLst/>
          </a:prstGeom>
          <a:solidFill>
            <a:srgbClr val="00389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algn="ctr" defTabSz="457178">
              <a:defRPr/>
            </a:pPr>
            <a:r>
              <a:rPr lang="en-US" sz="1467" b="1" kern="0">
                <a:solidFill>
                  <a:prstClr val="white"/>
                </a:solidFill>
                <a:latin typeface="Arial"/>
              </a:rPr>
              <a:t>Completion of </a:t>
            </a:r>
            <a:r>
              <a:rPr lang="en-US" sz="1467" b="1" kern="0" err="1">
                <a:solidFill>
                  <a:prstClr val="white"/>
                </a:solidFill>
                <a:latin typeface="Arial"/>
              </a:rPr>
              <a:t>programme</a:t>
            </a:r>
            <a:r>
              <a:rPr lang="en-US" sz="1467" b="1" kern="0">
                <a:solidFill>
                  <a:prstClr val="white"/>
                </a:solidFill>
                <a:latin typeface="Arial"/>
              </a:rPr>
              <a:t>.</a:t>
            </a:r>
          </a:p>
          <a:p>
            <a:pPr algn="ctr" defTabSz="457178">
              <a:defRPr/>
            </a:pPr>
            <a:r>
              <a:rPr lang="en-US" sz="1467" b="1" kern="0">
                <a:solidFill>
                  <a:prstClr val="white"/>
                </a:solidFill>
                <a:latin typeface="Arial"/>
              </a:rPr>
              <a:t> </a:t>
            </a:r>
            <a:r>
              <a:rPr lang="en-US" sz="1467" kern="0">
                <a:solidFill>
                  <a:prstClr val="white"/>
                </a:solidFill>
                <a:latin typeface="Arial"/>
              </a:rPr>
              <a:t>Portfolio to be signed off by SEETA. </a:t>
            </a:r>
          </a:p>
          <a:p>
            <a:pPr algn="ctr" defTabSz="457178">
              <a:defRPr/>
            </a:pPr>
            <a:r>
              <a:rPr lang="en-US" sz="1200" i="1" kern="0">
                <a:solidFill>
                  <a:prstClr val="white"/>
                </a:solidFill>
                <a:latin typeface="Arial"/>
              </a:rPr>
              <a:t>JAG Accreditation may occur prior to completion</a:t>
            </a:r>
            <a:r>
              <a:rPr lang="en-US" sz="1200" kern="0">
                <a:solidFill>
                  <a:prstClr val="white"/>
                </a:solidFill>
                <a:latin typeface="Arial"/>
              </a:rPr>
              <a:t>.</a:t>
            </a:r>
            <a:endParaRPr lang="en-GB" sz="1200" kern="0">
              <a:solidFill>
                <a:prstClr val="white"/>
              </a:solidFill>
              <a:latin typeface="Arial"/>
            </a:endParaRPr>
          </a:p>
        </p:txBody>
      </p:sp>
      <p:sp>
        <p:nvSpPr>
          <p:cNvPr id="5" name="Title 1">
            <a:extLst>
              <a:ext uri="{FF2B5EF4-FFF2-40B4-BE49-F238E27FC236}">
                <a16:creationId xmlns:a16="http://schemas.microsoft.com/office/drawing/2014/main" id="{038CE384-8D95-0F9F-17B4-DE0AAA8870F4}"/>
              </a:ext>
            </a:extLst>
          </p:cNvPr>
          <p:cNvSpPr txBox="1">
            <a:spLocks/>
          </p:cNvSpPr>
          <p:nvPr/>
        </p:nvSpPr>
        <p:spPr>
          <a:xfrm>
            <a:off x="1994899" y="106755"/>
            <a:ext cx="8017933"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Delivery of Clinical Endoscopist Programme</a:t>
            </a:r>
            <a:r>
              <a:rPr lang="en-US" kern="0">
                <a:latin typeface="Arial" panose="020B0604020202020204"/>
                <a:cs typeface="Calibri"/>
              </a:rPr>
              <a:t> </a:t>
            </a:r>
            <a:r>
              <a:rPr lang="en-US" sz="1800" kern="0">
                <a:solidFill>
                  <a:schemeClr val="tx2">
                    <a:lumMod val="75000"/>
                  </a:schemeClr>
                </a:solidFill>
                <a:latin typeface="Arial" panose="020B0604020202020204"/>
                <a:cs typeface="Calibri"/>
              </a:rPr>
              <a:t>Student Pathways  </a:t>
            </a:r>
            <a:endParaRPr lang="en-US" kern="0">
              <a:solidFill>
                <a:schemeClr val="tx2">
                  <a:lumMod val="75000"/>
                </a:schemeClr>
              </a:solidFill>
              <a:latin typeface="Arial" panose="020B0604020202020204"/>
            </a:endParaRPr>
          </a:p>
        </p:txBody>
      </p:sp>
      <p:sp>
        <p:nvSpPr>
          <p:cNvPr id="6" name="Rectangle: Rounded Corners 5">
            <a:extLst>
              <a:ext uri="{FF2B5EF4-FFF2-40B4-BE49-F238E27FC236}">
                <a16:creationId xmlns:a16="http://schemas.microsoft.com/office/drawing/2014/main" id="{ACB45293-8A1A-862D-7D68-B865CD0ECFAE}"/>
              </a:ext>
            </a:extLst>
          </p:cNvPr>
          <p:cNvSpPr/>
          <p:nvPr/>
        </p:nvSpPr>
        <p:spPr>
          <a:xfrm>
            <a:off x="3216352" y="1413771"/>
            <a:ext cx="655085" cy="1786467"/>
          </a:xfrm>
          <a:prstGeom prst="roundRect">
            <a:avLst/>
          </a:prstGeom>
          <a:solidFill>
            <a:srgbClr val="8064A2">
              <a:lumMod val="60000"/>
              <a:lumOff val="40000"/>
            </a:srgbClr>
          </a:solidFill>
          <a:ln w="9525" cap="flat" cmpd="sng" algn="ctr">
            <a:noFill/>
            <a:prstDash val="solid"/>
          </a:ln>
          <a:effectLst>
            <a:outerShdw blurRad="40000" dist="23000" dir="5400000" rotWithShape="0">
              <a:srgbClr val="000000">
                <a:alpha val="35000"/>
              </a:srgbClr>
            </a:outerShdw>
          </a:effectLst>
        </p:spPr>
        <p:txBody>
          <a:bodyPr lIns="91440" tIns="45720" rIns="91440" bIns="45720" anchor="ctr"/>
          <a:lstStyle/>
          <a:p>
            <a:pPr algn="ctr" defTabSz="457178">
              <a:defRPr/>
            </a:pPr>
            <a:r>
              <a:rPr lang="en-US" sz="1100" b="1" kern="0">
                <a:latin typeface="Arial"/>
                <a:cs typeface="Arial"/>
              </a:rPr>
              <a:t>OGD</a:t>
            </a:r>
          </a:p>
        </p:txBody>
      </p:sp>
      <p:sp>
        <p:nvSpPr>
          <p:cNvPr id="7" name="Rectangle: Rounded Corners 6">
            <a:extLst>
              <a:ext uri="{FF2B5EF4-FFF2-40B4-BE49-F238E27FC236}">
                <a16:creationId xmlns:a16="http://schemas.microsoft.com/office/drawing/2014/main" id="{291FD522-1F03-24BA-5546-DABA34CF1381}"/>
              </a:ext>
            </a:extLst>
          </p:cNvPr>
          <p:cNvSpPr/>
          <p:nvPr/>
        </p:nvSpPr>
        <p:spPr>
          <a:xfrm>
            <a:off x="3198091" y="3462768"/>
            <a:ext cx="673347" cy="1786467"/>
          </a:xfrm>
          <a:prstGeom prst="roundRect">
            <a:avLst/>
          </a:prstGeom>
          <a:solidFill>
            <a:srgbClr val="4BACC6"/>
          </a:solidFill>
          <a:ln w="9525" cap="flat" cmpd="sng" algn="ctr">
            <a:noFill/>
            <a:prstDash val="solid"/>
          </a:ln>
          <a:effectLst>
            <a:outerShdw blurRad="40000" dist="23000" dir="5400000" rotWithShape="0">
              <a:srgbClr val="000000">
                <a:alpha val="35000"/>
              </a:srgbClr>
            </a:outerShdw>
          </a:effectLst>
        </p:spPr>
        <p:txBody>
          <a:bodyPr lIns="91440" tIns="45720" rIns="91440" bIns="45720" anchor="ctr"/>
          <a:lstStyle/>
          <a:p>
            <a:pPr algn="ctr" defTabSz="457178">
              <a:defRPr/>
            </a:pPr>
            <a:r>
              <a:rPr lang="en-GB" sz="1100" b="1" kern="0">
                <a:latin typeface="Arial"/>
                <a:cs typeface="Arial"/>
              </a:rPr>
              <a:t>Colon</a:t>
            </a:r>
            <a:endParaRPr lang="en-GB" sz="1100" b="1" kern="0">
              <a:solidFill>
                <a:prstClr val="white"/>
              </a:solidFill>
              <a:latin typeface="Arial"/>
            </a:endParaRPr>
          </a:p>
        </p:txBody>
      </p:sp>
      <p:sp>
        <p:nvSpPr>
          <p:cNvPr id="8" name="Arrow: Right 7">
            <a:extLst>
              <a:ext uri="{FF2B5EF4-FFF2-40B4-BE49-F238E27FC236}">
                <a16:creationId xmlns:a16="http://schemas.microsoft.com/office/drawing/2014/main" id="{68E99CD2-2B31-86EB-ED7E-6416B3ECEBCF}"/>
              </a:ext>
            </a:extLst>
          </p:cNvPr>
          <p:cNvSpPr/>
          <p:nvPr/>
        </p:nvSpPr>
        <p:spPr>
          <a:xfrm>
            <a:off x="5924549" y="3470558"/>
            <a:ext cx="3455287" cy="2038103"/>
          </a:xfrm>
          <a:prstGeom prst="rightArrow">
            <a:avLst>
              <a:gd name="adj1" fmla="val 79412"/>
              <a:gd name="adj2" fmla="val 48824"/>
            </a:avLst>
          </a:prstGeom>
          <a:solidFill>
            <a:srgbClr val="4BACC6"/>
          </a:solidFill>
          <a:ln w="9525" cap="flat" cmpd="sng" algn="ctr">
            <a:noFill/>
            <a:prstDash val="solid"/>
          </a:ln>
          <a:effectLst>
            <a:outerShdw blurRad="40000" dist="23000" dir="5400000" rotWithShape="0">
              <a:srgbClr val="000000">
                <a:alpha val="35000"/>
              </a:srgbClr>
            </a:outerShdw>
          </a:effectLst>
        </p:spPr>
        <p:txBody>
          <a:bodyPr lIns="91440" tIns="45720" rIns="91440" bIns="45720" anchor="ctr"/>
          <a:lstStyle/>
          <a:p>
            <a:pPr defTabSz="457178">
              <a:defRPr/>
            </a:pPr>
            <a:endParaRPr lang="en-US" sz="1100" kern="0" dirty="0">
              <a:solidFill>
                <a:prstClr val="white"/>
              </a:solidFill>
              <a:latin typeface="Arial"/>
            </a:endParaRPr>
          </a:p>
          <a:p>
            <a:pPr defTabSz="457178">
              <a:defRPr/>
            </a:pPr>
            <a:endParaRPr lang="en-US" sz="1100" b="1" kern="0" dirty="0">
              <a:solidFill>
                <a:prstClr val="black"/>
              </a:solidFill>
              <a:latin typeface="Arial"/>
            </a:endParaRPr>
          </a:p>
          <a:p>
            <a:pPr defTabSz="457178">
              <a:defRPr/>
            </a:pPr>
            <a:endParaRPr lang="en-US" sz="1100" b="1" kern="0" dirty="0">
              <a:solidFill>
                <a:prstClr val="black"/>
              </a:solidFill>
              <a:latin typeface="Arial"/>
            </a:endParaRPr>
          </a:p>
          <a:p>
            <a:pPr defTabSz="457178">
              <a:defRPr/>
            </a:pPr>
            <a:endParaRPr lang="en-US" sz="1100" b="1" kern="0" dirty="0">
              <a:solidFill>
                <a:prstClr val="black"/>
              </a:solidFill>
              <a:latin typeface="Arial"/>
            </a:endParaRPr>
          </a:p>
          <a:p>
            <a:pPr defTabSz="457178">
              <a:defRPr/>
            </a:pPr>
            <a:r>
              <a:rPr lang="en-US" sz="1100" b="1" kern="0" dirty="0">
                <a:solidFill>
                  <a:prstClr val="black"/>
                </a:solidFill>
                <a:latin typeface="Arial"/>
              </a:rPr>
              <a:t>Student completes:</a:t>
            </a:r>
          </a:p>
          <a:p>
            <a:pPr defTabSz="457178">
              <a:defRPr/>
            </a:pPr>
            <a:endParaRPr lang="en-US" sz="1100" kern="0" dirty="0">
              <a:solidFill>
                <a:prstClr val="white"/>
              </a:solidFill>
              <a:latin typeface="Arial"/>
            </a:endParaRPr>
          </a:p>
          <a:p>
            <a:pPr marL="171442" indent="-171442" defTabSz="457178">
              <a:buFont typeface="Wingdings" panose="05000000000000000000" pitchFamily="2" charset="2"/>
              <a:buChar char="§"/>
              <a:defRPr/>
            </a:pPr>
            <a:r>
              <a:rPr lang="en-US" sz="1100" kern="0" dirty="0">
                <a:solidFill>
                  <a:prstClr val="black"/>
                </a:solidFill>
                <a:latin typeface="Arial"/>
              </a:rPr>
              <a:t>LJMU/BCU Introduction to Lower GI Module (Colonoscopy)</a:t>
            </a:r>
          </a:p>
          <a:p>
            <a:pPr marL="171442" indent="-171442" defTabSz="457178">
              <a:buFont typeface="Wingdings" panose="05000000000000000000" pitchFamily="2" charset="2"/>
              <a:buChar char="§"/>
              <a:defRPr/>
            </a:pPr>
            <a:r>
              <a:rPr lang="en-US" sz="1100" kern="0" dirty="0">
                <a:solidFill>
                  <a:prstClr val="black"/>
                </a:solidFill>
                <a:latin typeface="Arial"/>
              </a:rPr>
              <a:t>OR other suitable academic module</a:t>
            </a:r>
          </a:p>
          <a:p>
            <a:pPr marL="171442" indent="-171442" defTabSz="457178">
              <a:buFont typeface="Wingdings" panose="05000000000000000000" pitchFamily="2" charset="2"/>
              <a:buChar char="§"/>
              <a:defRPr/>
            </a:pPr>
            <a:endParaRPr lang="en-US" sz="1100" kern="0" dirty="0">
              <a:solidFill>
                <a:prstClr val="black"/>
              </a:solidFill>
              <a:latin typeface="Arial"/>
            </a:endParaRPr>
          </a:p>
          <a:p>
            <a:pPr marL="171442" indent="-171442" defTabSz="457178">
              <a:buFont typeface="Wingdings" panose="05000000000000000000" pitchFamily="2" charset="2"/>
              <a:buChar char="§"/>
              <a:defRPr/>
            </a:pPr>
            <a:r>
              <a:rPr lang="en-US" sz="1100" kern="0" dirty="0">
                <a:solidFill>
                  <a:prstClr val="black"/>
                </a:solidFill>
                <a:latin typeface="Arial"/>
              </a:rPr>
              <a:t>JAG Polypectomy Course (1 day)</a:t>
            </a:r>
          </a:p>
          <a:p>
            <a:pPr marL="171442" indent="-171442" defTabSz="457178">
              <a:buFont typeface="Wingdings" panose="05000000000000000000" pitchFamily="2" charset="2"/>
              <a:buChar char="§"/>
              <a:defRPr/>
            </a:pPr>
            <a:endParaRPr lang="en-US" sz="1100" kern="0" dirty="0">
              <a:solidFill>
                <a:prstClr val="white"/>
              </a:solidFill>
              <a:latin typeface="Arial"/>
            </a:endParaRPr>
          </a:p>
          <a:p>
            <a:pPr defTabSz="457178">
              <a:defRPr/>
            </a:pPr>
            <a:endParaRPr lang="en-US" sz="1100" kern="0" dirty="0">
              <a:solidFill>
                <a:prstClr val="white"/>
              </a:solidFill>
              <a:latin typeface="Arial"/>
            </a:endParaRPr>
          </a:p>
          <a:p>
            <a:pPr defTabSz="457178">
              <a:defRPr/>
            </a:pPr>
            <a:endParaRPr lang="en-US" sz="1100" kern="0" dirty="0">
              <a:solidFill>
                <a:prstClr val="white"/>
              </a:solidFill>
              <a:latin typeface="Arial"/>
            </a:endParaRPr>
          </a:p>
          <a:p>
            <a:pPr marL="285737" indent="-285737" defTabSz="457178">
              <a:buFontTx/>
              <a:buChar char="-"/>
              <a:defRPr/>
            </a:pPr>
            <a:endParaRPr lang="en-US" sz="1100" kern="0" dirty="0">
              <a:solidFill>
                <a:prstClr val="white"/>
              </a:solidFill>
              <a:latin typeface="Arial"/>
            </a:endParaRPr>
          </a:p>
          <a:p>
            <a:pPr marL="285737" indent="-285737" algn="ctr" defTabSz="457178">
              <a:buFontTx/>
              <a:buChar char="-"/>
              <a:defRPr/>
            </a:pPr>
            <a:endParaRPr lang="en-GB" sz="1100" kern="0" dirty="0">
              <a:solidFill>
                <a:prstClr val="white"/>
              </a:solidFill>
              <a:latin typeface="Arial"/>
            </a:endParaRPr>
          </a:p>
        </p:txBody>
      </p:sp>
      <p:sp>
        <p:nvSpPr>
          <p:cNvPr id="10" name="Arrow: Right 9">
            <a:extLst>
              <a:ext uri="{FF2B5EF4-FFF2-40B4-BE49-F238E27FC236}">
                <a16:creationId xmlns:a16="http://schemas.microsoft.com/office/drawing/2014/main" id="{DBFE806B-E970-E8EE-5F30-437C64AFD1EB}"/>
              </a:ext>
            </a:extLst>
          </p:cNvPr>
          <p:cNvSpPr/>
          <p:nvPr/>
        </p:nvSpPr>
        <p:spPr>
          <a:xfrm>
            <a:off x="5924549" y="1317898"/>
            <a:ext cx="3397251" cy="1951567"/>
          </a:xfrm>
          <a:prstGeom prst="rightArrow">
            <a:avLst>
              <a:gd name="adj1" fmla="val 79412"/>
              <a:gd name="adj2" fmla="val 48824"/>
            </a:avLst>
          </a:prstGeom>
          <a:solidFill>
            <a:srgbClr val="8064A2">
              <a:lumMod val="60000"/>
              <a:lumOff val="40000"/>
            </a:srgbClr>
          </a:solidFill>
          <a:ln w="9525" cap="flat" cmpd="sng" algn="ctr">
            <a:noFill/>
            <a:prstDash val="solid"/>
          </a:ln>
          <a:effectLst>
            <a:outerShdw blurRad="40000" dist="23000" dir="5400000" rotWithShape="0">
              <a:srgbClr val="000000">
                <a:alpha val="35000"/>
              </a:srgbClr>
            </a:outerShdw>
          </a:effectLst>
        </p:spPr>
        <p:txBody>
          <a:bodyPr lIns="91440" tIns="45720" rIns="91440" bIns="45720" anchor="ctr"/>
          <a:lstStyle/>
          <a:p>
            <a:pPr defTabSz="457178">
              <a:defRPr/>
            </a:pPr>
            <a:r>
              <a:rPr lang="en-US" sz="1100" b="1" kern="0" dirty="0">
                <a:solidFill>
                  <a:prstClr val="black"/>
                </a:solidFill>
                <a:latin typeface="Arial"/>
              </a:rPr>
              <a:t>Student completes: </a:t>
            </a:r>
          </a:p>
          <a:p>
            <a:pPr defTabSz="457178">
              <a:defRPr/>
            </a:pPr>
            <a:endParaRPr lang="en-US" sz="1100" kern="0" dirty="0">
              <a:solidFill>
                <a:prstClr val="white"/>
              </a:solidFill>
              <a:latin typeface="Arial"/>
            </a:endParaRPr>
          </a:p>
          <a:p>
            <a:pPr marL="171442" indent="-171442" defTabSz="457178">
              <a:buFont typeface="Wingdings" panose="05000000000000000000" pitchFamily="2" charset="2"/>
              <a:buChar char="§"/>
              <a:defRPr/>
            </a:pPr>
            <a:r>
              <a:rPr lang="en-US" sz="1100" kern="0" dirty="0">
                <a:solidFill>
                  <a:prstClr val="black"/>
                </a:solidFill>
                <a:latin typeface="Arial"/>
              </a:rPr>
              <a:t>LJMU/BCU Introduction to Upper GI Module (OGD)</a:t>
            </a:r>
          </a:p>
          <a:p>
            <a:pPr marL="171442" indent="-171442" defTabSz="457178">
              <a:buFont typeface="Wingdings" panose="05000000000000000000" pitchFamily="2" charset="2"/>
              <a:buChar char="§"/>
              <a:defRPr/>
            </a:pPr>
            <a:r>
              <a:rPr lang="en-US" sz="1100" kern="0" dirty="0">
                <a:solidFill>
                  <a:prstClr val="black"/>
                </a:solidFill>
                <a:latin typeface="Arial"/>
              </a:rPr>
              <a:t>OR other suitable academic module</a:t>
            </a:r>
          </a:p>
          <a:p>
            <a:pPr marL="285737" indent="-285737" algn="ctr" defTabSz="457178">
              <a:buFontTx/>
              <a:buChar char="-"/>
              <a:defRPr/>
            </a:pPr>
            <a:endParaRPr lang="en-GB" sz="1100" kern="0" dirty="0">
              <a:solidFill>
                <a:prstClr val="white"/>
              </a:solidFill>
              <a:latin typeface="Arial"/>
            </a:endParaRPr>
          </a:p>
        </p:txBody>
      </p:sp>
      <p:sp>
        <p:nvSpPr>
          <p:cNvPr id="11" name="Rectangle: Rounded Corners 10">
            <a:extLst>
              <a:ext uri="{FF2B5EF4-FFF2-40B4-BE49-F238E27FC236}">
                <a16:creationId xmlns:a16="http://schemas.microsoft.com/office/drawing/2014/main" id="{8F0DD1ED-0981-33C9-B97D-3271924FE83C}"/>
              </a:ext>
            </a:extLst>
          </p:cNvPr>
          <p:cNvSpPr/>
          <p:nvPr/>
        </p:nvSpPr>
        <p:spPr>
          <a:xfrm>
            <a:off x="3933506" y="1348365"/>
            <a:ext cx="1864783" cy="3968272"/>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noFill/>
            <a:prstDash val="solid"/>
          </a:ln>
          <a:effectLst>
            <a:outerShdw blurRad="40000" dist="23000" dir="5400000" rotWithShape="0">
              <a:srgbClr val="000000">
                <a:alpha val="35000"/>
              </a:srgbClr>
            </a:outerShdw>
          </a:effectLst>
        </p:spPr>
        <p:txBody>
          <a:bodyPr anchor="ctr"/>
          <a:lstStyle/>
          <a:p>
            <a:pPr defTabSz="457178">
              <a:defRPr/>
            </a:pPr>
            <a:r>
              <a:rPr lang="en-US" sz="1200" b="1" kern="0" dirty="0">
                <a:solidFill>
                  <a:prstClr val="black"/>
                </a:solidFill>
                <a:latin typeface="Arial"/>
              </a:rPr>
              <a:t>All students complete: </a:t>
            </a:r>
          </a:p>
          <a:p>
            <a:pPr defTabSz="457178">
              <a:defRPr/>
            </a:pPr>
            <a:endParaRPr lang="en-GB" sz="1200" kern="0" dirty="0">
              <a:solidFill>
                <a:prstClr val="black"/>
              </a:solidFill>
              <a:latin typeface="Arial"/>
            </a:endParaRPr>
          </a:p>
          <a:p>
            <a:pPr marL="171442" indent="-171442" defTabSz="457178">
              <a:buFont typeface="Wingdings" panose="05000000000000000000" pitchFamily="2" charset="2"/>
              <a:buChar char="§"/>
              <a:defRPr/>
            </a:pPr>
            <a:r>
              <a:rPr lang="en-US" sz="1200" b="1" kern="0" dirty="0">
                <a:solidFill>
                  <a:prstClr val="black"/>
                </a:solidFill>
                <a:latin typeface="Arial"/>
              </a:rPr>
              <a:t>JAG Basic skills Course </a:t>
            </a:r>
            <a:r>
              <a:rPr lang="en-US" sz="1200" kern="0" dirty="0">
                <a:solidFill>
                  <a:prstClr val="black"/>
                </a:solidFill>
                <a:latin typeface="Arial"/>
              </a:rPr>
              <a:t>at a SEETA Hub Site</a:t>
            </a:r>
          </a:p>
          <a:p>
            <a:pPr marL="171442" indent="-171442" defTabSz="457178">
              <a:buFont typeface="Wingdings" panose="05000000000000000000" pitchFamily="2" charset="2"/>
              <a:buChar char="§"/>
              <a:defRPr/>
            </a:pPr>
            <a:r>
              <a:rPr lang="en-US" sz="1200" b="1" kern="0" dirty="0">
                <a:solidFill>
                  <a:prstClr val="black"/>
                </a:solidFill>
                <a:latin typeface="Arial"/>
              </a:rPr>
              <a:t>JAG Certification </a:t>
            </a:r>
          </a:p>
          <a:p>
            <a:pPr marL="171442" indent="-171442" defTabSz="457178">
              <a:buFont typeface="Wingdings" panose="05000000000000000000" pitchFamily="2" charset="2"/>
              <a:buChar char="§"/>
              <a:defRPr/>
            </a:pPr>
            <a:r>
              <a:rPr lang="en-US" sz="1200" b="1" kern="0" dirty="0">
                <a:solidFill>
                  <a:prstClr val="black"/>
                </a:solidFill>
                <a:latin typeface="Arial"/>
              </a:rPr>
              <a:t>Competency</a:t>
            </a:r>
            <a:r>
              <a:rPr lang="en-US" sz="1200" kern="0" dirty="0">
                <a:solidFill>
                  <a:prstClr val="black"/>
                </a:solidFill>
                <a:latin typeface="Arial"/>
              </a:rPr>
              <a:t> </a:t>
            </a:r>
            <a:r>
              <a:rPr lang="en-US" sz="1200" b="1" kern="0" dirty="0">
                <a:solidFill>
                  <a:prstClr val="black"/>
                </a:solidFill>
                <a:latin typeface="Arial"/>
              </a:rPr>
              <a:t>Portfolio</a:t>
            </a:r>
            <a:r>
              <a:rPr lang="en-US" sz="1200" kern="0" dirty="0">
                <a:solidFill>
                  <a:prstClr val="black"/>
                </a:solidFill>
                <a:latin typeface="Arial"/>
              </a:rPr>
              <a:t> </a:t>
            </a:r>
          </a:p>
          <a:p>
            <a:pPr marL="171442" indent="-171442" defTabSz="457178">
              <a:buFont typeface="Wingdings" panose="05000000000000000000" pitchFamily="2" charset="2"/>
              <a:buChar char="§"/>
              <a:defRPr/>
            </a:pPr>
            <a:r>
              <a:rPr lang="en-US" sz="1200" b="1" kern="0" dirty="0">
                <a:solidFill>
                  <a:prstClr val="black"/>
                </a:solidFill>
                <a:latin typeface="Arial"/>
              </a:rPr>
              <a:t>E-Learning For Health </a:t>
            </a:r>
            <a:r>
              <a:rPr lang="en-US" sz="1200" kern="0" dirty="0">
                <a:solidFill>
                  <a:prstClr val="black"/>
                </a:solidFill>
                <a:latin typeface="Arial"/>
              </a:rPr>
              <a:t>Modules</a:t>
            </a:r>
          </a:p>
          <a:p>
            <a:pPr marL="171442" indent="-171442" defTabSz="457178">
              <a:buFont typeface="Wingdings" panose="05000000000000000000" pitchFamily="2" charset="2"/>
              <a:buChar char="§"/>
              <a:defRPr/>
            </a:pPr>
            <a:r>
              <a:rPr lang="en-US" sz="1200" b="1" kern="0" dirty="0">
                <a:solidFill>
                  <a:prstClr val="black"/>
                </a:solidFill>
                <a:latin typeface="Arial"/>
              </a:rPr>
              <a:t>SLATE</a:t>
            </a:r>
            <a:r>
              <a:rPr lang="en-US" sz="1200" kern="0" dirty="0">
                <a:solidFill>
                  <a:prstClr val="black"/>
                </a:solidFill>
                <a:latin typeface="Arial"/>
              </a:rPr>
              <a:t> online lesion recognition learning</a:t>
            </a:r>
          </a:p>
          <a:p>
            <a:pPr marL="171442" indent="-171442" defTabSz="457178">
              <a:buFont typeface="Wingdings" panose="05000000000000000000" pitchFamily="2" charset="2"/>
              <a:buChar char="§"/>
              <a:defRPr/>
            </a:pPr>
            <a:r>
              <a:rPr lang="en-US" sz="1200" kern="0" dirty="0">
                <a:solidFill>
                  <a:prstClr val="black"/>
                </a:solidFill>
                <a:latin typeface="Arial"/>
              </a:rPr>
              <a:t>Endoscopic Non Technical Skills (</a:t>
            </a:r>
            <a:r>
              <a:rPr lang="en-US" sz="1200" b="1" kern="0" dirty="0">
                <a:solidFill>
                  <a:prstClr val="black"/>
                </a:solidFill>
                <a:latin typeface="Arial"/>
              </a:rPr>
              <a:t>ENTS</a:t>
            </a:r>
            <a:r>
              <a:rPr lang="en-US" sz="1200" kern="0" dirty="0">
                <a:solidFill>
                  <a:prstClr val="black"/>
                </a:solidFill>
                <a:latin typeface="Arial"/>
              </a:rPr>
              <a:t>)</a:t>
            </a:r>
          </a:p>
          <a:p>
            <a:pPr defTabSz="457178">
              <a:defRPr/>
            </a:pPr>
            <a:r>
              <a:rPr lang="en-US" sz="1200" kern="0" dirty="0">
                <a:solidFill>
                  <a:prstClr val="black"/>
                </a:solidFill>
                <a:latin typeface="Arial"/>
              </a:rPr>
              <a:t>Flexible start and end milestones for all elements with end date to be confirmed. </a:t>
            </a:r>
          </a:p>
        </p:txBody>
      </p:sp>
      <p:sp>
        <p:nvSpPr>
          <p:cNvPr id="12" name="Rectangle: Rounded Corners 11">
            <a:extLst>
              <a:ext uri="{FF2B5EF4-FFF2-40B4-BE49-F238E27FC236}">
                <a16:creationId xmlns:a16="http://schemas.microsoft.com/office/drawing/2014/main" id="{83A2AD3F-722A-A3A8-96C9-85241F9F89E8}"/>
              </a:ext>
            </a:extLst>
          </p:cNvPr>
          <p:cNvSpPr/>
          <p:nvPr/>
        </p:nvSpPr>
        <p:spPr>
          <a:xfrm>
            <a:off x="1638301" y="1346200"/>
            <a:ext cx="1498601" cy="4064000"/>
          </a:xfrm>
          <a:prstGeom prst="roundRect">
            <a:avLst/>
          </a:prstGeom>
          <a:solidFill>
            <a:srgbClr val="003893"/>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algn="ctr"/>
            <a:r>
              <a:rPr lang="en-US" sz="1467" b="1" dirty="0">
                <a:solidFill>
                  <a:schemeClr val="bg1"/>
                </a:solidFill>
              </a:rPr>
              <a:t>Acceptance of training position by academy with a personal development plan </a:t>
            </a:r>
            <a:endParaRPr lang="en-GB" sz="1467" b="1" dirty="0">
              <a:solidFill>
                <a:schemeClr val="bg1"/>
              </a:solidFill>
            </a:endParaRPr>
          </a:p>
        </p:txBody>
      </p:sp>
    </p:spTree>
    <p:extLst>
      <p:ext uri="{BB962C8B-B14F-4D97-AF65-F5344CB8AC3E}">
        <p14:creationId xmlns:p14="http://schemas.microsoft.com/office/powerpoint/2010/main" val="2385497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6BA1F19-3B79-F40A-C596-99B5B64882C6}"/>
              </a:ext>
            </a:extLst>
          </p:cNvPr>
          <p:cNvGraphicFramePr>
            <a:graphicFrameLocks noGrp="1"/>
          </p:cNvGraphicFramePr>
          <p:nvPr>
            <p:extLst>
              <p:ext uri="{D42A27DB-BD31-4B8C-83A1-F6EECF244321}">
                <p14:modId xmlns:p14="http://schemas.microsoft.com/office/powerpoint/2010/main" val="1137042985"/>
              </p:ext>
            </p:extLst>
          </p:nvPr>
        </p:nvGraphicFramePr>
        <p:xfrm>
          <a:off x="175054" y="72080"/>
          <a:ext cx="11771954" cy="5118671"/>
        </p:xfrm>
        <a:graphic>
          <a:graphicData uri="http://schemas.openxmlformats.org/drawingml/2006/table">
            <a:tbl>
              <a:tblPr>
                <a:tableStyleId>{5C22544A-7EE6-4342-B048-85BDC9FD1C3A}</a:tableStyleId>
              </a:tblPr>
              <a:tblGrid>
                <a:gridCol w="1086532">
                  <a:extLst>
                    <a:ext uri="{9D8B030D-6E8A-4147-A177-3AD203B41FA5}">
                      <a16:colId xmlns:a16="http://schemas.microsoft.com/office/drawing/2014/main" val="103755660"/>
                    </a:ext>
                  </a:extLst>
                </a:gridCol>
                <a:gridCol w="1022109">
                  <a:extLst>
                    <a:ext uri="{9D8B030D-6E8A-4147-A177-3AD203B41FA5}">
                      <a16:colId xmlns:a16="http://schemas.microsoft.com/office/drawing/2014/main" val="3949315445"/>
                    </a:ext>
                  </a:extLst>
                </a:gridCol>
                <a:gridCol w="1027480">
                  <a:extLst>
                    <a:ext uri="{9D8B030D-6E8A-4147-A177-3AD203B41FA5}">
                      <a16:colId xmlns:a16="http://schemas.microsoft.com/office/drawing/2014/main" val="195452827"/>
                    </a:ext>
                  </a:extLst>
                </a:gridCol>
                <a:gridCol w="808064">
                  <a:extLst>
                    <a:ext uri="{9D8B030D-6E8A-4147-A177-3AD203B41FA5}">
                      <a16:colId xmlns:a16="http://schemas.microsoft.com/office/drawing/2014/main" val="2984706256"/>
                    </a:ext>
                  </a:extLst>
                </a:gridCol>
                <a:gridCol w="1242874">
                  <a:extLst>
                    <a:ext uri="{9D8B030D-6E8A-4147-A177-3AD203B41FA5}">
                      <a16:colId xmlns:a16="http://schemas.microsoft.com/office/drawing/2014/main" val="3479011016"/>
                    </a:ext>
                  </a:extLst>
                </a:gridCol>
                <a:gridCol w="945673">
                  <a:extLst>
                    <a:ext uri="{9D8B030D-6E8A-4147-A177-3AD203B41FA5}">
                      <a16:colId xmlns:a16="http://schemas.microsoft.com/office/drawing/2014/main" val="2658150634"/>
                    </a:ext>
                  </a:extLst>
                </a:gridCol>
                <a:gridCol w="714374">
                  <a:extLst>
                    <a:ext uri="{9D8B030D-6E8A-4147-A177-3AD203B41FA5}">
                      <a16:colId xmlns:a16="http://schemas.microsoft.com/office/drawing/2014/main" val="1709780140"/>
                    </a:ext>
                  </a:extLst>
                </a:gridCol>
                <a:gridCol w="776590">
                  <a:extLst>
                    <a:ext uri="{9D8B030D-6E8A-4147-A177-3AD203B41FA5}">
                      <a16:colId xmlns:a16="http://schemas.microsoft.com/office/drawing/2014/main" val="3118633560"/>
                    </a:ext>
                  </a:extLst>
                </a:gridCol>
                <a:gridCol w="873949">
                  <a:extLst>
                    <a:ext uri="{9D8B030D-6E8A-4147-A177-3AD203B41FA5}">
                      <a16:colId xmlns:a16="http://schemas.microsoft.com/office/drawing/2014/main" val="1650961356"/>
                    </a:ext>
                  </a:extLst>
                </a:gridCol>
                <a:gridCol w="885758">
                  <a:extLst>
                    <a:ext uri="{9D8B030D-6E8A-4147-A177-3AD203B41FA5}">
                      <a16:colId xmlns:a16="http://schemas.microsoft.com/office/drawing/2014/main" val="1342115029"/>
                    </a:ext>
                  </a:extLst>
                </a:gridCol>
                <a:gridCol w="803087">
                  <a:extLst>
                    <a:ext uri="{9D8B030D-6E8A-4147-A177-3AD203B41FA5}">
                      <a16:colId xmlns:a16="http://schemas.microsoft.com/office/drawing/2014/main" val="1793645414"/>
                    </a:ext>
                  </a:extLst>
                </a:gridCol>
                <a:gridCol w="47656">
                  <a:extLst>
                    <a:ext uri="{9D8B030D-6E8A-4147-A177-3AD203B41FA5}">
                      <a16:colId xmlns:a16="http://schemas.microsoft.com/office/drawing/2014/main" val="192103988"/>
                    </a:ext>
                  </a:extLst>
                </a:gridCol>
                <a:gridCol w="850743">
                  <a:extLst>
                    <a:ext uri="{9D8B030D-6E8A-4147-A177-3AD203B41FA5}">
                      <a16:colId xmlns:a16="http://schemas.microsoft.com/office/drawing/2014/main" val="1974335633"/>
                    </a:ext>
                  </a:extLst>
                </a:gridCol>
                <a:gridCol w="687065">
                  <a:extLst>
                    <a:ext uri="{9D8B030D-6E8A-4147-A177-3AD203B41FA5}">
                      <a16:colId xmlns:a16="http://schemas.microsoft.com/office/drawing/2014/main" val="1640972385"/>
                    </a:ext>
                  </a:extLst>
                </a:gridCol>
              </a:tblGrid>
              <a:tr h="690015">
                <a:tc gridSpan="14">
                  <a:txBody>
                    <a:bodyPr/>
                    <a:lstStyle/>
                    <a:p>
                      <a:pPr lvl="0" algn="ctr">
                        <a:buNone/>
                      </a:pPr>
                      <a:r>
                        <a:rPr lang="en-GB" sz="1600" b="1" i="0" u="none" strike="noStrike">
                          <a:solidFill>
                            <a:schemeClr val="bg1"/>
                          </a:solidFill>
                          <a:effectLst/>
                          <a:latin typeface="Arial"/>
                        </a:rPr>
                        <a:t>SEETA Clinical Endoscopist Training Programme Timeline</a:t>
                      </a:r>
                    </a:p>
                    <a:p>
                      <a:pPr lvl="0" algn="ctr">
                        <a:buNone/>
                      </a:pPr>
                      <a:r>
                        <a:rPr lang="en-GB" sz="1100" b="0" i="0" u="none" strike="noStrike">
                          <a:solidFill>
                            <a:schemeClr val="bg1"/>
                          </a:solidFill>
                          <a:effectLst/>
                          <a:latin typeface="Arial"/>
                        </a:rPr>
                        <a:t>Delivery Timeline (OGD 30-52 weeks / Colon up to 78 weeks)</a:t>
                      </a:r>
                    </a:p>
                  </a:txBody>
                  <a:tcPr marL="6350" marR="6350" marT="6350" marB="0" anchor="ctr">
                    <a:solidFill>
                      <a:schemeClr val="accent1">
                        <a:lumMod val="50000"/>
                      </a:schemeClr>
                    </a:solidFill>
                  </a:tcPr>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GB"/>
                    </a:p>
                  </a:txBody>
                  <a:tcPr/>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GB"/>
                    </a:p>
                  </a:txBody>
                  <a:tcPr/>
                </a:tc>
                <a:tc hMerge="1">
                  <a:txBody>
                    <a:bodyPr/>
                    <a:lstStyle/>
                    <a:p>
                      <a:endParaRPr lang="en-US"/>
                    </a:p>
                  </a:txBody>
                  <a:tcPr marL="6350" marR="6350" marT="6350" marB="0" anchor="b"/>
                </a:tc>
                <a:extLst>
                  <a:ext uri="{0D108BD9-81ED-4DB2-BD59-A6C34878D82A}">
                    <a16:rowId xmlns:a16="http://schemas.microsoft.com/office/drawing/2014/main" val="1165106952"/>
                  </a:ext>
                </a:extLst>
              </a:tr>
              <a:tr h="216861">
                <a:tc rowSpan="2">
                  <a:txBody>
                    <a:bodyPr/>
                    <a:lstStyle/>
                    <a:p>
                      <a:pPr algn="ctr" fontAlgn="b"/>
                      <a:r>
                        <a:rPr lang="en-GB" sz="1050" b="0" i="0" u="sng" strike="noStrike">
                          <a:solidFill>
                            <a:srgbClr val="000000"/>
                          </a:solidFill>
                          <a:effectLst/>
                          <a:latin typeface="Arial"/>
                        </a:rPr>
                        <a:t>Tasks</a:t>
                      </a:r>
                    </a:p>
                  </a:txBody>
                  <a:tcPr marL="6350" marR="6350" marT="6350" marB="0" anchor="ctr">
                    <a:solidFill>
                      <a:schemeClr val="tx2">
                        <a:lumMod val="40000"/>
                        <a:lumOff val="60000"/>
                      </a:schemeClr>
                    </a:solidFill>
                  </a:tcPr>
                </a:tc>
                <a:tc gridSpan="13">
                  <a:txBody>
                    <a:bodyPr/>
                    <a:lstStyle/>
                    <a:p>
                      <a:pPr lvl="0" algn="l">
                        <a:buNone/>
                      </a:pPr>
                      <a:r>
                        <a:rPr lang="en-GB" sz="1050" b="0" i="0" u="none" strike="noStrike" dirty="0">
                          <a:solidFill>
                            <a:srgbClr val="000000"/>
                          </a:solidFill>
                          <a:effectLst/>
                          <a:latin typeface="Arial"/>
                        </a:rPr>
                        <a:t>                                                                                                                       Monthly View</a:t>
                      </a:r>
                      <a:endParaRPr lang="en-US" dirty="0"/>
                    </a:p>
                  </a:txBody>
                  <a:tcPr marL="6350" marR="6350" marT="6350" marB="0" anchor="ctr"/>
                </a:tc>
                <a:tc hMerge="1">
                  <a:txBody>
                    <a:bodyPr/>
                    <a:lstStyle/>
                    <a:p>
                      <a:endParaRPr lang="en-GB" sz="1050" b="0" i="0" u="none" strike="noStrike">
                        <a:solidFill>
                          <a:srgbClr val="000000"/>
                        </a:solidFill>
                        <a:effectLst/>
                        <a:latin typeface="Arial"/>
                      </a:endParaRPr>
                    </a:p>
                  </a:txBody>
                  <a:tcPr marL="6350" marR="6350" marT="6350" marB="0" anchor="ctr"/>
                </a:tc>
                <a:tc hMerge="1">
                  <a:txBody>
                    <a:bodyPr/>
                    <a:lstStyle/>
                    <a:p>
                      <a:endParaRPr lang="en-GB" sz="1100" b="0" i="0" u="none" strike="noStrike">
                        <a:solidFill>
                          <a:srgbClr val="000000"/>
                        </a:solidFill>
                        <a:effectLst/>
                        <a:latin typeface="Calibri"/>
                      </a:endParaRPr>
                    </a:p>
                  </a:txBody>
                  <a:tcPr marL="6350" marR="6350" marT="6350" marB="0" anchor="ctr"/>
                </a:tc>
                <a:tc hMerge="1">
                  <a:txBody>
                    <a:bodyPr/>
                    <a:lstStyle/>
                    <a:p>
                      <a:endParaRPr lang="en-GB" sz="1100" b="0" i="0" u="none" strike="noStrike">
                        <a:solidFill>
                          <a:srgbClr val="000000"/>
                        </a:solidFill>
                        <a:effectLst/>
                        <a:latin typeface="Calibri"/>
                      </a:endParaRPr>
                    </a:p>
                  </a:txBody>
                  <a:tcPr marL="6350" marR="6350" marT="6350" marB="0" anchor="ctr"/>
                </a:tc>
                <a:tc hMerge="1">
                  <a:txBody>
                    <a:bodyPr/>
                    <a:lstStyle/>
                    <a:p>
                      <a:endParaRPr lang="en-GB"/>
                    </a:p>
                  </a:txBody>
                  <a:tcPr/>
                </a:tc>
                <a:tc hMerge="1">
                  <a:txBody>
                    <a:bodyPr/>
                    <a:lstStyle/>
                    <a:p>
                      <a:endParaRPr lang="en-GB" sz="1100" b="0" i="0" u="none" strike="noStrike">
                        <a:solidFill>
                          <a:srgbClr val="000000"/>
                        </a:solidFill>
                        <a:effectLst/>
                        <a:latin typeface="Calibri"/>
                      </a:endParaRPr>
                    </a:p>
                  </a:txBody>
                  <a:tcPr marL="6350" marR="6350" marT="6350" marB="0" anchor="ctr"/>
                </a:tc>
                <a:tc hMerge="1">
                  <a:txBody>
                    <a:bodyPr/>
                    <a:lstStyle/>
                    <a:p>
                      <a:endParaRPr lang="en-GB" sz="1050" b="0" i="0" u="none" strike="noStrike">
                        <a:solidFill>
                          <a:srgbClr val="000000"/>
                        </a:solidFill>
                        <a:effectLst/>
                        <a:latin typeface="Calibri"/>
                      </a:endParaRPr>
                    </a:p>
                  </a:txBody>
                  <a:tcPr marL="6350" marR="6350" marT="6350" marB="0" anchor="ctr"/>
                </a:tc>
                <a:tc hMerge="1">
                  <a:txBody>
                    <a:bodyPr/>
                    <a:lstStyle/>
                    <a:p>
                      <a:endParaRPr lang="en-GB" sz="1050" b="0" i="0" u="none" strike="noStrike">
                        <a:solidFill>
                          <a:srgbClr val="000000"/>
                        </a:solidFill>
                        <a:effectLst/>
                        <a:latin typeface="Calibri"/>
                      </a:endParaRPr>
                    </a:p>
                  </a:txBody>
                  <a:tcPr marL="6350" marR="6350" marT="6350" marB="0" anchor="ctr"/>
                </a:tc>
                <a:tc hMerge="1">
                  <a:txBody>
                    <a:bodyPr/>
                    <a:lstStyle/>
                    <a:p>
                      <a:endParaRPr lang="en-GB" sz="1050" b="0" i="0" u="none" strike="noStrike">
                        <a:solidFill>
                          <a:srgbClr val="000000"/>
                        </a:solidFill>
                        <a:effectLst/>
                        <a:latin typeface="Calibri"/>
                      </a:endParaRPr>
                    </a:p>
                  </a:txBody>
                  <a:tcPr marL="6350" marR="6350" marT="6350" marB="0" anchor="ctr"/>
                </a:tc>
                <a:tc hMerge="1">
                  <a:txBody>
                    <a:bodyPr/>
                    <a:lstStyle/>
                    <a:p>
                      <a:endParaRPr lang="en-GB" sz="1050" b="0" i="0" u="none" strike="noStrike">
                        <a:solidFill>
                          <a:srgbClr val="000000"/>
                        </a:solidFill>
                        <a:effectLst/>
                        <a:latin typeface="Calibri"/>
                      </a:endParaRPr>
                    </a:p>
                  </a:txBody>
                  <a:tcPr marL="6350" marR="6350" marT="6350" marB="0" anchor="ctr"/>
                </a:tc>
                <a:tc hMerge="1">
                  <a:txBody>
                    <a:bodyPr/>
                    <a:lstStyle/>
                    <a:p>
                      <a:endParaRPr lang="en-GB" sz="1050" b="0" i="0" u="none" strike="noStrike">
                        <a:solidFill>
                          <a:srgbClr val="000000"/>
                        </a:solidFill>
                        <a:effectLst/>
                        <a:latin typeface="Calibri"/>
                      </a:endParaRPr>
                    </a:p>
                  </a:txBody>
                  <a:tcPr marL="6350" marR="6350" marT="6350" marB="0" anchor="ctr"/>
                </a:tc>
                <a:tc hMerge="1">
                  <a:txBody>
                    <a:bodyPr/>
                    <a:lstStyle/>
                    <a:p>
                      <a:endParaRPr lang="en-GB"/>
                    </a:p>
                  </a:txBody>
                  <a:tcPr/>
                </a:tc>
                <a:tc hMerge="1">
                  <a:txBody>
                    <a:bodyPr/>
                    <a:lstStyle/>
                    <a:p>
                      <a:endParaRPr lang="en-US"/>
                    </a:p>
                  </a:txBody>
                  <a:tcPr marL="6350" marR="6350" marT="6350" marB="0" anchor="ctr"/>
                </a:tc>
                <a:extLst>
                  <a:ext uri="{0D108BD9-81ED-4DB2-BD59-A6C34878D82A}">
                    <a16:rowId xmlns:a16="http://schemas.microsoft.com/office/drawing/2014/main" val="564061194"/>
                  </a:ext>
                </a:extLst>
              </a:tr>
              <a:tr h="236576">
                <a:tc vMerge="1">
                  <a:txBody>
                    <a:bodyPr/>
                    <a:lstStyle/>
                    <a:p>
                      <a:pPr algn="ctr" fontAlgn="b"/>
                      <a:endParaRPr lang="en-GB" sz="1050" b="0" i="0" u="none" strike="noStrike" err="1">
                        <a:solidFill>
                          <a:srgbClr val="000000"/>
                        </a:solidFill>
                        <a:effectLst/>
                        <a:latin typeface="Arial"/>
                      </a:endParaRPr>
                    </a:p>
                  </a:txBody>
                  <a:tcPr marL="6350" marR="6350" marT="6350" marB="0" anchor="ctr"/>
                </a:tc>
                <a:tc>
                  <a:txBody>
                    <a:bodyPr/>
                    <a:lstStyle/>
                    <a:p>
                      <a:pPr lvl="0" algn="ctr">
                        <a:buNone/>
                      </a:pPr>
                      <a:r>
                        <a:rPr lang="en-GB" sz="1050" b="0" i="0" u="none" strike="noStrike">
                          <a:solidFill>
                            <a:srgbClr val="000000"/>
                          </a:solidFill>
                          <a:effectLst/>
                          <a:latin typeface="Arial"/>
                        </a:rPr>
                        <a:t>1</a:t>
                      </a:r>
                      <a:endParaRPr lang="en-US"/>
                    </a:p>
                  </a:txBody>
                  <a:tcPr marL="6350" marR="6350" marT="6350" marB="0" anchor="ctr"/>
                </a:tc>
                <a:tc>
                  <a:txBody>
                    <a:bodyPr/>
                    <a:lstStyle/>
                    <a:p>
                      <a:pPr lvl="0" algn="ctr">
                        <a:buNone/>
                      </a:pPr>
                      <a:r>
                        <a:rPr lang="en-GB" sz="1050" b="0" i="0" u="none" strike="noStrike">
                          <a:solidFill>
                            <a:srgbClr val="000000"/>
                          </a:solidFill>
                          <a:effectLst/>
                          <a:latin typeface="Arial"/>
                        </a:rPr>
                        <a:t>2</a:t>
                      </a:r>
                      <a:endParaRPr lang="en-US"/>
                    </a:p>
                  </a:txBody>
                  <a:tcPr marL="6350" marR="6350" marT="6350" marB="0" anchor="ctr"/>
                </a:tc>
                <a:tc>
                  <a:txBody>
                    <a:bodyPr/>
                    <a:lstStyle/>
                    <a:p>
                      <a:pPr lvl="0" algn="ctr">
                        <a:buNone/>
                      </a:pPr>
                      <a:r>
                        <a:rPr lang="en-GB" sz="1100" b="0" i="0" u="none" strike="noStrike">
                          <a:solidFill>
                            <a:srgbClr val="000000"/>
                          </a:solidFill>
                          <a:effectLst/>
                          <a:latin typeface="Calibri"/>
                        </a:rPr>
                        <a:t>3</a:t>
                      </a:r>
                      <a:endParaRPr lang="en-US"/>
                    </a:p>
                  </a:txBody>
                  <a:tcPr marL="6350" marR="6350" marT="6350" marB="0" anchor="ctr"/>
                </a:tc>
                <a:tc>
                  <a:txBody>
                    <a:bodyPr/>
                    <a:lstStyle/>
                    <a:p>
                      <a:pPr lvl="0" algn="ctr">
                        <a:buNone/>
                      </a:pPr>
                      <a:r>
                        <a:rPr lang="en-GB" sz="1100" b="0" i="0" u="none" strike="noStrike">
                          <a:solidFill>
                            <a:srgbClr val="000000"/>
                          </a:solidFill>
                          <a:effectLst/>
                          <a:latin typeface="Calibri"/>
                        </a:rPr>
                        <a:t>4</a:t>
                      </a:r>
                      <a:endParaRPr lang="en-US"/>
                    </a:p>
                  </a:txBody>
                  <a:tcPr marL="6350" marR="6350" marT="6350" marB="0" anchor="ctr"/>
                </a:tc>
                <a:tc>
                  <a:txBody>
                    <a:bodyPr/>
                    <a:lstStyle/>
                    <a:p>
                      <a:pPr lvl="0" algn="ctr">
                        <a:buNone/>
                      </a:pPr>
                      <a:r>
                        <a:rPr lang="en-GB" sz="1100" b="0" i="0" u="none" strike="noStrike">
                          <a:solidFill>
                            <a:srgbClr val="000000"/>
                          </a:solidFill>
                          <a:effectLst/>
                          <a:latin typeface="Calibri"/>
                        </a:rPr>
                        <a:t>5</a:t>
                      </a:r>
                      <a:endParaRPr lang="en-US"/>
                    </a:p>
                  </a:txBody>
                  <a:tcPr marL="6350" marR="6350" marT="6350" marB="0" anchor="ctr"/>
                </a:tc>
                <a:tc>
                  <a:txBody>
                    <a:bodyPr/>
                    <a:lstStyle/>
                    <a:p>
                      <a:pPr lvl="0" algn="ctr">
                        <a:buNone/>
                      </a:pPr>
                      <a:r>
                        <a:rPr lang="en-GB" sz="1100" b="0" i="0" u="none" strike="noStrike">
                          <a:solidFill>
                            <a:srgbClr val="000000"/>
                          </a:solidFill>
                          <a:effectLst/>
                          <a:latin typeface="Calibri"/>
                        </a:rPr>
                        <a:t>6</a:t>
                      </a:r>
                      <a:endParaRPr lang="en-US"/>
                    </a:p>
                  </a:txBody>
                  <a:tcPr marL="6350" marR="6350" marT="6350" marB="0" anchor="ctr"/>
                </a:tc>
                <a:tc>
                  <a:txBody>
                    <a:bodyPr/>
                    <a:lstStyle/>
                    <a:p>
                      <a:pPr lvl="0" algn="ctr">
                        <a:buNone/>
                      </a:pPr>
                      <a:r>
                        <a:rPr lang="en-GB" sz="1050" b="0" i="0" u="none" strike="noStrike">
                          <a:solidFill>
                            <a:srgbClr val="000000"/>
                          </a:solidFill>
                          <a:effectLst/>
                          <a:latin typeface="Calibri"/>
                        </a:rPr>
                        <a:t>7</a:t>
                      </a:r>
                      <a:endParaRPr lang="en-US"/>
                    </a:p>
                  </a:txBody>
                  <a:tcPr marL="6350" marR="6350" marT="6350" marB="0" anchor="ctr"/>
                </a:tc>
                <a:tc>
                  <a:txBody>
                    <a:bodyPr/>
                    <a:lstStyle/>
                    <a:p>
                      <a:pPr lvl="0" algn="ctr">
                        <a:buNone/>
                      </a:pPr>
                      <a:r>
                        <a:rPr lang="en-GB" sz="1050" b="0" i="0" u="none" strike="noStrike">
                          <a:solidFill>
                            <a:srgbClr val="000000"/>
                          </a:solidFill>
                          <a:effectLst/>
                          <a:latin typeface="Calibri"/>
                        </a:rPr>
                        <a:t>8</a:t>
                      </a:r>
                      <a:endParaRPr lang="en-US"/>
                    </a:p>
                  </a:txBody>
                  <a:tcPr marL="6350" marR="6350" marT="6350" marB="0" anchor="ctr"/>
                </a:tc>
                <a:tc>
                  <a:txBody>
                    <a:bodyPr/>
                    <a:lstStyle/>
                    <a:p>
                      <a:pPr lvl="0" algn="ctr">
                        <a:buNone/>
                      </a:pPr>
                      <a:r>
                        <a:rPr lang="en-GB" sz="1050" b="0" i="0" u="none" strike="noStrike" dirty="0">
                          <a:solidFill>
                            <a:srgbClr val="000000"/>
                          </a:solidFill>
                          <a:effectLst/>
                          <a:latin typeface="Calibri"/>
                        </a:rPr>
                        <a:t>9</a:t>
                      </a:r>
                      <a:endParaRPr lang="en-US" dirty="0"/>
                    </a:p>
                  </a:txBody>
                  <a:tcPr marL="6350" marR="6350" marT="6350" marB="0" anchor="ctr"/>
                </a:tc>
                <a:tc>
                  <a:txBody>
                    <a:bodyPr/>
                    <a:lstStyle/>
                    <a:p>
                      <a:pPr lvl="0" algn="ctr">
                        <a:buNone/>
                      </a:pPr>
                      <a:r>
                        <a:rPr lang="en-GB" sz="1050" b="0" i="0" u="none" strike="noStrike" dirty="0">
                          <a:solidFill>
                            <a:srgbClr val="000000"/>
                          </a:solidFill>
                          <a:effectLst/>
                          <a:latin typeface="Calibri"/>
                        </a:rPr>
                        <a:t>10</a:t>
                      </a:r>
                      <a:endParaRPr lang="en-US" dirty="0"/>
                    </a:p>
                  </a:txBody>
                  <a:tcPr marL="6350" marR="6350" marT="6350" marB="0" anchor="ctr"/>
                </a:tc>
                <a:tc gridSpan="2">
                  <a:txBody>
                    <a:bodyPr/>
                    <a:lstStyle/>
                    <a:p>
                      <a:pPr lvl="0" algn="ctr">
                        <a:buNone/>
                      </a:pPr>
                      <a:r>
                        <a:rPr lang="en-GB" sz="1050" b="0" i="0" u="none" strike="noStrike" dirty="0">
                          <a:solidFill>
                            <a:srgbClr val="000000"/>
                          </a:solidFill>
                          <a:effectLst/>
                          <a:latin typeface="Calibri"/>
                        </a:rPr>
                        <a:t>11</a:t>
                      </a:r>
                      <a:endParaRPr lang="en-US" dirty="0"/>
                    </a:p>
                  </a:txBody>
                  <a:tcPr marL="6350" marR="6350" marT="6350" marB="0" anchor="ctr"/>
                </a:tc>
                <a:tc hMerge="1">
                  <a:txBody>
                    <a:bodyPr/>
                    <a:lstStyle/>
                    <a:p>
                      <a:endParaRPr lang="en-GB"/>
                    </a:p>
                  </a:txBody>
                  <a:tcPr/>
                </a:tc>
                <a:tc>
                  <a:txBody>
                    <a:bodyPr/>
                    <a:lstStyle/>
                    <a:p>
                      <a:pPr lvl="0" algn="ctr">
                        <a:buNone/>
                      </a:pPr>
                      <a:r>
                        <a:rPr lang="en-GB" sz="1050" b="0" i="0" u="none" strike="noStrike" dirty="0">
                          <a:solidFill>
                            <a:srgbClr val="000000"/>
                          </a:solidFill>
                          <a:effectLst/>
                          <a:latin typeface="Calibri"/>
                        </a:rPr>
                        <a:t>12-18 </a:t>
                      </a:r>
                    </a:p>
                  </a:txBody>
                  <a:tcPr marL="6350" marR="6350" marT="6350" marB="0" anchor="ctr"/>
                </a:tc>
                <a:extLst>
                  <a:ext uri="{0D108BD9-81ED-4DB2-BD59-A6C34878D82A}">
                    <a16:rowId xmlns:a16="http://schemas.microsoft.com/office/drawing/2014/main" val="4037589881"/>
                  </a:ext>
                </a:extLst>
              </a:tr>
              <a:tr h="923017">
                <a:tc>
                  <a:txBody>
                    <a:bodyPr/>
                    <a:lstStyle/>
                    <a:p>
                      <a:pPr algn="ctr" fontAlgn="b"/>
                      <a:r>
                        <a:rPr lang="en-GB" sz="1050" b="0" i="0" u="none" strike="noStrike" dirty="0">
                          <a:solidFill>
                            <a:srgbClr val="000000"/>
                          </a:solidFill>
                          <a:effectLst/>
                          <a:latin typeface="Arial" panose="020B0604020202020204" pitchFamily="34" charset="0"/>
                          <a:cs typeface="Arial" panose="020B0604020202020204" pitchFamily="34" charset="0"/>
                        </a:rPr>
                        <a:t>Progress Review</a:t>
                      </a:r>
                    </a:p>
                  </a:txBody>
                  <a:tcPr marL="6350" marR="6350" marT="6350" marB="0" anchor="ctr">
                    <a:solidFill>
                      <a:schemeClr val="tx2">
                        <a:lumMod val="40000"/>
                        <a:lumOff val="60000"/>
                      </a:schemeClr>
                    </a:solidFill>
                  </a:tcPr>
                </a:tc>
                <a:tc>
                  <a:txBody>
                    <a:bodyPr/>
                    <a:lstStyle/>
                    <a:p>
                      <a:pPr algn="ctr" fontAlgn="b"/>
                      <a:r>
                        <a:rPr lang="en-GB" sz="1050" b="0" i="0" u="none" strike="noStrike" dirty="0">
                          <a:solidFill>
                            <a:srgbClr val="000000"/>
                          </a:solidFill>
                          <a:effectLst/>
                          <a:latin typeface="Arial" panose="020B0604020202020204" pitchFamily="34" charset="0"/>
                          <a:cs typeface="Arial" panose="020B0604020202020204" pitchFamily="34" charset="0"/>
                        </a:rPr>
                        <a:t>1 Month Review</a:t>
                      </a:r>
                    </a:p>
                  </a:txBody>
                  <a:tcPr marL="6350" marR="6350" marT="6350" marB="0" anchor="ctr">
                    <a:solidFill>
                      <a:srgbClr val="B460D6"/>
                    </a:solidFill>
                  </a:tcPr>
                </a:tc>
                <a:tc>
                  <a:txBody>
                    <a:bodyPr/>
                    <a:lstStyle/>
                    <a:p>
                      <a:pPr algn="ctr" fontAlgn="b"/>
                      <a:endParaRPr lang="en-GB" sz="105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50" b="0" i="0" u="none" strike="noStrike" dirty="0">
                          <a:solidFill>
                            <a:srgbClr val="333333"/>
                          </a:solidFill>
                          <a:effectLst/>
                          <a:latin typeface="Arial" panose="020B0604020202020204" pitchFamily="34" charset="0"/>
                          <a:cs typeface="Arial" panose="020B0604020202020204" pitchFamily="34" charset="0"/>
                        </a:rPr>
                        <a:t>3 month review</a:t>
                      </a:r>
                    </a:p>
                  </a:txBody>
                  <a:tcPr marL="6350" marR="6350" marT="6350" marB="0" anchor="ctr">
                    <a:solidFill>
                      <a:srgbClr val="B460D6"/>
                    </a:solidFill>
                  </a:tcPr>
                </a:tc>
                <a:tc>
                  <a:txBody>
                    <a:bodyPr/>
                    <a:lstStyle/>
                    <a:p>
                      <a:pPr algn="ctr" fontAlgn="b"/>
                      <a:endParaRPr lang="en-US" sz="1050" dirty="0">
                        <a:latin typeface="Arial" panose="020B0604020202020204" pitchFamily="34" charset="0"/>
                        <a:cs typeface="Arial" panose="020B0604020202020204" pitchFamily="34" charset="0"/>
                      </a:endParaRPr>
                    </a:p>
                  </a:txBody>
                  <a:tcPr marL="6350" marR="6350" marT="6350" marB="0" anchor="ctr"/>
                </a:tc>
                <a:tc>
                  <a:txBody>
                    <a:bodyPr/>
                    <a:lstStyle/>
                    <a:p>
                      <a:pPr algn="ctr" fontAlgn="b"/>
                      <a:endParaRPr lang="en-US" sz="1050" dirty="0">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50" b="0" i="0" u="none" strike="noStrike" dirty="0">
                          <a:solidFill>
                            <a:srgbClr val="333333"/>
                          </a:solidFill>
                          <a:effectLst/>
                          <a:latin typeface="Arial" panose="020B0604020202020204" pitchFamily="34" charset="0"/>
                          <a:cs typeface="Arial" panose="020B0604020202020204" pitchFamily="34" charset="0"/>
                        </a:rPr>
                        <a:t>6 month review</a:t>
                      </a:r>
                    </a:p>
                  </a:txBody>
                  <a:tcPr marL="6350" marR="6350" marT="6350" marB="0" anchor="ctr">
                    <a:solidFill>
                      <a:srgbClr val="B460D6"/>
                    </a:solidFill>
                  </a:tcPr>
                </a:tc>
                <a:tc>
                  <a:txBody>
                    <a:bodyPr/>
                    <a:lstStyle/>
                    <a:p>
                      <a:pPr algn="ctr" fontAlgn="b"/>
                      <a:endParaRPr lang="en-GB" sz="105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ctr"/>
                </a:tc>
                <a:tc>
                  <a:txBody>
                    <a:bodyPr/>
                    <a:lstStyle/>
                    <a:p>
                      <a:pPr lvl="0" algn="ctr">
                        <a:lnSpc>
                          <a:spcPct val="100000"/>
                        </a:lnSpc>
                        <a:spcBef>
                          <a:spcPts val="0"/>
                        </a:spcBef>
                        <a:spcAft>
                          <a:spcPts val="0"/>
                        </a:spcAft>
                        <a:buNone/>
                      </a:pPr>
                      <a:endParaRPr lang="en-GB" sz="1050" b="0" i="0" u="none" strike="noStrike" noProof="0" dirty="0">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GB" sz="1050" b="0" i="0" u="none" strike="noStrike" dirty="0">
                          <a:solidFill>
                            <a:srgbClr val="000000"/>
                          </a:solidFill>
                          <a:effectLst/>
                          <a:latin typeface="Arial" panose="020B0604020202020204" pitchFamily="34" charset="0"/>
                          <a:cs typeface="Arial" panose="020B0604020202020204" pitchFamily="34" charset="0"/>
                        </a:rPr>
                        <a:t>9 month review</a:t>
                      </a:r>
                    </a:p>
                  </a:txBody>
                  <a:tcPr marL="6350" marR="6350" marT="6350" marB="0" anchor="ctr">
                    <a:solidFill>
                      <a:srgbClr val="B460D6"/>
                    </a:solidFill>
                  </a:tcPr>
                </a:tc>
                <a:tc>
                  <a:txBody>
                    <a:bodyPr/>
                    <a:lstStyle/>
                    <a:p>
                      <a:pPr algn="ctr" fontAlgn="b"/>
                      <a:endParaRPr lang="en-GB" sz="105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ctr"/>
                </a:tc>
                <a:tc gridSpan="2">
                  <a:txBody>
                    <a:bodyPr/>
                    <a:lstStyle/>
                    <a:p>
                      <a:pPr lvl="0" algn="ctr">
                        <a:lnSpc>
                          <a:spcPct val="100000"/>
                        </a:lnSpc>
                        <a:spcBef>
                          <a:spcPts val="0"/>
                        </a:spcBef>
                        <a:spcAft>
                          <a:spcPts val="0"/>
                        </a:spcAft>
                        <a:buNone/>
                      </a:pPr>
                      <a:endParaRPr lang="en-US" sz="1050" dirty="0">
                        <a:latin typeface="Arial" panose="020B0604020202020204" pitchFamily="34" charset="0"/>
                        <a:cs typeface="Arial" panose="020B0604020202020204" pitchFamily="34" charset="0"/>
                      </a:endParaRPr>
                    </a:p>
                  </a:txBody>
                  <a:tcPr marL="6350" marR="6350" marT="6350" marB="0" anchor="ctr"/>
                </a:tc>
                <a:tc hMerge="1">
                  <a:txBody>
                    <a:bodyPr/>
                    <a:lstStyle/>
                    <a:p>
                      <a:endParaRPr lang="en-GB"/>
                    </a:p>
                  </a:txBody>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dirty="0">
                          <a:latin typeface="Arial" panose="020B0604020202020204" pitchFamily="34" charset="0"/>
                          <a:cs typeface="Arial" panose="020B0604020202020204" pitchFamily="34" charset="0"/>
                        </a:rPr>
                        <a:t>12, 15 and 18 month review (colon)</a:t>
                      </a:r>
                    </a:p>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ctr">
                    <a:solidFill>
                      <a:srgbClr val="B460D6"/>
                    </a:solidFill>
                  </a:tcPr>
                </a:tc>
                <a:extLst>
                  <a:ext uri="{0D108BD9-81ED-4DB2-BD59-A6C34878D82A}">
                    <a16:rowId xmlns:a16="http://schemas.microsoft.com/office/drawing/2014/main" val="3586149857"/>
                  </a:ext>
                </a:extLst>
              </a:tr>
              <a:tr h="867446">
                <a:tc>
                  <a:txBody>
                    <a:bodyPr/>
                    <a:lstStyle/>
                    <a:p>
                      <a:pPr algn="ctr" fontAlgn="b"/>
                      <a:r>
                        <a:rPr lang="en-GB" sz="1050" b="0" i="0" u="none" strike="noStrike" kern="1200">
                          <a:solidFill>
                            <a:srgbClr val="000000"/>
                          </a:solidFill>
                          <a:effectLst/>
                          <a:latin typeface="Arial"/>
                          <a:ea typeface="+mn-ea"/>
                          <a:cs typeface="+mn-cs"/>
                        </a:rPr>
                        <a:t>Academic course</a:t>
                      </a:r>
                    </a:p>
                  </a:txBody>
                  <a:tcPr marL="6350" marR="6350" marT="6350" marB="0" anchor="ctr">
                    <a:solidFill>
                      <a:schemeClr val="tx2">
                        <a:lumMod val="40000"/>
                        <a:lumOff val="60000"/>
                      </a:schemeClr>
                    </a:solidFill>
                  </a:tcPr>
                </a:tc>
                <a:tc>
                  <a:txBody>
                    <a:bodyPr/>
                    <a:lstStyle/>
                    <a:p>
                      <a:pPr algn="ctr" fontAlgn="b"/>
                      <a:r>
                        <a:rPr lang="en-GB" sz="1050" b="0" i="0" u="none" strike="noStrike" dirty="0">
                          <a:solidFill>
                            <a:srgbClr val="000000"/>
                          </a:solidFill>
                          <a:effectLst/>
                          <a:latin typeface="Arial" panose="020B0604020202020204" pitchFamily="34" charset="0"/>
                        </a:rPr>
                        <a:t>Trainee to apply to relevant academic course*</a:t>
                      </a:r>
                    </a:p>
                  </a:txBody>
                  <a:tcPr marL="6350" marR="6350" marT="6350" marB="0" anchor="b">
                    <a:solidFill>
                      <a:srgbClr val="D9D9D9"/>
                    </a:solidFill>
                  </a:tcPr>
                </a:tc>
                <a:tc gridSpan="12">
                  <a:txBody>
                    <a:bodyPr/>
                    <a:lstStyle/>
                    <a:p>
                      <a:pPr algn="ctr" fontAlgn="b"/>
                      <a:r>
                        <a:rPr lang="en-GB" sz="1050" b="0" i="0" u="none" strike="noStrike" kern="1200" dirty="0">
                          <a:solidFill>
                            <a:srgbClr val="000000"/>
                          </a:solidFill>
                          <a:effectLst/>
                          <a:latin typeface="Arial"/>
                          <a:ea typeface="+mn-ea"/>
                          <a:cs typeface="+mn-cs"/>
                        </a:rPr>
                        <a:t>LJMU / BCU Module in Gastroscopy / Colonoscopy or other related module as per personal development plan. Start dates for LJMU/BCU courses are usually January and September. There are 16 weeks of taught sessions, delivered over 5 months.</a:t>
                      </a:r>
                      <a:endParaRPr lang="en-GB" sz="1000" b="0" i="0" u="none" strike="noStrike" dirty="0">
                        <a:solidFill>
                          <a:srgbClr val="333333"/>
                        </a:solidFill>
                        <a:effectLst/>
                        <a:latin typeface="Calibri" panose="020F0502020204030204" pitchFamily="34" charset="0"/>
                      </a:endParaRPr>
                    </a:p>
                  </a:txBody>
                  <a:tcPr marL="6350" marR="6350" marT="6350" marB="0" anchor="ctr">
                    <a:solidFill>
                      <a:schemeClr val="accent2">
                        <a:lumMod val="60000"/>
                        <a:lumOff val="40000"/>
                      </a:schemeClr>
                    </a:solidFill>
                  </a:tcPr>
                </a:tc>
                <a:tc hMerge="1">
                  <a:txBody>
                    <a:bodyPr/>
                    <a:lstStyle/>
                    <a:p>
                      <a:pPr algn="l" fontAlgn="b"/>
                      <a:endParaRPr lang="en-GB" sz="1000" b="0" i="0" u="none" strike="noStrike" dirty="0">
                        <a:solidFill>
                          <a:srgbClr val="333333"/>
                        </a:solidFill>
                        <a:effectLst/>
                        <a:latin typeface="Calibri" panose="020F0502020204030204" pitchFamily="34" charset="0"/>
                      </a:endParaRPr>
                    </a:p>
                  </a:txBody>
                  <a:tcPr marL="6350" marR="6350" marT="6350" marB="0" anchor="b"/>
                </a:tc>
                <a:tc hMerge="1">
                  <a:txBody>
                    <a:bodyPr/>
                    <a:lstStyle/>
                    <a:p>
                      <a:pPr algn="l" fontAlgn="b"/>
                      <a:endParaRPr lang="en-GB" sz="1000" b="0" i="0" u="none" strike="noStrike" dirty="0">
                        <a:solidFill>
                          <a:srgbClr val="333333"/>
                        </a:solidFill>
                        <a:effectLst/>
                        <a:latin typeface="Calibri" panose="020F0502020204030204" pitchFamily="34" charset="0"/>
                      </a:endParaRPr>
                    </a:p>
                  </a:txBody>
                  <a:tcPr marL="6350" marR="6350" marT="6350" marB="0" anchor="b"/>
                </a:tc>
                <a:tc hMerge="1">
                  <a:txBody>
                    <a:bodyPr/>
                    <a:lstStyle/>
                    <a:p>
                      <a:endParaRPr/>
                    </a:p>
                  </a:txBody>
                  <a:tcPr marL="6350" marR="6350" marT="6350" marB="0" anchor="ctr">
                    <a:solidFill>
                      <a:srgbClr val="DB00CD"/>
                    </a:solidFill>
                  </a:tcPr>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GB"/>
                    </a:p>
                  </a:txBody>
                  <a:tcPr/>
                </a:tc>
                <a:tc hMerge="1">
                  <a:txBody>
                    <a:bodyPr/>
                    <a:lstStyle/>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14928129"/>
                  </a:ext>
                </a:extLst>
              </a:tr>
              <a:tr h="650584">
                <a:tc>
                  <a:txBody>
                    <a:bodyPr/>
                    <a:lstStyle/>
                    <a:p>
                      <a:pPr algn="ctr" fontAlgn="b"/>
                      <a:r>
                        <a:rPr lang="en-GB" sz="1050" b="0" i="0" u="none" strike="noStrike">
                          <a:solidFill>
                            <a:srgbClr val="000000"/>
                          </a:solidFill>
                          <a:effectLst/>
                          <a:latin typeface="Arial"/>
                        </a:rPr>
                        <a:t>Learning Resources</a:t>
                      </a:r>
                    </a:p>
                  </a:txBody>
                  <a:tcPr marL="6350" marR="6350" marT="6350" marB="0" anchor="ctr">
                    <a:solidFill>
                      <a:schemeClr val="tx2">
                        <a:lumMod val="40000"/>
                        <a:lumOff val="60000"/>
                      </a:schemeClr>
                    </a:solidFill>
                  </a:tcPr>
                </a:tc>
                <a:tc>
                  <a:txBody>
                    <a:bodyPr/>
                    <a:lstStyle/>
                    <a:p>
                      <a:pPr algn="ctr" fontAlgn="b"/>
                      <a:r>
                        <a:rPr lang="en-GB" sz="1050" b="0" i="0" u="none" strike="noStrike">
                          <a:solidFill>
                            <a:srgbClr val="000000"/>
                          </a:solidFill>
                          <a:effectLst/>
                          <a:latin typeface="Arial"/>
                        </a:rPr>
                        <a:t>E-LFH and Open University</a:t>
                      </a:r>
                      <a:endParaRPr lang="en-GB" sz="1050" b="0" i="0" u="none" strike="noStrike" err="1">
                        <a:solidFill>
                          <a:srgbClr val="000000"/>
                        </a:solidFill>
                        <a:effectLst/>
                        <a:latin typeface="Arial"/>
                      </a:endParaRPr>
                    </a:p>
                  </a:txBody>
                  <a:tcPr marL="6350" marR="6350" marT="6350" marB="0" anchor="ctr">
                    <a:solidFill>
                      <a:schemeClr val="accent6">
                        <a:lumMod val="40000"/>
                        <a:lumOff val="60000"/>
                      </a:schemeClr>
                    </a:solidFill>
                  </a:tcPr>
                </a:tc>
                <a:tc>
                  <a:txBody>
                    <a:bodyPr/>
                    <a:lstStyle/>
                    <a:p>
                      <a:pPr algn="ctr" fontAlgn="b"/>
                      <a:r>
                        <a:rPr lang="en-GB" sz="1050" b="0" i="0" u="none" strike="noStrike" dirty="0">
                          <a:solidFill>
                            <a:srgbClr val="000000"/>
                          </a:solidFill>
                          <a:effectLst/>
                          <a:latin typeface="Arial"/>
                        </a:rPr>
                        <a:t>SLATE - Trainee Registration</a:t>
                      </a:r>
                      <a:endParaRPr lang="en-GB" sz="1050" b="0" i="0" u="none" strike="noStrike" dirty="0">
                        <a:solidFill>
                          <a:srgbClr val="000000"/>
                        </a:solidFill>
                        <a:effectLst/>
                        <a:latin typeface="Arial" panose="020B0604020202020204" pitchFamily="34" charset="0"/>
                      </a:endParaRPr>
                    </a:p>
                  </a:txBody>
                  <a:tcPr marL="6350" marR="6350" marT="6350" marB="0" anchor="ctr">
                    <a:solidFill>
                      <a:srgbClr val="C5E0B4"/>
                    </a:solidFill>
                  </a:tcPr>
                </a:tc>
                <a:tc>
                  <a:txBody>
                    <a:bodyPr/>
                    <a:lstStyle/>
                    <a:p>
                      <a:pPr algn="l" fontAlgn="b"/>
                      <a:endParaRPr lang="en-GB" sz="1000" b="0" i="0" u="none" strike="noStrike">
                        <a:solidFill>
                          <a:srgbClr val="333333"/>
                        </a:solidFill>
                        <a:effectLst/>
                        <a:latin typeface="Calibri" panose="020F0502020204030204" pitchFamily="34" charset="0"/>
                      </a:endParaRPr>
                    </a:p>
                  </a:txBody>
                  <a:tcPr marL="6350" marR="6350" marT="6350" marB="0" anchor="b"/>
                </a:tc>
                <a:tc>
                  <a:txBody>
                    <a:bodyPr/>
                    <a:lstStyle/>
                    <a:p>
                      <a:pPr algn="l" fontAlgn="b"/>
                      <a:endParaRPr lang="en-GB" sz="1000" b="0" i="0" u="none" strike="noStrike" dirty="0">
                        <a:solidFill>
                          <a:srgbClr val="333333"/>
                        </a:solidFill>
                        <a:effectLst/>
                        <a:latin typeface="Calibri" panose="020F0502020204030204" pitchFamily="34" charset="0"/>
                      </a:endParaRPr>
                    </a:p>
                  </a:txBody>
                  <a:tcPr marL="6350" marR="6350" marT="6350" marB="0" anchor="b"/>
                </a:tc>
                <a:tc>
                  <a:txBody>
                    <a:bodyPr/>
                    <a:lstStyle/>
                    <a:p>
                      <a:pPr algn="l" fontAlgn="b"/>
                      <a:endParaRPr lang="en-GB" sz="1000" b="0" i="0" u="none" strike="noStrike" dirty="0">
                        <a:solidFill>
                          <a:srgbClr val="333333"/>
                        </a:solidFill>
                        <a:effectLst/>
                        <a:latin typeface="Calibri" panose="020F0502020204030204" pitchFamily="34" charset="0"/>
                      </a:endParaRPr>
                    </a:p>
                  </a:txBody>
                  <a:tcPr marL="6350" marR="6350" marT="6350" marB="0" anchor="b"/>
                </a:tc>
                <a:tc>
                  <a:txBody>
                    <a:bodyPr/>
                    <a:lstStyle/>
                    <a:p>
                      <a:pPr algn="l" fontAlgn="b"/>
                      <a:endParaRPr lang="en-GB" sz="1000" b="0" i="0" u="none" strike="noStrike">
                        <a:solidFill>
                          <a:srgbClr val="333333"/>
                        </a:solidFill>
                        <a:effectLst/>
                        <a:latin typeface="Calibri" panose="020F0502020204030204" pitchFamily="34" charset="0"/>
                      </a:endParaRPr>
                    </a:p>
                  </a:txBody>
                  <a:tcPr marL="6350" marR="6350" marT="6350" marB="0" anchor="b"/>
                </a:tc>
                <a:tc>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b"/>
                </a:tc>
                <a:tc gridSpan="2">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tc hMerge="1">
                  <a:txBody>
                    <a:bodyPr/>
                    <a:lstStyle/>
                    <a:p>
                      <a:endParaRPr lang="en-GB"/>
                    </a:p>
                  </a:txBody>
                  <a:tcPr/>
                </a:tc>
                <a:tc>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58139914"/>
                  </a:ext>
                </a:extLst>
              </a:tr>
              <a:tr h="611155">
                <a:tc>
                  <a:txBody>
                    <a:bodyPr/>
                    <a:lstStyle/>
                    <a:p>
                      <a:pPr algn="ctr" fontAlgn="b"/>
                      <a:r>
                        <a:rPr lang="en-GB" sz="1050" b="0" i="0" u="none" strike="noStrike">
                          <a:solidFill>
                            <a:srgbClr val="000000"/>
                          </a:solidFill>
                          <a:effectLst/>
                          <a:latin typeface="Arial"/>
                        </a:rPr>
                        <a:t>Learning / Training</a:t>
                      </a:r>
                    </a:p>
                  </a:txBody>
                  <a:tcPr marL="6350" marR="6350" marT="6350" marB="0" anchor="ctr">
                    <a:solidFill>
                      <a:schemeClr val="tx2">
                        <a:lumMod val="40000"/>
                        <a:lumOff val="60000"/>
                      </a:schemeClr>
                    </a:solidFill>
                  </a:tcPr>
                </a:tc>
                <a:tc gridSpan="3">
                  <a:txBody>
                    <a:bodyPr/>
                    <a:lstStyle/>
                    <a:p>
                      <a:pPr algn="ctr" fontAlgn="b"/>
                      <a:r>
                        <a:rPr lang="en-GB" sz="1050" b="0" i="0" u="none" strike="noStrike">
                          <a:solidFill>
                            <a:srgbClr val="000000"/>
                          </a:solidFill>
                          <a:effectLst/>
                          <a:latin typeface="Arial"/>
                        </a:rPr>
                        <a:t>Simulator / Scope Introduction/ </a:t>
                      </a:r>
                    </a:p>
                    <a:p>
                      <a:pPr lvl="0" algn="ctr">
                        <a:buNone/>
                      </a:pPr>
                      <a:r>
                        <a:rPr lang="en-GB" sz="1050" b="0" i="0" u="none" strike="noStrike">
                          <a:solidFill>
                            <a:srgbClr val="000000"/>
                          </a:solidFill>
                          <a:effectLst/>
                          <a:latin typeface="Arial"/>
                        </a:rPr>
                        <a:t>30 Scopes JETS</a:t>
                      </a:r>
                    </a:p>
                  </a:txBody>
                  <a:tcPr marL="6350" marR="6350" marT="6350" marB="0" anchor="ctr">
                    <a:solidFill>
                      <a:schemeClr val="bg1">
                        <a:lumMod val="85000"/>
                      </a:schemeClr>
                    </a:solidFill>
                  </a:tcPr>
                </a:tc>
                <a:tc hMerge="1">
                  <a:txBody>
                    <a:bodyPr/>
                    <a:lstStyle/>
                    <a:p>
                      <a:endParaRPr lang="en-US"/>
                    </a:p>
                  </a:txBody>
                  <a:tcPr marL="6350" marR="6350" marT="6350" marB="0" anchor="ctr">
                    <a:solidFill>
                      <a:schemeClr val="bg1">
                        <a:lumMod val="85000"/>
                      </a:schemeClr>
                    </a:solidFill>
                  </a:tcPr>
                </a:tc>
                <a:tc hMerge="1">
                  <a:txBody>
                    <a:bodyPr/>
                    <a:lstStyle/>
                    <a:p>
                      <a:endParaRPr lang="en-US"/>
                    </a:p>
                  </a:txBody>
                  <a:tcPr marL="6350" marR="6350" marT="6350" marB="0">
                    <a:solidFill>
                      <a:schemeClr val="bg1">
                        <a:lumMod val="85000"/>
                      </a:schemeClr>
                    </a:solidFill>
                  </a:tcPr>
                </a:tc>
                <a:tc gridSpan="10">
                  <a:txBody>
                    <a:bodyPr/>
                    <a:lstStyle/>
                    <a:p>
                      <a:pPr lvl="0" algn="ctr">
                        <a:buNone/>
                      </a:pPr>
                      <a:r>
                        <a:rPr lang="en-GB" sz="1050" b="0" i="0" u="none" strike="noStrike" noProof="0" dirty="0">
                          <a:solidFill>
                            <a:srgbClr val="000000"/>
                          </a:solidFill>
                          <a:effectLst/>
                          <a:latin typeface="Arial"/>
                        </a:rPr>
                        <a:t>Weekly protected study time / Weekly Training lists (recommend 20 hours) **</a:t>
                      </a:r>
                      <a:endParaRPr lang="en-US" dirty="0"/>
                    </a:p>
                  </a:txBody>
                  <a:tcPr marL="6350" marR="6350" marT="6350" marB="0" anchor="ctr">
                    <a:solidFill>
                      <a:schemeClr val="bg1">
                        <a:lumMod val="85000"/>
                      </a:schemeClr>
                    </a:solidFill>
                  </a:tcPr>
                </a:tc>
                <a:tc hMerge="1">
                  <a:txBody>
                    <a:bodyPr/>
                    <a:lstStyle/>
                    <a:p>
                      <a:endParaRPr lang="en-GB"/>
                    </a:p>
                  </a:txBody>
                  <a:tcPr/>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US"/>
                    </a:p>
                  </a:txBody>
                  <a:tcPr marL="6350" marR="6350" marT="6350" marB="0" anchor="b"/>
                </a:tc>
                <a:tc hMerge="1">
                  <a:txBody>
                    <a:bodyPr/>
                    <a:lstStyle/>
                    <a:p>
                      <a:endParaRPr lang="en-GB"/>
                    </a:p>
                  </a:txBody>
                  <a:tcPr/>
                </a:tc>
                <a:tc hMerge="1">
                  <a:txBody>
                    <a:bodyPr/>
                    <a:lstStyle/>
                    <a:p>
                      <a:endParaRPr lang="en-US"/>
                    </a:p>
                  </a:txBody>
                  <a:tcPr marL="6350" marR="6350" marT="6350" marB="0" anchor="b"/>
                </a:tc>
                <a:extLst>
                  <a:ext uri="{0D108BD9-81ED-4DB2-BD59-A6C34878D82A}">
                    <a16:rowId xmlns:a16="http://schemas.microsoft.com/office/drawing/2014/main" val="1167666053"/>
                  </a:ext>
                </a:extLst>
              </a:tr>
              <a:tr h="923017">
                <a:tc>
                  <a:txBody>
                    <a:bodyPr/>
                    <a:lstStyle/>
                    <a:p>
                      <a:pPr algn="ctr" fontAlgn="b"/>
                      <a:r>
                        <a:rPr lang="en-GB" sz="1050" b="0" i="0" u="none" strike="noStrike" kern="1200" dirty="0">
                          <a:solidFill>
                            <a:srgbClr val="000000"/>
                          </a:solidFill>
                          <a:effectLst/>
                          <a:latin typeface="Arial"/>
                          <a:ea typeface="+mn-ea"/>
                          <a:cs typeface="+mn-cs"/>
                        </a:rPr>
                        <a:t>Hands on Endoscopy Teaching in SEETA Hub</a:t>
                      </a:r>
                    </a:p>
                  </a:txBody>
                  <a:tcPr marL="6350" marR="6350" marT="6350" marB="0" anchor="ctr">
                    <a:solidFill>
                      <a:schemeClr val="tx2">
                        <a:lumMod val="40000"/>
                        <a:lumOff val="60000"/>
                      </a:schemeClr>
                    </a:solidFill>
                  </a:tcPr>
                </a:tc>
                <a:tc>
                  <a:txBody>
                    <a:bodyPr/>
                    <a:lstStyle/>
                    <a:p>
                      <a:pPr algn="l" fontAlgn="b"/>
                      <a:endParaRPr lang="en-GB" sz="1050" b="0" i="0" u="none" strike="noStrike" dirty="0">
                        <a:solidFill>
                          <a:srgbClr val="000000"/>
                        </a:solidFill>
                        <a:effectLst/>
                        <a:latin typeface="Arial" panose="020B0604020202020204" pitchFamily="34" charset="0"/>
                      </a:endParaRPr>
                    </a:p>
                  </a:txBody>
                  <a:tcPr marL="6350" marR="6350" marT="6350" marB="0" anchor="b"/>
                </a:tc>
                <a:tc>
                  <a:txBody>
                    <a:bodyPr/>
                    <a:lstStyle/>
                    <a:p>
                      <a:pPr algn="l" fontAlgn="b"/>
                      <a:endParaRPr lang="en-GB" sz="1050" b="0" i="0" u="none" strike="noStrike" dirty="0">
                        <a:solidFill>
                          <a:srgbClr val="000000"/>
                        </a:solidFill>
                        <a:effectLst/>
                        <a:latin typeface="Arial" panose="020B0604020202020204" pitchFamily="34" charset="0"/>
                      </a:endParaRPr>
                    </a:p>
                  </a:txBody>
                  <a:tcPr marL="6350" marR="6350" marT="6350" marB="0" anchor="b"/>
                </a:tc>
                <a:tc gridSpan="3">
                  <a:txBody>
                    <a:bodyPr/>
                    <a:lstStyle/>
                    <a:p>
                      <a:pPr marL="0" marR="0" lvl="0" indent="0" algn="ctr" rtl="0" eaLnBrk="1" fontAlgn="b" latinLnBrk="0" hangingPunct="1">
                        <a:lnSpc>
                          <a:spcPct val="100000"/>
                        </a:lnSpc>
                        <a:spcBef>
                          <a:spcPts val="0"/>
                        </a:spcBef>
                        <a:spcAft>
                          <a:spcPts val="0"/>
                        </a:spcAft>
                        <a:buClrTx/>
                        <a:buSzTx/>
                        <a:buFontTx/>
                        <a:buNone/>
                      </a:pPr>
                      <a:r>
                        <a:rPr lang="en-GB" sz="1050" b="0" i="0" u="none" strike="noStrike" kern="1200" dirty="0">
                          <a:solidFill>
                            <a:srgbClr val="000000"/>
                          </a:solidFill>
                          <a:effectLst/>
                          <a:latin typeface="Arial"/>
                          <a:ea typeface="+mn-ea"/>
                          <a:cs typeface="+mn-cs"/>
                        </a:rPr>
                        <a:t>JAG Basic Skills Course***</a:t>
                      </a:r>
                    </a:p>
                  </a:txBody>
                  <a:tcPr marL="6350" marR="6350" marT="6350" marB="0" anchor="ctr">
                    <a:solidFill>
                      <a:srgbClr val="B460D6"/>
                    </a:solidFill>
                  </a:tcPr>
                </a:tc>
                <a:tc hMerge="1">
                  <a:txBody>
                    <a:bodyPr/>
                    <a:lstStyle/>
                    <a:p>
                      <a:pPr algn="l" fontAlgn="b"/>
                      <a:endParaRPr lang="en-GB" sz="800" b="0" i="0" u="none" strike="noStrike">
                        <a:solidFill>
                          <a:srgbClr val="333333"/>
                        </a:solidFill>
                        <a:effectLst/>
                        <a:latin typeface="Calibri" panose="020F0502020204030204" pitchFamily="34" charset="0"/>
                      </a:endParaRPr>
                    </a:p>
                  </a:txBody>
                  <a:tcPr marL="6350" marR="6350" marT="6350" marB="0" anchor="b"/>
                </a:tc>
                <a:tc hMerge="1">
                  <a:txBody>
                    <a:bodyPr/>
                    <a:lstStyle/>
                    <a:p>
                      <a:pPr marL="0" marR="0" lvl="0" indent="0" algn="ctr" rtl="0" eaLnBrk="1" fontAlgn="b" latinLnBrk="0" hangingPunct="1">
                        <a:lnSpc>
                          <a:spcPct val="100000"/>
                        </a:lnSpc>
                        <a:spcBef>
                          <a:spcPts val="0"/>
                        </a:spcBef>
                        <a:spcAft>
                          <a:spcPts val="0"/>
                        </a:spcAft>
                        <a:buClrTx/>
                        <a:buSzTx/>
                        <a:buFontTx/>
                        <a:buNone/>
                      </a:pPr>
                      <a:endParaRPr lang="en-GB" sz="1050" b="0" i="0" u="none" strike="noStrike" kern="1200" dirty="0">
                        <a:solidFill>
                          <a:srgbClr val="000000"/>
                        </a:solidFill>
                        <a:effectLst/>
                        <a:latin typeface="Arial"/>
                        <a:ea typeface="+mn-ea"/>
                        <a:cs typeface="+mn-cs"/>
                      </a:endParaRPr>
                    </a:p>
                  </a:txBody>
                  <a:tcPr marL="6350" marR="6350" marT="6350" marB="0" anchor="b">
                    <a:solidFill>
                      <a:srgbClr val="00B0F0"/>
                    </a:solidFill>
                  </a:tcPr>
                </a:tc>
                <a:tc>
                  <a:txBody>
                    <a:bodyPr/>
                    <a:lstStyle/>
                    <a:p>
                      <a:pPr algn="l" fontAlgn="b"/>
                      <a:endParaRPr lang="en-GB" sz="1000" b="0" i="0" u="none" strike="noStrike" dirty="0">
                        <a:solidFill>
                          <a:srgbClr val="333333"/>
                        </a:solidFill>
                        <a:effectLst/>
                        <a:latin typeface="Calibri" panose="020F0502020204030204" pitchFamily="34" charset="0"/>
                      </a:endParaRPr>
                    </a:p>
                  </a:txBody>
                  <a:tcPr marL="6350" marR="6350" marT="6350" marB="0" anchor="b"/>
                </a:tc>
                <a:tc>
                  <a:txBody>
                    <a:bodyPr/>
                    <a:lstStyle/>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endParaRPr lang="en-GB" sz="1050" b="0" i="0" u="none" strike="noStrike">
                        <a:solidFill>
                          <a:srgbClr val="000000"/>
                        </a:solidFill>
                        <a:effectLst/>
                        <a:latin typeface="Calibri" panose="020F0502020204030204" pitchFamily="34" charset="0"/>
                      </a:endParaRPr>
                    </a:p>
                  </a:txBody>
                  <a:tcPr marL="6350" marR="6350" marT="635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050" b="0" i="0" u="none" strike="noStrike" dirty="0">
                          <a:solidFill>
                            <a:srgbClr val="000000"/>
                          </a:solidFill>
                          <a:effectLst/>
                          <a:latin typeface="+mn-lt"/>
                        </a:rPr>
                        <a:t>JAG Polypectomy Course </a:t>
                      </a:r>
                    </a:p>
                    <a:p>
                      <a:pPr marL="0" marR="0" lvl="0" indent="0" algn="ctr" defTabSz="914400" rtl="0" eaLnBrk="1" fontAlgn="b" latinLnBrk="0" hangingPunct="1">
                        <a:lnSpc>
                          <a:spcPct val="100000"/>
                        </a:lnSpc>
                        <a:spcBef>
                          <a:spcPts val="0"/>
                        </a:spcBef>
                        <a:spcAft>
                          <a:spcPts val="0"/>
                        </a:spcAft>
                        <a:buClrTx/>
                        <a:buSzTx/>
                        <a:buFontTx/>
                        <a:buNone/>
                        <a:tabLst/>
                        <a:defRPr/>
                      </a:pPr>
                      <a:r>
                        <a:rPr lang="en-GB" sz="1050" b="0" i="0" u="none" strike="noStrike" dirty="0">
                          <a:solidFill>
                            <a:srgbClr val="000000"/>
                          </a:solidFill>
                          <a:effectLst/>
                          <a:latin typeface="+mn-lt"/>
                        </a:rPr>
                        <a:t>(Colon only)</a:t>
                      </a:r>
                    </a:p>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b">
                    <a:solidFill>
                      <a:srgbClr val="B460D6"/>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0" i="0" u="none" strike="noStrike" dirty="0">
                        <a:solidFill>
                          <a:srgbClr val="000000"/>
                        </a:solidFill>
                        <a:effectLs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0" i="0" u="none" strike="noStrike" dirty="0">
                        <a:solidFill>
                          <a:srgbClr val="000000"/>
                        </a:solidFill>
                        <a:effectLs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50" b="0" i="0" u="none" strike="noStrike" dirty="0">
                          <a:solidFill>
                            <a:srgbClr val="000000"/>
                          </a:solidFill>
                          <a:effectLst/>
                          <a:latin typeface="+mn-lt"/>
                        </a:rPr>
                        <a:t>ENTS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50" b="0" i="0" u="none" strike="noStrike" dirty="0">
                        <a:solidFill>
                          <a:srgbClr val="000000"/>
                        </a:solidFill>
                        <a:effectLst/>
                        <a:latin typeface="+mn-lt"/>
                      </a:endParaRPr>
                    </a:p>
                    <a:p>
                      <a:pPr lvl="0" algn="ctr">
                        <a:buNone/>
                      </a:pPr>
                      <a:endParaRPr lang="en-GB" sz="1050" b="0" i="0" u="none" strike="noStrike" kern="1200" dirty="0">
                        <a:solidFill>
                          <a:srgbClr val="000000"/>
                        </a:solidFill>
                        <a:effectLst/>
                        <a:latin typeface="Arial"/>
                        <a:ea typeface="+mn-ea"/>
                        <a:cs typeface="+mn-cs"/>
                      </a:endParaRPr>
                    </a:p>
                  </a:txBody>
                  <a:tcPr marL="6350" marR="6350" marT="6350" marB="0" anchor="ctr">
                    <a:solidFill>
                      <a:srgbClr val="B460D6"/>
                    </a:solidFill>
                  </a:tcPr>
                </a:tc>
                <a:tc hMerge="1">
                  <a:txBody>
                    <a:bodyPr/>
                    <a:lstStyle/>
                    <a:p>
                      <a:pPr algn="l" fontAlgn="b"/>
                      <a:endParaRPr lang="en-GB" sz="900" b="0" i="0" u="none" strike="noStrike">
                        <a:solidFill>
                          <a:srgbClr val="000000"/>
                        </a:solidFill>
                        <a:effectLst/>
                        <a:latin typeface="Calibri" panose="020F0502020204030204" pitchFamily="34" charset="0"/>
                      </a:endParaRPr>
                    </a:p>
                  </a:txBody>
                  <a:tcPr marL="6350" marR="6350" marT="6350" marB="0" anchor="b"/>
                </a:tc>
                <a:tc>
                  <a:txBody>
                    <a:bodyPr/>
                    <a:lstStyle/>
                    <a:p>
                      <a:pPr lvl="0" algn="ctr">
                        <a:buNone/>
                      </a:pPr>
                      <a:endParaRPr lang="en-GB" sz="1050" b="0" i="0" u="none" strike="noStrike" kern="1200">
                        <a:solidFill>
                          <a:srgbClr val="000000"/>
                        </a:solidFill>
                        <a:effectLst/>
                        <a:latin typeface="Arial"/>
                        <a:ea typeface="+mn-ea"/>
                        <a:cs typeface="+mn-cs"/>
                      </a:endParaRPr>
                    </a:p>
                  </a:txBody>
                  <a:tcPr marL="6350" marR="6350" marT="6350" marB="0" anchor="ctr">
                    <a:solidFill>
                      <a:srgbClr val="E9EBF5"/>
                    </a:solidFill>
                  </a:tcPr>
                </a:tc>
                <a:tc>
                  <a:txBody>
                    <a:bodyPr/>
                    <a:lstStyle/>
                    <a:p>
                      <a:pPr algn="l" fontAlgn="b"/>
                      <a:endParaRPr lang="en-GB" sz="105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288656995"/>
                  </a:ext>
                </a:extLst>
              </a:tr>
            </a:tbl>
          </a:graphicData>
        </a:graphic>
      </p:graphicFrame>
      <p:graphicFrame>
        <p:nvGraphicFramePr>
          <p:cNvPr id="2" name="Table 2">
            <a:extLst>
              <a:ext uri="{FF2B5EF4-FFF2-40B4-BE49-F238E27FC236}">
                <a16:creationId xmlns:a16="http://schemas.microsoft.com/office/drawing/2014/main" id="{6979D20C-DC1D-DB28-9C2D-7545AFED1A9F}"/>
              </a:ext>
            </a:extLst>
          </p:cNvPr>
          <p:cNvGraphicFramePr>
            <a:graphicFrameLocks noGrp="1"/>
          </p:cNvGraphicFramePr>
          <p:nvPr>
            <p:extLst>
              <p:ext uri="{D42A27DB-BD31-4B8C-83A1-F6EECF244321}">
                <p14:modId xmlns:p14="http://schemas.microsoft.com/office/powerpoint/2010/main" val="2973328578"/>
              </p:ext>
            </p:extLst>
          </p:nvPr>
        </p:nvGraphicFramePr>
        <p:xfrm>
          <a:off x="175054" y="5190750"/>
          <a:ext cx="3122542" cy="1451464"/>
        </p:xfrm>
        <a:graphic>
          <a:graphicData uri="http://schemas.openxmlformats.org/drawingml/2006/table">
            <a:tbl>
              <a:tblPr firstRow="1" bandRow="1">
                <a:tableStyleId>{5C22544A-7EE6-4342-B048-85BDC9FD1C3A}</a:tableStyleId>
              </a:tblPr>
              <a:tblGrid>
                <a:gridCol w="1561271">
                  <a:extLst>
                    <a:ext uri="{9D8B030D-6E8A-4147-A177-3AD203B41FA5}">
                      <a16:colId xmlns:a16="http://schemas.microsoft.com/office/drawing/2014/main" val="16226807"/>
                    </a:ext>
                  </a:extLst>
                </a:gridCol>
                <a:gridCol w="1561271">
                  <a:extLst>
                    <a:ext uri="{9D8B030D-6E8A-4147-A177-3AD203B41FA5}">
                      <a16:colId xmlns:a16="http://schemas.microsoft.com/office/drawing/2014/main" val="3438914225"/>
                    </a:ext>
                  </a:extLst>
                </a:gridCol>
              </a:tblGrid>
              <a:tr h="450454">
                <a:tc gridSpan="2">
                  <a:txBody>
                    <a:bodyPr/>
                    <a:lstStyle/>
                    <a:p>
                      <a:pPr lvl="0">
                        <a:buNone/>
                      </a:pPr>
                      <a:r>
                        <a:rPr lang="en-US" sz="1050" b="1" i="0" u="none" strike="noStrike" kern="1200">
                          <a:solidFill>
                            <a:schemeClr val="tx1"/>
                          </a:solidFill>
                          <a:effectLst/>
                          <a:latin typeface="Arial"/>
                          <a:ea typeface="+mn-ea"/>
                          <a:cs typeface="+mn-cs"/>
                        </a:rPr>
                        <a:t>Shared responsibilities – Legend distribution</a:t>
                      </a:r>
                    </a:p>
                  </a:txBody>
                  <a:tcPr>
                    <a:solidFill>
                      <a:schemeClr val="tx2">
                        <a:lumMod val="40000"/>
                        <a:lumOff val="60000"/>
                      </a:schemeClr>
                    </a:solidFill>
                  </a:tcPr>
                </a:tc>
                <a:tc hMerge="1">
                  <a:txBody>
                    <a:bodyPr/>
                    <a:lstStyle/>
                    <a:p>
                      <a:endParaRPr lang="en-US"/>
                    </a:p>
                  </a:txBody>
                  <a:tcPr>
                    <a:solidFill>
                      <a:srgbClr val="00B0F0"/>
                    </a:solidFill>
                  </a:tcPr>
                </a:tc>
                <a:extLst>
                  <a:ext uri="{0D108BD9-81ED-4DB2-BD59-A6C34878D82A}">
                    <a16:rowId xmlns:a16="http://schemas.microsoft.com/office/drawing/2014/main" val="140882185"/>
                  </a:ext>
                </a:extLst>
              </a:tr>
              <a:tr h="483822">
                <a:tc>
                  <a:txBody>
                    <a:bodyPr/>
                    <a:lstStyle/>
                    <a:p>
                      <a:r>
                        <a:rPr lang="en-US" sz="1050" b="0" i="0" u="none" strike="noStrike" kern="1200" dirty="0">
                          <a:solidFill>
                            <a:srgbClr val="000000"/>
                          </a:solidFill>
                          <a:effectLst/>
                          <a:latin typeface="Arial"/>
                          <a:ea typeface="+mn-ea"/>
                          <a:cs typeface="+mn-cs"/>
                        </a:rPr>
                        <a:t>Trust/Trainee</a:t>
                      </a:r>
                    </a:p>
                    <a:p>
                      <a:endParaRPr lang="en-US" sz="1050" b="0" i="0" u="none" strike="noStrike" kern="1200" dirty="0">
                        <a:solidFill>
                          <a:srgbClr val="000000"/>
                        </a:solidFill>
                        <a:effectLst/>
                        <a:latin typeface="Arial"/>
                        <a:ea typeface="+mn-ea"/>
                        <a:cs typeface="+mn-cs"/>
                      </a:endParaRPr>
                    </a:p>
                  </a:txBody>
                  <a:tcPr>
                    <a:solidFill>
                      <a:schemeClr val="accent3">
                        <a:lumMod val="60000"/>
                        <a:lumOff val="40000"/>
                      </a:schemeClr>
                    </a:solidFill>
                  </a:tcPr>
                </a:tc>
                <a:tc>
                  <a:txBody>
                    <a:bodyPr/>
                    <a:lstStyle/>
                    <a:p>
                      <a:r>
                        <a:rPr lang="en-US" sz="1050" b="0" i="0" u="none" strike="noStrike" kern="1200" dirty="0">
                          <a:solidFill>
                            <a:srgbClr val="000000"/>
                          </a:solidFill>
                          <a:effectLst/>
                          <a:latin typeface="Arial"/>
                          <a:ea typeface="+mn-ea"/>
                          <a:cs typeface="+mn-cs"/>
                        </a:rPr>
                        <a:t>SEETA / SEETA Hub</a:t>
                      </a:r>
                    </a:p>
                  </a:txBody>
                  <a:tcPr>
                    <a:solidFill>
                      <a:srgbClr val="B460D6"/>
                    </a:solidFill>
                  </a:tcPr>
                </a:tc>
                <a:extLst>
                  <a:ext uri="{0D108BD9-81ED-4DB2-BD59-A6C34878D82A}">
                    <a16:rowId xmlns:a16="http://schemas.microsoft.com/office/drawing/2014/main" val="800461868"/>
                  </a:ext>
                </a:extLst>
              </a:tr>
              <a:tr h="517188">
                <a:tc>
                  <a:txBody>
                    <a:bodyPr/>
                    <a:lstStyle/>
                    <a:p>
                      <a:r>
                        <a:rPr lang="en-US" sz="1050" b="0" i="0" u="none" strike="noStrike" kern="1200" dirty="0">
                          <a:solidFill>
                            <a:srgbClr val="000000"/>
                          </a:solidFill>
                          <a:effectLst/>
                          <a:latin typeface="Arial"/>
                          <a:ea typeface="+mn-ea"/>
                          <a:cs typeface="+mn-cs"/>
                        </a:rPr>
                        <a:t>Learning Platforms</a:t>
                      </a:r>
                    </a:p>
                  </a:txBody>
                  <a:tcPr>
                    <a:solidFill>
                      <a:schemeClr val="accent6">
                        <a:lumMod val="40000"/>
                        <a:lumOff val="60000"/>
                      </a:schemeClr>
                    </a:solidFill>
                  </a:tcPr>
                </a:tc>
                <a:tc>
                  <a:txBody>
                    <a:bodyPr/>
                    <a:lstStyle/>
                    <a:p>
                      <a:r>
                        <a:rPr lang="en-US" sz="1050" b="0" i="0" u="none" strike="noStrike" kern="1200" dirty="0">
                          <a:solidFill>
                            <a:srgbClr val="000000"/>
                          </a:solidFill>
                          <a:effectLst/>
                          <a:latin typeface="Arial"/>
                          <a:ea typeface="+mn-ea"/>
                          <a:cs typeface="+mn-cs"/>
                        </a:rPr>
                        <a:t>University: LJMU/BCU/ Other</a:t>
                      </a:r>
                    </a:p>
                  </a:txBody>
                  <a:tcPr>
                    <a:solidFill>
                      <a:schemeClr val="accent2">
                        <a:lumMod val="60000"/>
                        <a:lumOff val="40000"/>
                      </a:schemeClr>
                    </a:solidFill>
                  </a:tcPr>
                </a:tc>
                <a:extLst>
                  <a:ext uri="{0D108BD9-81ED-4DB2-BD59-A6C34878D82A}">
                    <a16:rowId xmlns:a16="http://schemas.microsoft.com/office/drawing/2014/main" val="1324122904"/>
                  </a:ext>
                </a:extLst>
              </a:tr>
            </a:tbl>
          </a:graphicData>
        </a:graphic>
      </p:graphicFrame>
      <p:graphicFrame>
        <p:nvGraphicFramePr>
          <p:cNvPr id="3" name="Table 4">
            <a:extLst>
              <a:ext uri="{FF2B5EF4-FFF2-40B4-BE49-F238E27FC236}">
                <a16:creationId xmlns:a16="http://schemas.microsoft.com/office/drawing/2014/main" id="{1D1E5A5E-714B-FB3C-ED8E-CF49BD00B28C}"/>
              </a:ext>
            </a:extLst>
          </p:cNvPr>
          <p:cNvGraphicFramePr>
            <a:graphicFrameLocks noGrp="1"/>
          </p:cNvGraphicFramePr>
          <p:nvPr>
            <p:extLst>
              <p:ext uri="{D42A27DB-BD31-4B8C-83A1-F6EECF244321}">
                <p14:modId xmlns:p14="http://schemas.microsoft.com/office/powerpoint/2010/main" val="1369230537"/>
              </p:ext>
            </p:extLst>
          </p:nvPr>
        </p:nvGraphicFramePr>
        <p:xfrm>
          <a:off x="3297596" y="5190750"/>
          <a:ext cx="8649412" cy="1451464"/>
        </p:xfrm>
        <a:graphic>
          <a:graphicData uri="http://schemas.openxmlformats.org/drawingml/2006/table">
            <a:tbl>
              <a:tblPr firstRow="1" bandRow="1">
                <a:tableStyleId>{5C22544A-7EE6-4342-B048-85BDC9FD1C3A}</a:tableStyleId>
              </a:tblPr>
              <a:tblGrid>
                <a:gridCol w="8649412">
                  <a:extLst>
                    <a:ext uri="{9D8B030D-6E8A-4147-A177-3AD203B41FA5}">
                      <a16:colId xmlns:a16="http://schemas.microsoft.com/office/drawing/2014/main" val="3615982235"/>
                    </a:ext>
                  </a:extLst>
                </a:gridCol>
              </a:tblGrid>
              <a:tr h="465902">
                <a:tc>
                  <a:txBody>
                    <a:bodyPr/>
                    <a:lstStyle/>
                    <a:p>
                      <a:pPr marL="0" indent="0" algn="r">
                        <a:buFont typeface="Arial"/>
                        <a:buNone/>
                      </a:pPr>
                      <a:r>
                        <a:rPr lang="en-US" sz="1050" b="0" i="0" u="none" strike="noStrike" kern="1200" dirty="0">
                          <a:solidFill>
                            <a:srgbClr val="000000"/>
                          </a:solidFill>
                          <a:effectLst/>
                          <a:latin typeface="Arial"/>
                          <a:ea typeface="+mn-ea"/>
                          <a:cs typeface="+mn-cs"/>
                        </a:rPr>
                        <a:t>*Relevant course to be discussed with SEETA as part of personal development plan.</a:t>
                      </a:r>
                    </a:p>
                  </a:txBody>
                  <a:tcPr>
                    <a:solidFill>
                      <a:schemeClr val="tx2">
                        <a:lumMod val="60000"/>
                        <a:lumOff val="40000"/>
                      </a:schemeClr>
                    </a:solidFill>
                  </a:tcPr>
                </a:tc>
                <a:extLst>
                  <a:ext uri="{0D108BD9-81ED-4DB2-BD59-A6C34878D82A}">
                    <a16:rowId xmlns:a16="http://schemas.microsoft.com/office/drawing/2014/main" val="3596853733"/>
                  </a:ext>
                </a:extLst>
              </a:tr>
              <a:tr h="465902">
                <a:tc>
                  <a:txBody>
                    <a:bodyPr/>
                    <a:lstStyle/>
                    <a:p>
                      <a:pPr marL="0" indent="0" algn="r">
                        <a:buFont typeface="Arial"/>
                        <a:buNone/>
                      </a:pPr>
                      <a:r>
                        <a:rPr lang="en-US" sz="1050" b="0" i="0" u="none" strike="noStrike" kern="1200">
                          <a:solidFill>
                            <a:srgbClr val="000000"/>
                          </a:solidFill>
                          <a:effectLst/>
                          <a:latin typeface="Arial"/>
                          <a:ea typeface="+mn-ea"/>
                          <a:cs typeface="+mn-cs"/>
                        </a:rPr>
                        <a:t>** Trust to confirm weekly protected training lists and study time. Minimum of 2 training lists a week, with 4 training lists recommended. </a:t>
                      </a:r>
                    </a:p>
                  </a:txBody>
                  <a:tcPr>
                    <a:solidFill>
                      <a:schemeClr val="tx2">
                        <a:lumMod val="60000"/>
                        <a:lumOff val="40000"/>
                      </a:schemeClr>
                    </a:solidFill>
                  </a:tcPr>
                </a:tc>
                <a:extLst>
                  <a:ext uri="{0D108BD9-81ED-4DB2-BD59-A6C34878D82A}">
                    <a16:rowId xmlns:a16="http://schemas.microsoft.com/office/drawing/2014/main" val="2619208958"/>
                  </a:ext>
                </a:extLst>
              </a:tr>
              <a:tr h="519660">
                <a:tc>
                  <a:txBody>
                    <a:bodyPr/>
                    <a:lstStyle/>
                    <a:p>
                      <a:pPr lvl="0" algn="r">
                        <a:buNone/>
                      </a:pPr>
                      <a:r>
                        <a:rPr lang="en-US" sz="1050" b="0" i="0" u="none" strike="noStrike" kern="1200">
                          <a:solidFill>
                            <a:srgbClr val="000000"/>
                          </a:solidFill>
                          <a:effectLst/>
                          <a:latin typeface="Arial"/>
                          <a:ea typeface="+mn-ea"/>
                          <a:cs typeface="+mn-cs"/>
                        </a:rPr>
                        <a:t>.***Trainee </a:t>
                      </a:r>
                      <a:r>
                        <a:rPr lang="en-US" sz="1050" b="0" i="0" u="none" strike="noStrike" kern="1200" dirty="0">
                          <a:solidFill>
                            <a:srgbClr val="000000"/>
                          </a:solidFill>
                          <a:effectLst/>
                          <a:latin typeface="Arial"/>
                          <a:ea typeface="+mn-ea"/>
                          <a:cs typeface="+mn-cs"/>
                        </a:rPr>
                        <a:t>must achieve a 30 scopes minimum within 2 months to access this stage</a:t>
                      </a:r>
                    </a:p>
                  </a:txBody>
                  <a:tcPr>
                    <a:solidFill>
                      <a:schemeClr val="tx2">
                        <a:lumMod val="60000"/>
                        <a:lumOff val="40000"/>
                      </a:schemeClr>
                    </a:solidFill>
                  </a:tcPr>
                </a:tc>
                <a:extLst>
                  <a:ext uri="{0D108BD9-81ED-4DB2-BD59-A6C34878D82A}">
                    <a16:rowId xmlns:a16="http://schemas.microsoft.com/office/drawing/2014/main" val="2263711919"/>
                  </a:ext>
                </a:extLst>
              </a:tr>
            </a:tbl>
          </a:graphicData>
        </a:graphic>
      </p:graphicFrame>
    </p:spTree>
    <p:extLst>
      <p:ext uri="{BB962C8B-B14F-4D97-AF65-F5344CB8AC3E}">
        <p14:creationId xmlns:p14="http://schemas.microsoft.com/office/powerpoint/2010/main" val="3757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38CE384-8D95-0F9F-17B4-DE0AAA8870F4}"/>
              </a:ext>
            </a:extLst>
          </p:cNvPr>
          <p:cNvSpPr txBox="1">
            <a:spLocks/>
          </p:cNvSpPr>
          <p:nvPr/>
        </p:nvSpPr>
        <p:spPr>
          <a:xfrm>
            <a:off x="1639381" y="412764"/>
            <a:ext cx="8913237" cy="563033"/>
          </a:xfrm>
          <a:prstGeom prst="rect">
            <a:avLst/>
          </a:prstGeom>
        </p:spPr>
        <p:txBody>
          <a:bodyPr lIns="91440" tIns="45720" rIns="91440" bIns="45720" anchor="t"/>
          <a:lstStyle>
            <a:defPPr>
              <a:defRPr lang="en-US"/>
            </a:defPPr>
            <a:lvl1pPr fontAlgn="base">
              <a:spcBef>
                <a:spcPct val="0"/>
              </a:spcBef>
              <a:spcAft>
                <a:spcPct val="0"/>
              </a:spcAft>
              <a:defRPr sz="2800" b="1">
                <a:solidFill>
                  <a:srgbClr val="A00054"/>
                </a:solidFill>
                <a:latin typeface="+mj-lt"/>
                <a:ea typeface="+mj-ea"/>
                <a:cs typeface="Calibri" panose="020F0502020204030204" pitchFamily="34" charset="0"/>
              </a:defRPr>
            </a:lvl1pPr>
            <a:lvl2pPr algn="ctr" fontAlgn="base">
              <a:spcBef>
                <a:spcPct val="0"/>
              </a:spcBef>
              <a:spcAft>
                <a:spcPct val="0"/>
              </a:spcAft>
              <a:defRPr sz="4400">
                <a:latin typeface="Calibri" panose="020F0502020204030204" pitchFamily="34" charset="0"/>
              </a:defRPr>
            </a:lvl2pPr>
            <a:lvl3pPr algn="ctr" fontAlgn="base">
              <a:spcBef>
                <a:spcPct val="0"/>
              </a:spcBef>
              <a:spcAft>
                <a:spcPct val="0"/>
              </a:spcAft>
              <a:defRPr sz="4400">
                <a:latin typeface="Calibri" panose="020F0502020204030204" pitchFamily="34" charset="0"/>
              </a:defRPr>
            </a:lvl3pPr>
            <a:lvl4pPr algn="ctr" fontAlgn="base">
              <a:spcBef>
                <a:spcPct val="0"/>
              </a:spcBef>
              <a:spcAft>
                <a:spcPct val="0"/>
              </a:spcAft>
              <a:defRPr sz="4400">
                <a:latin typeface="Calibri" panose="020F0502020204030204" pitchFamily="34" charset="0"/>
              </a:defRPr>
            </a:lvl4pPr>
            <a:lvl5pPr algn="ctr" fontAlgn="base">
              <a:spcBef>
                <a:spcPct val="0"/>
              </a:spcBef>
              <a:spcAft>
                <a:spcPct val="0"/>
              </a:spcAft>
              <a:defRPr sz="4400">
                <a:latin typeface="Calibri" panose="020F0502020204030204" pitchFamily="34" charset="0"/>
              </a:defRPr>
            </a:lvl5pPr>
            <a:lvl6pPr marL="457200" algn="ctr" fontAlgn="base">
              <a:spcBef>
                <a:spcPct val="0"/>
              </a:spcBef>
              <a:spcAft>
                <a:spcPct val="0"/>
              </a:spcAft>
              <a:defRPr sz="4400">
                <a:latin typeface="Calibri" panose="020F0502020204030204" pitchFamily="34" charset="0"/>
              </a:defRPr>
            </a:lvl6pPr>
            <a:lvl7pPr marL="914400" algn="ctr" fontAlgn="base">
              <a:spcBef>
                <a:spcPct val="0"/>
              </a:spcBef>
              <a:spcAft>
                <a:spcPct val="0"/>
              </a:spcAft>
              <a:defRPr sz="4400">
                <a:latin typeface="Calibri" panose="020F0502020204030204" pitchFamily="34" charset="0"/>
              </a:defRPr>
            </a:lvl7pPr>
            <a:lvl8pPr marL="1371600" algn="ctr" fontAlgn="base">
              <a:spcBef>
                <a:spcPct val="0"/>
              </a:spcBef>
              <a:spcAft>
                <a:spcPct val="0"/>
              </a:spcAft>
              <a:defRPr sz="4400">
                <a:latin typeface="Calibri" panose="020F0502020204030204" pitchFamily="34" charset="0"/>
              </a:defRPr>
            </a:lvl8pPr>
            <a:lvl9pPr marL="1828800" algn="ctr" fontAlgn="base">
              <a:spcBef>
                <a:spcPct val="0"/>
              </a:spcBef>
              <a:spcAft>
                <a:spcPct val="0"/>
              </a:spcAft>
              <a:defRPr sz="4400">
                <a:latin typeface="Calibri" panose="020F0502020204030204" pitchFamily="34" charset="0"/>
              </a:defRPr>
            </a:lvl9pPr>
          </a:lstStyle>
          <a:p>
            <a:pPr algn="ctr" defTabSz="457178">
              <a:defRPr/>
            </a:pPr>
            <a:r>
              <a:rPr lang="en-US" kern="0">
                <a:solidFill>
                  <a:srgbClr val="00A18B"/>
                </a:solidFill>
                <a:latin typeface="Arial" panose="020B0604020202020204"/>
                <a:cs typeface="Calibri"/>
              </a:rPr>
              <a:t> Learning Resources</a:t>
            </a:r>
            <a:r>
              <a:rPr lang="en-US" kern="0">
                <a:solidFill>
                  <a:schemeClr val="tx2">
                    <a:lumMod val="75000"/>
                  </a:schemeClr>
                </a:solidFill>
                <a:latin typeface="Arial" panose="020B0604020202020204"/>
                <a:cs typeface="Calibri"/>
              </a:rPr>
              <a:t>  </a:t>
            </a:r>
            <a:endParaRPr lang="en-US" kern="0">
              <a:solidFill>
                <a:schemeClr val="tx2">
                  <a:lumMod val="75000"/>
                </a:schemeClr>
              </a:solidFill>
              <a:latin typeface="Arial" panose="020B0604020202020204"/>
            </a:endParaRPr>
          </a:p>
        </p:txBody>
      </p:sp>
      <p:sp>
        <p:nvSpPr>
          <p:cNvPr id="2" name="TextBox 1">
            <a:extLst>
              <a:ext uri="{FF2B5EF4-FFF2-40B4-BE49-F238E27FC236}">
                <a16:creationId xmlns:a16="http://schemas.microsoft.com/office/drawing/2014/main" id="{BBE2C4FB-E90E-AF4D-8D42-5FCD3D3AEA51}"/>
              </a:ext>
            </a:extLst>
          </p:cNvPr>
          <p:cNvSpPr txBox="1"/>
          <p:nvPr/>
        </p:nvSpPr>
        <p:spPr>
          <a:xfrm>
            <a:off x="949124" y="1517886"/>
            <a:ext cx="10208871" cy="2585323"/>
          </a:xfrm>
          <a:prstGeom prst="rect">
            <a:avLst/>
          </a:prstGeom>
          <a:noFill/>
          <a:ln w="38100">
            <a:solidFill>
              <a:schemeClr val="accent1"/>
            </a:solidFill>
          </a:ln>
        </p:spPr>
        <p:txBody>
          <a:bodyPr wrap="square" rtlCol="0">
            <a:spAutoFit/>
          </a:bodyPr>
          <a:lstStyle/>
          <a:p>
            <a:pPr rtl="0" fontAlgn="b"/>
            <a:r>
              <a:rPr lang="en-GB">
                <a:latin typeface="Arial" panose="020B0604020202020204" pitchFamily="34" charset="0"/>
                <a:cs typeface="Arial" panose="020B0604020202020204" pitchFamily="34" charset="0"/>
              </a:rPr>
              <a:t>As part of the SEETA Clinical Endoscopist Training Programme, trainees will have access to a suite of learning resources through:</a:t>
            </a:r>
          </a:p>
          <a:p>
            <a:pPr rtl="0" fontAlgn="b"/>
            <a:endParaRPr lang="en-GB">
              <a:latin typeface="Arial" panose="020B0604020202020204" pitchFamily="34" charset="0"/>
              <a:cs typeface="Arial" panose="020B0604020202020204" pitchFamily="34" charset="0"/>
            </a:endParaRPr>
          </a:p>
          <a:p>
            <a:pPr marL="285750" indent="-285750" rtl="0" fontAlgn="b">
              <a:buFont typeface="Arial" panose="020B0604020202020204" pitchFamily="34" charset="0"/>
              <a:buChar char="•"/>
            </a:pPr>
            <a:r>
              <a:rPr lang="en-GB">
                <a:latin typeface="Arial" panose="020B0604020202020204" pitchFamily="34" charset="0"/>
                <a:cs typeface="Arial" panose="020B0604020202020204" pitchFamily="34" charset="0"/>
              </a:rPr>
              <a:t>Their academic module(s) (identified in an applicant’s personal development plan meeting) </a:t>
            </a:r>
          </a:p>
          <a:p>
            <a:pPr marL="285750" indent="-285750" rtl="0" fontAlgn="b">
              <a:buFont typeface="Arial" panose="020B0604020202020204" pitchFamily="34" charset="0"/>
              <a:buChar char="•"/>
            </a:pPr>
            <a:r>
              <a:rPr lang="en-GB">
                <a:latin typeface="Arial" panose="020B0604020202020204" pitchFamily="34" charset="0"/>
                <a:cs typeface="Arial" panose="020B0604020202020204" pitchFamily="34" charset="0"/>
              </a:rPr>
              <a:t>The Endoscopy Academies Portal</a:t>
            </a:r>
          </a:p>
          <a:p>
            <a:pPr marL="285750" indent="-285750" rtl="0" fontAlgn="b">
              <a:buFont typeface="Arial" panose="020B0604020202020204" pitchFamily="34" charset="0"/>
              <a:buChar char="•"/>
            </a:pPr>
            <a:r>
              <a:rPr lang="en-GB">
                <a:latin typeface="Arial" panose="020B0604020202020204" pitchFamily="34" charset="0"/>
                <a:cs typeface="Arial" panose="020B0604020202020204" pitchFamily="34" charset="0"/>
              </a:rPr>
              <a:t>SLATE</a:t>
            </a:r>
          </a:p>
          <a:p>
            <a:pPr rtl="0" fontAlgn="b"/>
            <a:endParaRPr lang="en-GB">
              <a:latin typeface="Arial" panose="020B0604020202020204" pitchFamily="34" charset="0"/>
              <a:cs typeface="Arial" panose="020B0604020202020204" pitchFamily="34" charset="0"/>
            </a:endParaRPr>
          </a:p>
          <a:p>
            <a:pPr rtl="0" fontAlgn="b"/>
            <a:endParaRPr lang="en-GB">
              <a:latin typeface="Arial" panose="020B0604020202020204" pitchFamily="34" charset="0"/>
              <a:cs typeface="Arial" panose="020B0604020202020204" pitchFamily="34" charset="0"/>
            </a:endParaRPr>
          </a:p>
          <a:p>
            <a:pPr rtl="0" fontAlgn="b"/>
            <a:r>
              <a:rPr lang="en-GB">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0904800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825f3b1-0e88-46e5-8be6-2e66319fe22b" xsi:nil="true"/>
    <lcf76f155ced4ddcb4097134ff3c332f xmlns="7f306fc3-3c3d-4d13-97f5-42cd1ad5d06f">
      <Terms xmlns="http://schemas.microsoft.com/office/infopath/2007/PartnerControls"/>
    </lcf76f155ced4ddcb4097134ff3c332f>
    <SharedWithUsers xmlns="b825f3b1-0e88-46e5-8be6-2e66319fe22b">
      <UserInfo>
        <DisplayName>Natalie Gordon</DisplayName>
        <AccountId>1373</AccountId>
        <AccountType/>
      </UserInfo>
      <UserInfo>
        <DisplayName>Jenny Stewart</DisplayName>
        <AccountId>1374</AccountId>
        <AccountType/>
      </UserInfo>
    </SharedWithUsers>
    <test xmlns="7f306fc3-3c3d-4d13-97f5-42cd1ad5d06f" xsi:nil="true"/>
    <_ip_UnifiedCompliancePolicyUIAction xmlns="b825f3b1-0e88-46e5-8be6-2e66319fe22b" xsi:nil="true"/>
    <_Flow_SignoffStatus xmlns="7f306fc3-3c3d-4d13-97f5-42cd1ad5d06f" xsi:nil="true"/>
    <_ip_UnifiedCompliancePolicyProperties xmlns="b825f3b1-0e88-46e5-8be6-2e66319fe22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5E1998A367914AA40911E145DA85CF" ma:contentTypeVersion="27" ma:contentTypeDescription="Create a new document." ma:contentTypeScope="" ma:versionID="c170f6b481a6a961c44aa4034ff69e97">
  <xsd:schema xmlns:xsd="http://www.w3.org/2001/XMLSchema" xmlns:xs="http://www.w3.org/2001/XMLSchema" xmlns:p="http://schemas.microsoft.com/office/2006/metadata/properties" xmlns:ns2="7f306fc3-3c3d-4d13-97f5-42cd1ad5d06f" xmlns:ns3="b825f3b1-0e88-46e5-8be6-2e66319fe22b" targetNamespace="http://schemas.microsoft.com/office/2006/metadata/properties" ma:root="true" ma:fieldsID="a1c9c4d6150cd922be1f74379da34d4c" ns2:_="" ns3:_="">
    <xsd:import namespace="7f306fc3-3c3d-4d13-97f5-42cd1ad5d06f"/>
    <xsd:import namespace="b825f3b1-0e88-46e5-8be6-2e66319fe2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3:SharedWithUsers" minOccurs="0"/>
                <xsd:element ref="ns3:SharedWithDetails" minOccurs="0"/>
                <xsd:element ref="ns2:_Flow_SignoffStatus" minOccurs="0"/>
                <xsd:element ref="ns2:lcf76f155ced4ddcb4097134ff3c332f" minOccurs="0"/>
                <xsd:element ref="ns3:TaxCatchAll" minOccurs="0"/>
                <xsd:element ref="ns2:MediaServiceOCR" minOccurs="0"/>
                <xsd:element ref="ns2:MediaServiceObjectDetectorVersions" minOccurs="0"/>
                <xsd:element ref="ns2:MediaServiceLocation" minOccurs="0"/>
                <xsd:element ref="ns2:test" minOccurs="0"/>
                <xsd:element ref="ns3:_ip_UnifiedCompliancePolicyProperties" minOccurs="0"/>
                <xsd:element ref="ns3: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06fc3-3c3d-4d13-97f5-42cd1ad5d06f"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6" nillable="true" ma:displayName="MediaServiceDateTaken" ma:description="" ma:hidden="true" ma:internalName="MediaServiceDateTaken" ma:readOnly="true">
      <xsd:simpleType>
        <xsd:restriction base="dms:Text"/>
      </xsd:simpleType>
    </xsd:element>
    <xsd:element name="MediaLengthInSeconds" ma:index="7" nillable="true" ma:displayName="MediaLengthInSeconds" ma:description="" ma:internalName="MediaLengthInSeconds" ma:readOnly="true">
      <xsd:simpleType>
        <xsd:restriction base="dms:Unknown"/>
      </xsd:simpleType>
    </xsd:element>
    <xsd:element name="MediaServiceGenerationTime" ma:index="8" nillable="true" ma:displayName="MediaServiceGenerationTime" ma:hidden="true" ma:internalName="MediaServiceGenerationTime" ma:readOnly="true">
      <xsd:simpleType>
        <xsd:restriction base="dms:Text"/>
      </xsd:simpleType>
    </xsd:element>
    <xsd:element name="MediaServiceEventHashCode" ma:index="9" nillable="true" ma:displayName="MediaServiceEventHashCode" ma:hidden="true" ma:internalName="MediaServiceEventHashCode" ma:readOnly="true">
      <xsd:simpleType>
        <xsd:restriction base="dms:Text"/>
      </xsd:simpleType>
    </xsd:element>
    <xsd:element name="_Flow_SignoffStatus" ma:index="12" nillable="true" ma:displayName="Sign-off status" ma:internalName="Sign_x002d_off_x0020_status" ma:readOnly="fals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test" ma:index="19" nillable="true" ma:displayName="test" ma:internalName="test" ma:readOnly="false">
      <xsd:simpleType>
        <xsd:restriction base="dms:Note">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25f3b1-0e88-46e5-8be6-2e66319fe22b" elementFormDefault="qualified">
    <xsd:import namespace="http://schemas.microsoft.com/office/2006/documentManagement/types"/>
    <xsd:import namespace="http://schemas.microsoft.com/office/infopath/2007/PartnerControls"/>
    <xsd:element name="SharedWithUsers" ma:index="10"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2334c738-f7ed-453d-8199-f913045d18c3}" ma:internalName="TaxCatchAll" ma:showField="CatchAllData" ma:web="b825f3b1-0e88-46e5-8be6-2e66319fe22b">
      <xsd:complexType>
        <xsd:complexContent>
          <xsd:extension base="dms:MultiChoiceLookup">
            <xsd:sequence>
              <xsd:element name="Value" type="dms:Lookup" maxOccurs="unbounded" minOccurs="0" nillable="true"/>
            </xsd:sequence>
          </xsd:extension>
        </xsd:complexContent>
      </xsd:complexType>
    </xsd:element>
    <xsd:element name="_ip_UnifiedCompliancePolicyProperties" ma:index="24" nillable="true" ma:displayName="Unified Compliance Policy Properties" ma:internalName="_ip_UnifiedCompliancePolicyProperties" ma:readOnly="false">
      <xsd:simpleType>
        <xsd:restriction base="dms:Note"/>
      </xsd:simpleType>
    </xsd:element>
    <xsd:element name="_ip_UnifiedCompliancePolicyUIAction" ma:index="25" nillable="true" ma:displayName="Unified Compliance Policy UI Action" ma:hidden="true" ma:internalName="_ip_UnifiedCompliancePolicyUIAction"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C022CF-CFD5-434B-AF80-4D8B8CF3D9CC}">
  <ds:schemaRefs>
    <ds:schemaRef ds:uri="http://www.w3.org/XML/1998/namespace"/>
    <ds:schemaRef ds:uri="7f306fc3-3c3d-4d13-97f5-42cd1ad5d06f"/>
    <ds:schemaRef ds:uri="http://schemas.openxmlformats.org/package/2006/metadata/core-properties"/>
    <ds:schemaRef ds:uri="http://purl.org/dc/terms/"/>
    <ds:schemaRef ds:uri="b825f3b1-0e88-46e5-8be6-2e66319fe22b"/>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DE7F7FA6-02A9-46B3-8409-8823C506633C}">
  <ds:schemaRefs>
    <ds:schemaRef ds:uri="http://schemas.microsoft.com/sharepoint/v3/contenttype/forms"/>
  </ds:schemaRefs>
</ds:datastoreItem>
</file>

<file path=customXml/itemProps3.xml><?xml version="1.0" encoding="utf-8"?>
<ds:datastoreItem xmlns:ds="http://schemas.openxmlformats.org/officeDocument/2006/customXml" ds:itemID="{406A0076-81B6-47DD-8A64-8F40068C6F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06fc3-3c3d-4d13-97f5-42cd1ad5d06f"/>
    <ds:schemaRef ds:uri="b825f3b1-0e88-46e5-8be6-2e66319fe2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44</TotalTime>
  <Words>1376</Words>
  <Application>Microsoft Office PowerPoint</Application>
  <PresentationFormat>Widescreen</PresentationFormat>
  <Paragraphs>178</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STEWART, Ashleigh (NHS ENGLAND - T1510)</cp:lastModifiedBy>
  <cp:revision>1</cp:revision>
  <dcterms:created xsi:type="dcterms:W3CDTF">2023-05-04T09:24:09Z</dcterms:created>
  <dcterms:modified xsi:type="dcterms:W3CDTF">2025-03-12T15:31:18Z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0x010100F85E1998A367914AA40911E145DA85CF</vt:lpwstr>
  </property>
  <property fmtid="{D5CDD505-2E9C-101B-9397-08002B2CF9AE}" pid="3" name="MediaServiceImageTags">
    <vt:lpwstr/>
  </property>
  <property fmtid="{D5CDD505-2E9C-101B-9397-08002B2CF9AE}" pid="4" name="_ExtendedDescription">
    <vt:lpwstr/>
  </property>
</Properties>
</file>