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6"/>
  </p:notesMasterIdLst>
  <p:handoutMasterIdLst>
    <p:handoutMasterId r:id="rId7"/>
  </p:handoutMasterIdLst>
  <p:sldIdLst>
    <p:sldId id="2145707296" r:id="rId5"/>
  </p:sldIdLst>
  <p:sldSz cx="6858000" cy="9906000" type="A4"/>
  <p:notesSz cx="6858000" cy="9144000"/>
  <p:defaultTextStyle>
    <a:defPPr>
      <a:defRPr lang="en-US"/>
    </a:defPPr>
    <a:lvl1pPr marL="0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087"/>
    <a:srgbClr val="99C7EB"/>
    <a:srgbClr val="DDE1E4"/>
    <a:srgbClr val="CCCCFF"/>
    <a:srgbClr val="005EB8"/>
    <a:srgbClr val="425563"/>
    <a:srgbClr val="F6F8F8"/>
    <a:srgbClr val="80D2CC"/>
    <a:srgbClr val="99D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282F55-654F-4449-A9A9-C7516D2D2C11}" v="3" dt="2025-03-14T09:22:41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4915" autoAdjust="0"/>
  </p:normalViewPr>
  <p:slideViewPr>
    <p:cSldViewPr snapToGrid="0">
      <p:cViewPr varScale="1">
        <p:scale>
          <a:sx n="75" d="100"/>
          <a:sy n="75" d="100"/>
        </p:scale>
        <p:origin x="32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NDY, Tessa (NHS ENGLAND - T1510)" userId="17e50de8-c332-4513-a5ef-1a54c8f0be35" providerId="ADAL" clId="{86282F55-654F-4449-A9A9-C7516D2D2C11}"/>
    <pc:docChg chg="custSel modSld">
      <pc:chgData name="CANDY, Tessa (NHS ENGLAND - T1510)" userId="17e50de8-c332-4513-a5ef-1a54c8f0be35" providerId="ADAL" clId="{86282F55-654F-4449-A9A9-C7516D2D2C11}" dt="2025-03-14T11:18:01.863" v="208" actId="20577"/>
      <pc:docMkLst>
        <pc:docMk/>
      </pc:docMkLst>
      <pc:sldChg chg="addSp delSp modSp mod">
        <pc:chgData name="CANDY, Tessa (NHS ENGLAND - T1510)" userId="17e50de8-c332-4513-a5ef-1a54c8f0be35" providerId="ADAL" clId="{86282F55-654F-4449-A9A9-C7516D2D2C11}" dt="2025-03-14T11:18:01.863" v="208" actId="20577"/>
        <pc:sldMkLst>
          <pc:docMk/>
          <pc:sldMk cId="2628369725" sldId="2145707296"/>
        </pc:sldMkLst>
        <pc:spChg chg="mod">
          <ac:chgData name="CANDY, Tessa (NHS ENGLAND - T1510)" userId="17e50de8-c332-4513-a5ef-1a54c8f0be35" providerId="ADAL" clId="{86282F55-654F-4449-A9A9-C7516D2D2C11}" dt="2025-03-14T11:18:01.863" v="208" actId="20577"/>
          <ac:spMkLst>
            <pc:docMk/>
            <pc:sldMk cId="2628369725" sldId="2145707296"/>
            <ac:spMk id="16" creationId="{F17806F0-628A-B73F-1B43-36630E8EC59B}"/>
          </ac:spMkLst>
        </pc:spChg>
        <pc:graphicFrameChg chg="add mod modGraphic">
          <ac:chgData name="CANDY, Tessa (NHS ENGLAND - T1510)" userId="17e50de8-c332-4513-a5ef-1a54c8f0be35" providerId="ADAL" clId="{86282F55-654F-4449-A9A9-C7516D2D2C11}" dt="2025-03-14T09:22:41.679" v="193"/>
          <ac:graphicFrameMkLst>
            <pc:docMk/>
            <pc:sldMk cId="2628369725" sldId="2145707296"/>
            <ac:graphicFrameMk id="2" creationId="{08FA0621-0127-997C-1B6B-B9AECC9CCB8C}"/>
          </ac:graphicFrameMkLst>
        </pc:graphicFrameChg>
        <pc:graphicFrameChg chg="del">
          <ac:chgData name="CANDY, Tessa (NHS ENGLAND - T1510)" userId="17e50de8-c332-4513-a5ef-1a54c8f0be35" providerId="ADAL" clId="{86282F55-654F-4449-A9A9-C7516D2D2C11}" dt="2025-03-14T09:18:38.366" v="47" actId="478"/>
          <ac:graphicFrameMkLst>
            <pc:docMk/>
            <pc:sldMk cId="2628369725" sldId="2145707296"/>
            <ac:graphicFrameMk id="3" creationId="{5910006A-3763-738A-44D8-AA5F5881829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291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582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6873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164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455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3746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03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327" algn="l" defTabSz="804582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1015" y="59906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1015" y="2045014"/>
            <a:ext cx="4293000" cy="5815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2189" y="1898226"/>
            <a:ext cx="4220915" cy="5007495"/>
          </a:xfrm>
          <a:prstGeom prst="rect">
            <a:avLst/>
          </a:prstGeom>
        </p:spPr>
        <p:txBody>
          <a:bodyPr>
            <a:noAutofit/>
          </a:bodyPr>
          <a:lstStyle>
            <a:lvl1pPr marL="92995" indent="-92995" algn="l">
              <a:buNone/>
              <a:defRPr sz="1356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5750" y="6905720"/>
            <a:ext cx="4220915" cy="129557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F337CE4-9082-D695-8AD8-89148114EB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1"/>
            <a:ext cx="6857999" cy="9905999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2092" y="2417025"/>
            <a:ext cx="1946973" cy="9509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162" b="1">
                <a:solidFill>
                  <a:schemeClr val="tx1"/>
                </a:solidFill>
              </a:defRPr>
            </a:lvl1pPr>
            <a:lvl2pPr marL="115336" indent="0">
              <a:buNone/>
              <a:defRPr>
                <a:solidFill>
                  <a:schemeClr val="tx1"/>
                </a:solidFill>
              </a:defRPr>
            </a:lvl2pPr>
            <a:lvl3pPr marL="230672" indent="0">
              <a:buNone/>
              <a:defRPr>
                <a:solidFill>
                  <a:schemeClr val="tx1"/>
                </a:solidFill>
              </a:defRPr>
            </a:lvl3pPr>
            <a:lvl4pPr marL="349083" indent="0">
              <a:buNone/>
              <a:defRPr>
                <a:solidFill>
                  <a:schemeClr val="tx1"/>
                </a:solidFill>
              </a:defRPr>
            </a:lvl4pPr>
            <a:lvl5pPr marL="464419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42D69F-C459-8ECE-06A1-66E418FF3EC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581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58B23E-2241-0C04-DC3A-1FCFC1EF8A2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6858000" cy="9905999"/>
          </a:xfrm>
          <a:prstGeom prst="rect">
            <a:avLst/>
          </a:prstGeom>
        </p:spPr>
      </p:pic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A22BD2E-E9C2-A15B-06FB-553974CDE6C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2092" y="3367998"/>
            <a:ext cx="1946973" cy="44929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Font typeface="Arial" panose="020B0604020202020204" pitchFamily="34" charset="0"/>
              <a:buNone/>
              <a:defRPr sz="904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“Add quote text here”</a:t>
            </a:r>
          </a:p>
        </p:txBody>
      </p:sp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0C3909-1482-1013-E118-A2CE0A1D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119AD-4AAB-8B34-F6C1-8D76F0D453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149" y="3239800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slide 1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650" y="5148000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AF6C2AD-0E53-2A94-6EDF-C2BC1C35E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36076" y="-176107"/>
            <a:ext cx="6979920" cy="1008210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D1B5349-CF21-E9D2-92A0-6C58C15A0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450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2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4250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D07C2D6-AB1B-B84B-BC13-7D79E8BCF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928" y="-213840"/>
            <a:ext cx="7031210" cy="101561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06D8CC-65FF-0E59-2392-2C0EBC060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3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6489-9A30-702B-3E26-D818458928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5915025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4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0712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pic>
        <p:nvPicPr>
          <p:cNvPr id="5" name="Picture 4" descr="A blue rectangle with black background&#10;&#10;Description automatically generated">
            <a:extLst>
              <a:ext uri="{FF2B5EF4-FFF2-40B4-BE49-F238E27FC236}">
                <a16:creationId xmlns:a16="http://schemas.microsoft.com/office/drawing/2014/main" id="{D115B473-1B85-DD59-52BE-0E90A80C94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916450" y="399381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703" y="5637982"/>
            <a:ext cx="2188209" cy="129557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15336" indent="0">
              <a:buNone/>
              <a:defRPr/>
            </a:lvl2pPr>
            <a:lvl3pPr marL="230672" indent="0">
              <a:buNone/>
              <a:defRPr/>
            </a:lvl3pPr>
            <a:lvl4pPr marL="349083" indent="0">
              <a:buNone/>
              <a:defRPr/>
            </a:lvl4pPr>
            <a:lvl5pPr marL="464419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577A8-7F18-CBCC-319C-10DC2550A7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51" y="3128155"/>
            <a:ext cx="2652949" cy="1914702"/>
          </a:xfrm>
        </p:spPr>
        <p:txBody>
          <a:bodyPr>
            <a:noAutofit/>
          </a:bodyPr>
          <a:lstStyle>
            <a:lvl1pPr>
              <a:defRPr sz="1937" b="1"/>
            </a:lvl1pPr>
          </a:lstStyle>
          <a:p>
            <a:r>
              <a:rPr lang="en-US"/>
              <a:t>Breaker </a:t>
            </a:r>
            <a:br>
              <a:rPr lang="en-US"/>
            </a:br>
            <a:r>
              <a:rPr lang="en-US"/>
              <a:t>slide 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2616202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4586343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062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4539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01671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93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7072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44770" y="6556485"/>
            <a:ext cx="589026" cy="14800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D92FD5-08EA-6BC8-29BC-BCF5EEFE18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6160201" y="3255240"/>
            <a:ext cx="15555152" cy="4284134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34963" y="526393"/>
            <a:ext cx="680037" cy="14152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15209" y="3764008"/>
            <a:ext cx="4866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3156058" y="4057078"/>
            <a:ext cx="2443350" cy="37671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775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62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775" b="1" i="0" u="none" strike="noStrike" kern="1200" cap="none" spc="6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775" b="1" i="0" u="none" strike="noStrike" kern="1200" cap="none" spc="6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2952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81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775" b="1" i="0" u="none" strike="noStrike" kern="1200" cap="none" spc="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775" b="1">
              <a:solidFill>
                <a:schemeClr val="tx1"/>
              </a:solidFill>
            </a:endParaRPr>
          </a:p>
        </p:txBody>
      </p:sp>
      <p:pic>
        <p:nvPicPr>
          <p:cNvPr id="5" name="Picture 4" descr="Twitter symbol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3303023" y="5294227"/>
            <a:ext cx="219456" cy="563541"/>
          </a:xfrm>
          <a:prstGeom prst="rect">
            <a:avLst/>
          </a:prstGeom>
        </p:spPr>
      </p:pic>
      <p:pic>
        <p:nvPicPr>
          <p:cNvPr id="8" name="Picture 7" descr="LinkedIn symbol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3310535" y="6162533"/>
            <a:ext cx="219456" cy="563541"/>
          </a:xfrm>
          <a:prstGeom prst="rect">
            <a:avLst/>
          </a:prstGeom>
        </p:spPr>
      </p:pic>
      <p:pic>
        <p:nvPicPr>
          <p:cNvPr id="72" name="Picture 96" descr="World-wide web symbol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243980" y="6942755"/>
            <a:ext cx="337542" cy="8667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2"/>
                </a:solidFill>
              </a:rPr>
              <a:t>‹#›</a:t>
            </a:fld>
            <a:endParaRPr lang="en-GB" sz="387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000" y="447887"/>
            <a:ext cx="6414837" cy="61637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77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1255816" y="457991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1" y="1108178"/>
            <a:ext cx="6194612" cy="834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4586343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4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63170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108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158571" y="6564855"/>
            <a:ext cx="589026" cy="14800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81638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04212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526785" y="4586343"/>
            <a:ext cx="1120200" cy="28147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1989"/>
            <a:ext cx="6237000" cy="4992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29944" y="9152000"/>
            <a:ext cx="6412056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00" y="3952000"/>
            <a:ext cx="6237000" cy="4992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94"/>
              </a:spcAft>
              <a:buClr>
                <a:schemeClr val="tx1"/>
              </a:buClr>
              <a:buNone/>
              <a:defRPr sz="710" b="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71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71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71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71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3000" y="3015999"/>
            <a:ext cx="6216019" cy="667358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775" b="1">
                <a:solidFill>
                  <a:schemeClr val="accent6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0"/>
            <a:ext cx="6414837" cy="124971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70344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bg>
      <p:bgPr>
        <a:solidFill>
          <a:srgbClr val="F6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177" y="2379821"/>
            <a:ext cx="2761633" cy="452121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1356"/>
              </a:lnSpc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tx1"/>
                </a:solidFill>
              </a:rPr>
              <a:pPr algn="r"/>
              <a:t>‹#›</a:t>
            </a:fld>
            <a:endParaRPr lang="en-GB" sz="387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29000" y="0"/>
            <a:ext cx="3429000" cy="9906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81218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5435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05435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81218" y="5415608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81218" y="6715608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09689" y="5419846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05435" y="671728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3000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32462" y="3898675"/>
            <a:ext cx="2004750" cy="4783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2462" y="2442674"/>
            <a:ext cx="2004750" cy="1456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40398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3000" y="3016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2644287" y="6112934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6403007" y="9251634"/>
            <a:ext cx="243978" cy="151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387" smtClean="0">
                <a:solidFill>
                  <a:schemeClr val="accent6"/>
                </a:solidFill>
              </a:rPr>
              <a:pPr algn="r"/>
              <a:t>‹#›</a:t>
            </a:fld>
            <a:endParaRPr lang="en-GB" sz="387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70500" y="3017493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1716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30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2644287" y="9432783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387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30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70500" y="6708000"/>
            <a:ext cx="2004750" cy="2184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710"/>
              </a:lnSpc>
              <a:spcBef>
                <a:spcPts val="0"/>
              </a:spcBef>
              <a:spcAft>
                <a:spcPts val="291"/>
              </a:spcAft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1pPr>
            <a:lvl2pPr marL="115336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2pPr>
            <a:lvl3pPr marL="230672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3pPr>
            <a:lvl4pPr marL="349083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4pPr>
            <a:lvl5pPr marL="464419" indent="0">
              <a:buClr>
                <a:schemeClr val="tx1"/>
              </a:buClr>
              <a:buNone/>
              <a:defRPr sz="581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70500" y="5408000"/>
            <a:ext cx="2004750" cy="13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71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000" y="624001"/>
            <a:ext cx="6414837" cy="100493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162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3750" y="1872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31250" y="1881334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37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31250" y="5564000"/>
            <a:ext cx="1883250" cy="988000"/>
          </a:xfrm>
        </p:spPr>
        <p:txBody>
          <a:bodyPr anchor="ctr"/>
          <a:lstStyle>
            <a:lvl1pPr algn="ctr">
              <a:buNone/>
              <a:defRPr sz="71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43000" y="9152000"/>
            <a:ext cx="6399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5186458" y="352502"/>
            <a:ext cx="1723878" cy="27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33" r:id="rId2"/>
    <p:sldLayoutId id="2147483834" r:id="rId3"/>
    <p:sldLayoutId id="2147483826" r:id="rId4"/>
    <p:sldLayoutId id="2147483827" r:id="rId5"/>
    <p:sldLayoutId id="2147483818" r:id="rId6"/>
    <p:sldLayoutId id="2147483813" r:id="rId7"/>
    <p:sldLayoutId id="2147483814" r:id="rId8"/>
    <p:sldLayoutId id="2147483815" r:id="rId9"/>
    <p:sldLayoutId id="2147483719" r:id="rId10"/>
    <p:sldLayoutId id="2147483938" r:id="rId11"/>
    <p:sldLayoutId id="2147483939" r:id="rId12"/>
    <p:sldLayoutId id="2147483933" r:id="rId13"/>
    <p:sldLayoutId id="2147483824" r:id="rId14"/>
    <p:sldLayoutId id="2147483926" r:id="rId15"/>
    <p:sldLayoutId id="2147483927" r:id="rId16"/>
    <p:sldLayoutId id="2147483929" r:id="rId17"/>
    <p:sldLayoutId id="2147483928" r:id="rId18"/>
    <p:sldLayoutId id="2147483930" r:id="rId19"/>
    <p:sldLayoutId id="2147483924" r:id="rId20"/>
    <p:sldLayoutId id="2147483940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295260" rtl="0" eaLnBrk="1" latinLnBrk="0" hangingPunct="1">
        <a:lnSpc>
          <a:spcPct val="90000"/>
        </a:lnSpc>
        <a:spcBef>
          <a:spcPct val="0"/>
        </a:spcBef>
        <a:buNone/>
        <a:defRPr sz="1421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73815" indent="-73815" algn="l" defTabSz="295260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904" kern="1200">
          <a:solidFill>
            <a:schemeClr val="accent6"/>
          </a:solidFill>
          <a:latin typeface="+mn-lt"/>
          <a:ea typeface="+mn-ea"/>
          <a:cs typeface="+mn-cs"/>
        </a:defRPr>
      </a:lvl1pPr>
      <a:lvl2pPr marL="22144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775" kern="1200">
          <a:solidFill>
            <a:schemeClr val="accent6"/>
          </a:solidFill>
          <a:latin typeface="+mn-lt"/>
          <a:ea typeface="+mn-ea"/>
          <a:cs typeface="+mn-cs"/>
        </a:defRPr>
      </a:lvl2pPr>
      <a:lvl3pPr marL="36907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646" kern="1200">
          <a:solidFill>
            <a:schemeClr val="accent6"/>
          </a:solidFill>
          <a:latin typeface="+mn-lt"/>
          <a:ea typeface="+mn-ea"/>
          <a:cs typeface="+mn-cs"/>
        </a:defRPr>
      </a:lvl3pPr>
      <a:lvl4pPr marL="516705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4pPr>
      <a:lvl5pPr marL="66433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accent6"/>
          </a:solidFill>
          <a:latin typeface="+mn-lt"/>
          <a:ea typeface="+mn-ea"/>
          <a:cs typeface="+mn-cs"/>
        </a:defRPr>
      </a:lvl5pPr>
      <a:lvl6pPr marL="81196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95959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10722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254854" indent="-73815" algn="l" defTabSz="295260" rtl="0" eaLnBrk="1" latinLnBrk="0" hangingPunct="1">
        <a:lnSpc>
          <a:spcPct val="90000"/>
        </a:lnSpc>
        <a:spcBef>
          <a:spcPts val="161"/>
        </a:spcBef>
        <a:buFont typeface="Arial" panose="020B0604020202020204" pitchFamily="34" charset="0"/>
        <a:buChar char="•"/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1pPr>
      <a:lvl2pPr marL="14763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2pPr>
      <a:lvl3pPr marL="29526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3pPr>
      <a:lvl4pPr marL="44289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4pPr>
      <a:lvl5pPr marL="590520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5pPr>
      <a:lvl6pPr marL="73814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6pPr>
      <a:lvl7pPr marL="88577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7pPr>
      <a:lvl8pPr marL="103340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8pPr>
      <a:lvl9pPr marL="1181039" algn="l" defTabSz="295260" rtl="0" eaLnBrk="1" latinLnBrk="0" hangingPunct="1">
        <a:defRPr sz="5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17806F0-628A-B73F-1B43-36630E8EC59B}"/>
              </a:ext>
            </a:extLst>
          </p:cNvPr>
          <p:cNvSpPr/>
          <p:nvPr/>
        </p:nvSpPr>
        <p:spPr>
          <a:xfrm>
            <a:off x="371157" y="857250"/>
            <a:ext cx="6334125" cy="5302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/>
              <a:t>NHSE SE Cancer &amp; Diagnostics Programme</a:t>
            </a:r>
          </a:p>
          <a:p>
            <a:r>
              <a:rPr lang="en-GB" sz="1200" b="1" dirty="0"/>
              <a:t>Application Question Set: </a:t>
            </a:r>
            <a:r>
              <a:rPr lang="en-GB" sz="1200" dirty="0"/>
              <a:t>2025/26 Imaging Career Development &amp; Upskilling Training Grants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FA0621-0127-997C-1B6B-B9AECC9CC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178242"/>
              </p:ext>
            </p:extLst>
          </p:nvPr>
        </p:nvGraphicFramePr>
        <p:xfrm>
          <a:off x="429732" y="1608132"/>
          <a:ext cx="5971068" cy="7440618"/>
        </p:xfrm>
        <a:graphic>
          <a:graphicData uri="http://schemas.openxmlformats.org/drawingml/2006/table">
            <a:tbl>
              <a:tblPr/>
              <a:tblGrid>
                <a:gridCol w="5971068">
                  <a:extLst>
                    <a:ext uri="{9D8B030D-6E8A-4147-A177-3AD203B41FA5}">
                      <a16:colId xmlns:a16="http://schemas.microsoft.com/office/drawing/2014/main" val="1679742763"/>
                    </a:ext>
                  </a:extLst>
                </a:gridCol>
              </a:tblGrid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Submitter's Name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599074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Submitter's Email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137582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Submitter's Job Title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174885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Are you the main person to contact regarding this funding?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839784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Have you discussed this funding application with your organisation's finance lead and are they in agreement to receive this funding if your application is successful?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833021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Finance Lead Name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650160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Finance Lead Job Title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2183769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Finance Lead Email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85827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confirm that this funding will be spent within the 25/26 financial year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5738686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Confirmation that the Trust will comply with NHS England's reporting and monitoring requirements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464948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Which funding are you submitting an application for?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779483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Funding Type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338373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 Name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72289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 Job Title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283655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Agenda for Change (AfC) Band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639251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indicate when you expect to have Individuals' names for application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347171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Learners employing organisation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245149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CDC site name &amp; post code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4483558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Site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476842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Name of the Learner's department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767680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Clinical Area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527907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Professional Registration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439854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Training Provider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4649147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Title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709461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Please provide the URL/webpage link for the course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7608330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When does the application window for this course open? 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042990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Level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57034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Type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090152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If you chose 'other', please provide details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470664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Is this course Accredited?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824030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Number of Credits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254953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Start Date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289929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What level of practice will this course enable the individual to work at?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508007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Which pillar of practice will this course upskill the individual the most in?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254923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Course Fees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207343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Travel, subsistence &amp; associated training costs;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410686"/>
                  </a:ext>
                </a:extLst>
              </a:tr>
              <a:tr h="335149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 training grant to support the individual’s development [which could for example include provision for salary support and supervision/mentorship].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59534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Do you know the amount of funding that you are applying for?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417158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Project cost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2305807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Application notes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3511741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Has this application been discussed and agreed with the relevant line manager/s?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3063032"/>
                  </a:ext>
                </a:extLst>
              </a:tr>
              <a:tr h="169258">
                <a:tc>
                  <a:txBody>
                    <a:bodyPr/>
                    <a:lstStyle/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Have you spoken to your Imaging Network workforce/programme lead regarding this application?</a:t>
                      </a:r>
                    </a:p>
                  </a:txBody>
                  <a:tcPr marL="3248" marR="3248" marT="3248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82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36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f306fc3-3c3d-4d13-97f5-42cd1ad5d06f">
      <Terms xmlns="http://schemas.microsoft.com/office/infopath/2007/PartnerControls"/>
    </lcf76f155ced4ddcb4097134ff3c332f>
    <test xmlns="7f306fc3-3c3d-4d13-97f5-42cd1ad5d06f" xsi:nil="true"/>
    <TaxCatchAll xmlns="b825f3b1-0e88-46e5-8be6-2e66319fe22b" xsi:nil="true"/>
    <_ip_UnifiedCompliancePolicyUIAction xmlns="b825f3b1-0e88-46e5-8be6-2e66319fe22b" xsi:nil="true"/>
    <_Flow_SignoffStatus xmlns="7f306fc3-3c3d-4d13-97f5-42cd1ad5d06f" xsi:nil="true"/>
    <_ip_UnifiedCompliancePolicyProperties xmlns="b825f3b1-0e88-46e5-8be6-2e66319fe22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5E1998A367914AA40911E145DA85CF" ma:contentTypeVersion="27" ma:contentTypeDescription="Create a new document." ma:contentTypeScope="" ma:versionID="c170f6b481a6a961c44aa4034ff69e97">
  <xsd:schema xmlns:xsd="http://www.w3.org/2001/XMLSchema" xmlns:xs="http://www.w3.org/2001/XMLSchema" xmlns:p="http://schemas.microsoft.com/office/2006/metadata/properties" xmlns:ns2="7f306fc3-3c3d-4d13-97f5-42cd1ad5d06f" xmlns:ns3="b825f3b1-0e88-46e5-8be6-2e66319fe22b" targetNamespace="http://schemas.microsoft.com/office/2006/metadata/properties" ma:root="true" ma:fieldsID="a1c9c4d6150cd922be1f74379da34d4c" ns2:_="" ns3:_="">
    <xsd:import namespace="7f306fc3-3c3d-4d13-97f5-42cd1ad5d06f"/>
    <xsd:import namespace="b825f3b1-0e88-46e5-8be6-2e66319fe2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Location" minOccurs="0"/>
                <xsd:element ref="ns2:test" minOccurs="0"/>
                <xsd:element ref="ns3:_ip_UnifiedCompliancePolicyProperties" minOccurs="0"/>
                <xsd:element ref="ns3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06fc3-3c3d-4d13-97f5-42cd1ad5d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7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2" nillable="true" ma:displayName="Sign-off status" ma:internalName="Sign_x002d_off_x0020_status" ma:readOnly="fals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test" ma:index="19" nillable="true" ma:displayName="test" ma:internalName="test" ma:readOnly="false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334c738-f7ed-453d-8199-f913045d18c3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ip_UnifiedCompliancePolicyProperties" ma:index="24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B3C52-C4E5-4003-8240-632FDE102EAB}">
  <ds:schemaRefs>
    <ds:schemaRef ds:uri="06420201-ca31-43f2-9f44-bb29c8bc933b"/>
    <ds:schemaRef ds:uri="7f306fc3-3c3d-4d13-97f5-42cd1ad5d06f"/>
    <ds:schemaRef ds:uri="b825f3b1-0e88-46e5-8be6-2e66319fe22b"/>
    <ds:schemaRef ds:uri="c036be12-d36c-4123-b7c6-21e1d4620f7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3E7F48-69A1-4B76-9E1C-712C1B082A80}">
  <ds:schemaRefs>
    <ds:schemaRef ds:uri="7f306fc3-3c3d-4d13-97f5-42cd1ad5d06f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342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Narrow</vt:lpstr>
      <vt:lpstr>Arial</vt:lpstr>
      <vt:lpstr>Calibri</vt:lpstr>
      <vt:lpstr>NHSD-Refresh-Theme-NOV1120B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Gregory Wye</dc:creator>
  <cp:lastModifiedBy>CANDY, Tessa (NHS ENGLAND - T1510)</cp:lastModifiedBy>
  <cp:revision>3</cp:revision>
  <dcterms:created xsi:type="dcterms:W3CDTF">2020-11-30T10:49:03Z</dcterms:created>
  <dcterms:modified xsi:type="dcterms:W3CDTF">2025-03-14T11:18:04Z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0x010100F85E1998A367914AA40911E145DA85CF</vt:lpwstr>
  </property>
  <property fmtid="{D5CDD505-2E9C-101B-9397-08002B2CF9AE}" pid="3" name="_dlc_DocIdItemGuid">
    <vt:lpwstr>56579ddb-1cdf-4035-9a3d-2da04fab6c26</vt:lpwstr>
  </property>
  <property fmtid="{D5CDD505-2E9C-101B-9397-08002B2CF9AE}" pid="4" name="MediaServiceImageTags">
    <vt:lpwstr/>
  </property>
  <property fmtid="{D5CDD505-2E9C-101B-9397-08002B2CF9AE}" pid="5" name="Order">
    <vt:r8>15100</vt:r8>
  </property>
  <property fmtid="{D5CDD505-2E9C-101B-9397-08002B2CF9AE}" pid="6" name="_ExtendedDescription">
    <vt:lpwstr/>
  </property>
</Properties>
</file>