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1" r:id="rId3"/>
    <p:sldId id="260" r:id="rId4"/>
    <p:sldId id="268" r:id="rId5"/>
    <p:sldId id="257" r:id="rId6"/>
    <p:sldId id="265" r:id="rId7"/>
    <p:sldId id="270" r:id="rId8"/>
    <p:sldId id="273" r:id="rId9"/>
    <p:sldId id="27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572F"/>
    <a:srgbClr val="AF59AB"/>
    <a:srgbClr val="E7BA7F"/>
    <a:srgbClr val="F78EFA"/>
    <a:srgbClr val="F34F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FAD829-CB34-4316-B323-A6724ADE1010}" v="48" dt="2023-05-12T15:12:24.9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9" d="100"/>
          <a:sy n="119" d="100"/>
        </p:scale>
        <p:origin x="8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E3598-7205-44E3-9F12-287D21D7A7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93A37A1-10A8-4094-8210-19DDC0E9FC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FACFE38-0933-4DE4-8B2C-5357969EE7D7}"/>
              </a:ext>
            </a:extLst>
          </p:cNvPr>
          <p:cNvSpPr>
            <a:spLocks noGrp="1"/>
          </p:cNvSpPr>
          <p:nvPr>
            <p:ph type="dt" sz="half" idx="10"/>
          </p:nvPr>
        </p:nvSpPr>
        <p:spPr/>
        <p:txBody>
          <a:bodyPr/>
          <a:lstStyle/>
          <a:p>
            <a:fld id="{292CFC86-FC9D-4D43-BD75-FC1B3214545E}" type="datetimeFigureOut">
              <a:rPr lang="en-GB" smtClean="0"/>
              <a:t>21/03/2025</a:t>
            </a:fld>
            <a:endParaRPr lang="en-GB"/>
          </a:p>
        </p:txBody>
      </p:sp>
      <p:sp>
        <p:nvSpPr>
          <p:cNvPr id="5" name="Footer Placeholder 4">
            <a:extLst>
              <a:ext uri="{FF2B5EF4-FFF2-40B4-BE49-F238E27FC236}">
                <a16:creationId xmlns:a16="http://schemas.microsoft.com/office/drawing/2014/main" id="{E9819597-A9F6-4BF2-960D-AA8F219E6E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F817F4-3676-4439-A1CD-4D6DA4C86254}"/>
              </a:ext>
            </a:extLst>
          </p:cNvPr>
          <p:cNvSpPr>
            <a:spLocks noGrp="1"/>
          </p:cNvSpPr>
          <p:nvPr>
            <p:ph type="sldNum" sz="quarter" idx="12"/>
          </p:nvPr>
        </p:nvSpPr>
        <p:spPr/>
        <p:txBody>
          <a:bodyPr/>
          <a:lstStyle/>
          <a:p>
            <a:fld id="{0D684ED7-C280-462B-B3EE-CA9DBBE709B4}" type="slidenum">
              <a:rPr lang="en-GB" smtClean="0"/>
              <a:t>‹#›</a:t>
            </a:fld>
            <a:endParaRPr lang="en-GB"/>
          </a:p>
        </p:txBody>
      </p:sp>
    </p:spTree>
    <p:extLst>
      <p:ext uri="{BB962C8B-B14F-4D97-AF65-F5344CB8AC3E}">
        <p14:creationId xmlns:p14="http://schemas.microsoft.com/office/powerpoint/2010/main" val="2464710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637A9-842F-49DC-8E2D-00A0ED68662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0EC6F1-2DEA-4ADD-90E5-43D599AC5C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38BA19-6633-4B4A-8BEC-356A26168DDC}"/>
              </a:ext>
            </a:extLst>
          </p:cNvPr>
          <p:cNvSpPr>
            <a:spLocks noGrp="1"/>
          </p:cNvSpPr>
          <p:nvPr>
            <p:ph type="dt" sz="half" idx="10"/>
          </p:nvPr>
        </p:nvSpPr>
        <p:spPr/>
        <p:txBody>
          <a:bodyPr/>
          <a:lstStyle/>
          <a:p>
            <a:fld id="{292CFC86-FC9D-4D43-BD75-FC1B3214545E}" type="datetimeFigureOut">
              <a:rPr lang="en-GB" smtClean="0"/>
              <a:t>21/03/2025</a:t>
            </a:fld>
            <a:endParaRPr lang="en-GB"/>
          </a:p>
        </p:txBody>
      </p:sp>
      <p:sp>
        <p:nvSpPr>
          <p:cNvPr id="5" name="Footer Placeholder 4">
            <a:extLst>
              <a:ext uri="{FF2B5EF4-FFF2-40B4-BE49-F238E27FC236}">
                <a16:creationId xmlns:a16="http://schemas.microsoft.com/office/drawing/2014/main" id="{DA177B32-EEE3-4D9B-950B-4493015A07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1FCCA4-A805-486E-82D3-6C3A2F570D75}"/>
              </a:ext>
            </a:extLst>
          </p:cNvPr>
          <p:cNvSpPr>
            <a:spLocks noGrp="1"/>
          </p:cNvSpPr>
          <p:nvPr>
            <p:ph type="sldNum" sz="quarter" idx="12"/>
          </p:nvPr>
        </p:nvSpPr>
        <p:spPr/>
        <p:txBody>
          <a:bodyPr/>
          <a:lstStyle/>
          <a:p>
            <a:fld id="{0D684ED7-C280-462B-B3EE-CA9DBBE709B4}" type="slidenum">
              <a:rPr lang="en-GB" smtClean="0"/>
              <a:t>‹#›</a:t>
            </a:fld>
            <a:endParaRPr lang="en-GB"/>
          </a:p>
        </p:txBody>
      </p:sp>
    </p:spTree>
    <p:extLst>
      <p:ext uri="{BB962C8B-B14F-4D97-AF65-F5344CB8AC3E}">
        <p14:creationId xmlns:p14="http://schemas.microsoft.com/office/powerpoint/2010/main" val="414138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CC0FB8-03F7-4344-8833-2EECF332D0F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E78B9D3-A58B-4B16-B981-22E4318DC9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884E2F-E2C2-4A77-90AC-8314DDD275F9}"/>
              </a:ext>
            </a:extLst>
          </p:cNvPr>
          <p:cNvSpPr>
            <a:spLocks noGrp="1"/>
          </p:cNvSpPr>
          <p:nvPr>
            <p:ph type="dt" sz="half" idx="10"/>
          </p:nvPr>
        </p:nvSpPr>
        <p:spPr/>
        <p:txBody>
          <a:bodyPr/>
          <a:lstStyle/>
          <a:p>
            <a:fld id="{292CFC86-FC9D-4D43-BD75-FC1B3214545E}" type="datetimeFigureOut">
              <a:rPr lang="en-GB" smtClean="0"/>
              <a:t>21/03/2025</a:t>
            </a:fld>
            <a:endParaRPr lang="en-GB"/>
          </a:p>
        </p:txBody>
      </p:sp>
      <p:sp>
        <p:nvSpPr>
          <p:cNvPr id="5" name="Footer Placeholder 4">
            <a:extLst>
              <a:ext uri="{FF2B5EF4-FFF2-40B4-BE49-F238E27FC236}">
                <a16:creationId xmlns:a16="http://schemas.microsoft.com/office/drawing/2014/main" id="{26A59510-1AE5-4E05-B02E-65225F3529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1A5657-42C9-4845-95F7-483673393716}"/>
              </a:ext>
            </a:extLst>
          </p:cNvPr>
          <p:cNvSpPr>
            <a:spLocks noGrp="1"/>
          </p:cNvSpPr>
          <p:nvPr>
            <p:ph type="sldNum" sz="quarter" idx="12"/>
          </p:nvPr>
        </p:nvSpPr>
        <p:spPr/>
        <p:txBody>
          <a:bodyPr/>
          <a:lstStyle/>
          <a:p>
            <a:fld id="{0D684ED7-C280-462B-B3EE-CA9DBBE709B4}" type="slidenum">
              <a:rPr lang="en-GB" smtClean="0"/>
              <a:t>‹#›</a:t>
            </a:fld>
            <a:endParaRPr lang="en-GB"/>
          </a:p>
        </p:txBody>
      </p:sp>
    </p:spTree>
    <p:extLst>
      <p:ext uri="{BB962C8B-B14F-4D97-AF65-F5344CB8AC3E}">
        <p14:creationId xmlns:p14="http://schemas.microsoft.com/office/powerpoint/2010/main" val="1287266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A779B-752F-47B3-B960-C204438BBB2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2297BA6-6ED6-4525-AB5B-CCB648F1A0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CF3EAE-389D-4AC9-BE97-58653B34CF56}"/>
              </a:ext>
            </a:extLst>
          </p:cNvPr>
          <p:cNvSpPr>
            <a:spLocks noGrp="1"/>
          </p:cNvSpPr>
          <p:nvPr>
            <p:ph type="dt" sz="half" idx="10"/>
          </p:nvPr>
        </p:nvSpPr>
        <p:spPr/>
        <p:txBody>
          <a:bodyPr/>
          <a:lstStyle/>
          <a:p>
            <a:fld id="{292CFC86-FC9D-4D43-BD75-FC1B3214545E}" type="datetimeFigureOut">
              <a:rPr lang="en-GB" smtClean="0"/>
              <a:t>21/03/2025</a:t>
            </a:fld>
            <a:endParaRPr lang="en-GB"/>
          </a:p>
        </p:txBody>
      </p:sp>
      <p:sp>
        <p:nvSpPr>
          <p:cNvPr id="5" name="Footer Placeholder 4">
            <a:extLst>
              <a:ext uri="{FF2B5EF4-FFF2-40B4-BE49-F238E27FC236}">
                <a16:creationId xmlns:a16="http://schemas.microsoft.com/office/drawing/2014/main" id="{09F21561-7C51-417B-AEA6-6728469FDF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C38321-5943-4D60-B797-A392B9758350}"/>
              </a:ext>
            </a:extLst>
          </p:cNvPr>
          <p:cNvSpPr>
            <a:spLocks noGrp="1"/>
          </p:cNvSpPr>
          <p:nvPr>
            <p:ph type="sldNum" sz="quarter" idx="12"/>
          </p:nvPr>
        </p:nvSpPr>
        <p:spPr/>
        <p:txBody>
          <a:bodyPr/>
          <a:lstStyle/>
          <a:p>
            <a:fld id="{0D684ED7-C280-462B-B3EE-CA9DBBE709B4}" type="slidenum">
              <a:rPr lang="en-GB" smtClean="0"/>
              <a:t>‹#›</a:t>
            </a:fld>
            <a:endParaRPr lang="en-GB"/>
          </a:p>
        </p:txBody>
      </p:sp>
    </p:spTree>
    <p:extLst>
      <p:ext uri="{BB962C8B-B14F-4D97-AF65-F5344CB8AC3E}">
        <p14:creationId xmlns:p14="http://schemas.microsoft.com/office/powerpoint/2010/main" val="509471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1C9B2-5F88-478E-8DC9-654B45BE9B4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42A37DA-1D39-4697-AEC1-0869884D3E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874FBC-0C6F-41C1-B2DC-5F91706EB3C6}"/>
              </a:ext>
            </a:extLst>
          </p:cNvPr>
          <p:cNvSpPr>
            <a:spLocks noGrp="1"/>
          </p:cNvSpPr>
          <p:nvPr>
            <p:ph type="dt" sz="half" idx="10"/>
          </p:nvPr>
        </p:nvSpPr>
        <p:spPr/>
        <p:txBody>
          <a:bodyPr/>
          <a:lstStyle/>
          <a:p>
            <a:fld id="{292CFC86-FC9D-4D43-BD75-FC1B3214545E}" type="datetimeFigureOut">
              <a:rPr lang="en-GB" smtClean="0"/>
              <a:t>21/03/2025</a:t>
            </a:fld>
            <a:endParaRPr lang="en-GB"/>
          </a:p>
        </p:txBody>
      </p:sp>
      <p:sp>
        <p:nvSpPr>
          <p:cNvPr id="5" name="Footer Placeholder 4">
            <a:extLst>
              <a:ext uri="{FF2B5EF4-FFF2-40B4-BE49-F238E27FC236}">
                <a16:creationId xmlns:a16="http://schemas.microsoft.com/office/drawing/2014/main" id="{D5B457FD-604E-47DF-AA88-B48B843B54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E00751-3B0C-44C6-9AE0-3AE44BE1C66A}"/>
              </a:ext>
            </a:extLst>
          </p:cNvPr>
          <p:cNvSpPr>
            <a:spLocks noGrp="1"/>
          </p:cNvSpPr>
          <p:nvPr>
            <p:ph type="sldNum" sz="quarter" idx="12"/>
          </p:nvPr>
        </p:nvSpPr>
        <p:spPr/>
        <p:txBody>
          <a:bodyPr/>
          <a:lstStyle/>
          <a:p>
            <a:fld id="{0D684ED7-C280-462B-B3EE-CA9DBBE709B4}" type="slidenum">
              <a:rPr lang="en-GB" smtClean="0"/>
              <a:t>‹#›</a:t>
            </a:fld>
            <a:endParaRPr lang="en-GB"/>
          </a:p>
        </p:txBody>
      </p:sp>
    </p:spTree>
    <p:extLst>
      <p:ext uri="{BB962C8B-B14F-4D97-AF65-F5344CB8AC3E}">
        <p14:creationId xmlns:p14="http://schemas.microsoft.com/office/powerpoint/2010/main" val="1342004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D7389-DD44-4E4F-A10D-AC40555B0D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FB6FFE-FEF1-41A9-9C37-9FAF183A8D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47C84D2-2882-42E6-8E29-F553255AE2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04F75E3-2148-4DDF-B955-1305BF2C46B3}"/>
              </a:ext>
            </a:extLst>
          </p:cNvPr>
          <p:cNvSpPr>
            <a:spLocks noGrp="1"/>
          </p:cNvSpPr>
          <p:nvPr>
            <p:ph type="dt" sz="half" idx="10"/>
          </p:nvPr>
        </p:nvSpPr>
        <p:spPr/>
        <p:txBody>
          <a:bodyPr/>
          <a:lstStyle/>
          <a:p>
            <a:fld id="{292CFC86-FC9D-4D43-BD75-FC1B3214545E}" type="datetimeFigureOut">
              <a:rPr lang="en-GB" smtClean="0"/>
              <a:t>21/03/2025</a:t>
            </a:fld>
            <a:endParaRPr lang="en-GB"/>
          </a:p>
        </p:txBody>
      </p:sp>
      <p:sp>
        <p:nvSpPr>
          <p:cNvPr id="6" name="Footer Placeholder 5">
            <a:extLst>
              <a:ext uri="{FF2B5EF4-FFF2-40B4-BE49-F238E27FC236}">
                <a16:creationId xmlns:a16="http://schemas.microsoft.com/office/drawing/2014/main" id="{1CF5F830-6C83-43BA-8D95-6CDC37735C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5F792AE-8A16-4A7B-B54E-F7C9C78FF658}"/>
              </a:ext>
            </a:extLst>
          </p:cNvPr>
          <p:cNvSpPr>
            <a:spLocks noGrp="1"/>
          </p:cNvSpPr>
          <p:nvPr>
            <p:ph type="sldNum" sz="quarter" idx="12"/>
          </p:nvPr>
        </p:nvSpPr>
        <p:spPr/>
        <p:txBody>
          <a:bodyPr/>
          <a:lstStyle/>
          <a:p>
            <a:fld id="{0D684ED7-C280-462B-B3EE-CA9DBBE709B4}" type="slidenum">
              <a:rPr lang="en-GB" smtClean="0"/>
              <a:t>‹#›</a:t>
            </a:fld>
            <a:endParaRPr lang="en-GB"/>
          </a:p>
        </p:txBody>
      </p:sp>
    </p:spTree>
    <p:extLst>
      <p:ext uri="{BB962C8B-B14F-4D97-AF65-F5344CB8AC3E}">
        <p14:creationId xmlns:p14="http://schemas.microsoft.com/office/powerpoint/2010/main" val="3736137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9D962-9735-4DEB-9319-7B30B610215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C969EF6-9EA5-4B5E-B408-EFD27B9B1D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CC142D-C292-430F-A5FF-C57F82FAA16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5D48317-C0E3-49AD-B5E5-59B7C880DE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7C48B6-2974-42AC-AA53-98AC78D4814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A8B8933-9E6F-485C-92E5-4996EAE4281F}"/>
              </a:ext>
            </a:extLst>
          </p:cNvPr>
          <p:cNvSpPr>
            <a:spLocks noGrp="1"/>
          </p:cNvSpPr>
          <p:nvPr>
            <p:ph type="dt" sz="half" idx="10"/>
          </p:nvPr>
        </p:nvSpPr>
        <p:spPr/>
        <p:txBody>
          <a:bodyPr/>
          <a:lstStyle/>
          <a:p>
            <a:fld id="{292CFC86-FC9D-4D43-BD75-FC1B3214545E}" type="datetimeFigureOut">
              <a:rPr lang="en-GB" smtClean="0"/>
              <a:t>21/03/2025</a:t>
            </a:fld>
            <a:endParaRPr lang="en-GB"/>
          </a:p>
        </p:txBody>
      </p:sp>
      <p:sp>
        <p:nvSpPr>
          <p:cNvPr id="8" name="Footer Placeholder 7">
            <a:extLst>
              <a:ext uri="{FF2B5EF4-FFF2-40B4-BE49-F238E27FC236}">
                <a16:creationId xmlns:a16="http://schemas.microsoft.com/office/drawing/2014/main" id="{D19FCF18-B644-4569-9907-D332D887C56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EBF855D-757E-434D-84C6-1BE5141BF90D}"/>
              </a:ext>
            </a:extLst>
          </p:cNvPr>
          <p:cNvSpPr>
            <a:spLocks noGrp="1"/>
          </p:cNvSpPr>
          <p:nvPr>
            <p:ph type="sldNum" sz="quarter" idx="12"/>
          </p:nvPr>
        </p:nvSpPr>
        <p:spPr/>
        <p:txBody>
          <a:bodyPr/>
          <a:lstStyle/>
          <a:p>
            <a:fld id="{0D684ED7-C280-462B-B3EE-CA9DBBE709B4}" type="slidenum">
              <a:rPr lang="en-GB" smtClean="0"/>
              <a:t>‹#›</a:t>
            </a:fld>
            <a:endParaRPr lang="en-GB"/>
          </a:p>
        </p:txBody>
      </p:sp>
    </p:spTree>
    <p:extLst>
      <p:ext uri="{BB962C8B-B14F-4D97-AF65-F5344CB8AC3E}">
        <p14:creationId xmlns:p14="http://schemas.microsoft.com/office/powerpoint/2010/main" val="290335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1AAAE-3CC7-44AB-802D-624E0BBD0AA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E34A3B0-EB15-4F3D-8FE6-74DBB5DFB0AD}"/>
              </a:ext>
            </a:extLst>
          </p:cNvPr>
          <p:cNvSpPr>
            <a:spLocks noGrp="1"/>
          </p:cNvSpPr>
          <p:nvPr>
            <p:ph type="dt" sz="half" idx="10"/>
          </p:nvPr>
        </p:nvSpPr>
        <p:spPr/>
        <p:txBody>
          <a:bodyPr/>
          <a:lstStyle/>
          <a:p>
            <a:fld id="{292CFC86-FC9D-4D43-BD75-FC1B3214545E}" type="datetimeFigureOut">
              <a:rPr lang="en-GB" smtClean="0"/>
              <a:t>21/03/2025</a:t>
            </a:fld>
            <a:endParaRPr lang="en-GB"/>
          </a:p>
        </p:txBody>
      </p:sp>
      <p:sp>
        <p:nvSpPr>
          <p:cNvPr id="4" name="Footer Placeholder 3">
            <a:extLst>
              <a:ext uri="{FF2B5EF4-FFF2-40B4-BE49-F238E27FC236}">
                <a16:creationId xmlns:a16="http://schemas.microsoft.com/office/drawing/2014/main" id="{D3A07B76-9ECB-40AF-B2A1-4EABCDC0F7E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AB5709C-B940-4862-BE9E-F4829940A3E7}"/>
              </a:ext>
            </a:extLst>
          </p:cNvPr>
          <p:cNvSpPr>
            <a:spLocks noGrp="1"/>
          </p:cNvSpPr>
          <p:nvPr>
            <p:ph type="sldNum" sz="quarter" idx="12"/>
          </p:nvPr>
        </p:nvSpPr>
        <p:spPr/>
        <p:txBody>
          <a:bodyPr/>
          <a:lstStyle/>
          <a:p>
            <a:fld id="{0D684ED7-C280-462B-B3EE-CA9DBBE709B4}" type="slidenum">
              <a:rPr lang="en-GB" smtClean="0"/>
              <a:t>‹#›</a:t>
            </a:fld>
            <a:endParaRPr lang="en-GB"/>
          </a:p>
        </p:txBody>
      </p:sp>
    </p:spTree>
    <p:extLst>
      <p:ext uri="{BB962C8B-B14F-4D97-AF65-F5344CB8AC3E}">
        <p14:creationId xmlns:p14="http://schemas.microsoft.com/office/powerpoint/2010/main" val="3975135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37F734-5F83-4F35-A3DE-968E286A6F21}"/>
              </a:ext>
            </a:extLst>
          </p:cNvPr>
          <p:cNvSpPr>
            <a:spLocks noGrp="1"/>
          </p:cNvSpPr>
          <p:nvPr>
            <p:ph type="dt" sz="half" idx="10"/>
          </p:nvPr>
        </p:nvSpPr>
        <p:spPr/>
        <p:txBody>
          <a:bodyPr/>
          <a:lstStyle/>
          <a:p>
            <a:fld id="{292CFC86-FC9D-4D43-BD75-FC1B3214545E}" type="datetimeFigureOut">
              <a:rPr lang="en-GB" smtClean="0"/>
              <a:t>21/03/2025</a:t>
            </a:fld>
            <a:endParaRPr lang="en-GB"/>
          </a:p>
        </p:txBody>
      </p:sp>
      <p:sp>
        <p:nvSpPr>
          <p:cNvPr id="3" name="Footer Placeholder 2">
            <a:extLst>
              <a:ext uri="{FF2B5EF4-FFF2-40B4-BE49-F238E27FC236}">
                <a16:creationId xmlns:a16="http://schemas.microsoft.com/office/drawing/2014/main" id="{C5E931E1-2B5C-4398-9CB9-8019C01DB7B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6E4D42C-1E55-4CC2-B305-65ADF7C91D5E}"/>
              </a:ext>
            </a:extLst>
          </p:cNvPr>
          <p:cNvSpPr>
            <a:spLocks noGrp="1"/>
          </p:cNvSpPr>
          <p:nvPr>
            <p:ph type="sldNum" sz="quarter" idx="12"/>
          </p:nvPr>
        </p:nvSpPr>
        <p:spPr/>
        <p:txBody>
          <a:bodyPr/>
          <a:lstStyle/>
          <a:p>
            <a:fld id="{0D684ED7-C280-462B-B3EE-CA9DBBE709B4}" type="slidenum">
              <a:rPr lang="en-GB" smtClean="0"/>
              <a:t>‹#›</a:t>
            </a:fld>
            <a:endParaRPr lang="en-GB"/>
          </a:p>
        </p:txBody>
      </p:sp>
    </p:spTree>
    <p:extLst>
      <p:ext uri="{BB962C8B-B14F-4D97-AF65-F5344CB8AC3E}">
        <p14:creationId xmlns:p14="http://schemas.microsoft.com/office/powerpoint/2010/main" val="2871785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1E2F4-439F-4A32-89FA-08F16971D1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CB93A52-1997-4D18-89FC-3D00258C10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6111BE3-B4AB-4EEB-B46E-8F199BF1F5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45282E-4D17-4F5E-AE90-2687ABA5842E}"/>
              </a:ext>
            </a:extLst>
          </p:cNvPr>
          <p:cNvSpPr>
            <a:spLocks noGrp="1"/>
          </p:cNvSpPr>
          <p:nvPr>
            <p:ph type="dt" sz="half" idx="10"/>
          </p:nvPr>
        </p:nvSpPr>
        <p:spPr/>
        <p:txBody>
          <a:bodyPr/>
          <a:lstStyle/>
          <a:p>
            <a:fld id="{292CFC86-FC9D-4D43-BD75-FC1B3214545E}" type="datetimeFigureOut">
              <a:rPr lang="en-GB" smtClean="0"/>
              <a:t>21/03/2025</a:t>
            </a:fld>
            <a:endParaRPr lang="en-GB"/>
          </a:p>
        </p:txBody>
      </p:sp>
      <p:sp>
        <p:nvSpPr>
          <p:cNvPr id="6" name="Footer Placeholder 5">
            <a:extLst>
              <a:ext uri="{FF2B5EF4-FFF2-40B4-BE49-F238E27FC236}">
                <a16:creationId xmlns:a16="http://schemas.microsoft.com/office/drawing/2014/main" id="{08A57851-3C13-47CC-A130-4A532A17DD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89454C6-1AA0-4272-9196-644B6EC6F609}"/>
              </a:ext>
            </a:extLst>
          </p:cNvPr>
          <p:cNvSpPr>
            <a:spLocks noGrp="1"/>
          </p:cNvSpPr>
          <p:nvPr>
            <p:ph type="sldNum" sz="quarter" idx="12"/>
          </p:nvPr>
        </p:nvSpPr>
        <p:spPr/>
        <p:txBody>
          <a:bodyPr/>
          <a:lstStyle/>
          <a:p>
            <a:fld id="{0D684ED7-C280-462B-B3EE-CA9DBBE709B4}" type="slidenum">
              <a:rPr lang="en-GB" smtClean="0"/>
              <a:t>‹#›</a:t>
            </a:fld>
            <a:endParaRPr lang="en-GB"/>
          </a:p>
        </p:txBody>
      </p:sp>
    </p:spTree>
    <p:extLst>
      <p:ext uri="{BB962C8B-B14F-4D97-AF65-F5344CB8AC3E}">
        <p14:creationId xmlns:p14="http://schemas.microsoft.com/office/powerpoint/2010/main" val="1739025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869C0-27BF-4B2A-B229-6C472B30CD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0130731-2BBB-4193-861A-3695EFFC87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D6B7362-F383-4791-B7F8-F88E037100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08C6F0-1015-4686-9E21-39FF011D065F}"/>
              </a:ext>
            </a:extLst>
          </p:cNvPr>
          <p:cNvSpPr>
            <a:spLocks noGrp="1"/>
          </p:cNvSpPr>
          <p:nvPr>
            <p:ph type="dt" sz="half" idx="10"/>
          </p:nvPr>
        </p:nvSpPr>
        <p:spPr/>
        <p:txBody>
          <a:bodyPr/>
          <a:lstStyle/>
          <a:p>
            <a:fld id="{292CFC86-FC9D-4D43-BD75-FC1B3214545E}" type="datetimeFigureOut">
              <a:rPr lang="en-GB" smtClean="0"/>
              <a:t>21/03/2025</a:t>
            </a:fld>
            <a:endParaRPr lang="en-GB"/>
          </a:p>
        </p:txBody>
      </p:sp>
      <p:sp>
        <p:nvSpPr>
          <p:cNvPr id="6" name="Footer Placeholder 5">
            <a:extLst>
              <a:ext uri="{FF2B5EF4-FFF2-40B4-BE49-F238E27FC236}">
                <a16:creationId xmlns:a16="http://schemas.microsoft.com/office/drawing/2014/main" id="{8924F20D-E4B7-4554-BB0C-37F57868786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93FD67F-0F43-4142-B058-BFB1E62F5FDE}"/>
              </a:ext>
            </a:extLst>
          </p:cNvPr>
          <p:cNvSpPr>
            <a:spLocks noGrp="1"/>
          </p:cNvSpPr>
          <p:nvPr>
            <p:ph type="sldNum" sz="quarter" idx="12"/>
          </p:nvPr>
        </p:nvSpPr>
        <p:spPr/>
        <p:txBody>
          <a:bodyPr/>
          <a:lstStyle/>
          <a:p>
            <a:fld id="{0D684ED7-C280-462B-B3EE-CA9DBBE709B4}" type="slidenum">
              <a:rPr lang="en-GB" smtClean="0"/>
              <a:t>‹#›</a:t>
            </a:fld>
            <a:endParaRPr lang="en-GB"/>
          </a:p>
        </p:txBody>
      </p:sp>
    </p:spTree>
    <p:extLst>
      <p:ext uri="{BB962C8B-B14F-4D97-AF65-F5344CB8AC3E}">
        <p14:creationId xmlns:p14="http://schemas.microsoft.com/office/powerpoint/2010/main" val="1633821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7504D3-E723-41F8-B172-7F5D72200F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04EE4A0-E1E5-4E55-A282-B948528E7D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5CCD752-77FE-4703-8965-87C12F499F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2CFC86-FC9D-4D43-BD75-FC1B3214545E}" type="datetimeFigureOut">
              <a:rPr lang="en-GB" smtClean="0"/>
              <a:t>21/03/2025</a:t>
            </a:fld>
            <a:endParaRPr lang="en-GB"/>
          </a:p>
        </p:txBody>
      </p:sp>
      <p:sp>
        <p:nvSpPr>
          <p:cNvPr id="5" name="Footer Placeholder 4">
            <a:extLst>
              <a:ext uri="{FF2B5EF4-FFF2-40B4-BE49-F238E27FC236}">
                <a16:creationId xmlns:a16="http://schemas.microsoft.com/office/drawing/2014/main" id="{302246D1-BED9-48EF-9BC3-1EB66136E4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38FFC40-859A-4018-BCDA-65E6BB27DB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684ED7-C280-462B-B3EE-CA9DBBE709B4}" type="slidenum">
              <a:rPr lang="en-GB" smtClean="0"/>
              <a:t>‹#›</a:t>
            </a:fld>
            <a:endParaRPr lang="en-GB"/>
          </a:p>
        </p:txBody>
      </p:sp>
    </p:spTree>
    <p:extLst>
      <p:ext uri="{BB962C8B-B14F-4D97-AF65-F5344CB8AC3E}">
        <p14:creationId xmlns:p14="http://schemas.microsoft.com/office/powerpoint/2010/main" val="2567978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slide" Target="slide9.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8.xml"/><Relationship Id="rId5" Type="http://schemas.openxmlformats.org/officeDocument/2006/relationships/slide" Target="slide7.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gov.uk/replacement-exam-certificate" TargetMode="External"/><Relationship Id="rId2" Type="http://schemas.openxmlformats.org/officeDocument/2006/relationships/hyperlink" Target="https://www.enic.org.u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haso.skillsforhealth.org.uk/free-access-to-self-study-software-exams/" TargetMode="External"/><Relationship Id="rId2" Type="http://schemas.openxmlformats.org/officeDocument/2006/relationships/hyperlink" Target="mailto:frimley.traininghub@nhs.ne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buckscollegegroup.ac.uk/maths-and-english" TargetMode="External"/><Relationship Id="rId13" Type="http://schemas.openxmlformats.org/officeDocument/2006/relationships/hyperlink" Target="https://www.farn-ct.ac.uk/courses/adult-essential-skills/" TargetMode="External"/><Relationship Id="rId3" Type="http://schemas.openxmlformats.org/officeDocument/2006/relationships/hyperlink" Target="https://www.wbtc-uk.com/english-and-maths/" TargetMode="External"/><Relationship Id="rId7" Type="http://schemas.openxmlformats.org/officeDocument/2006/relationships/hyperlink" Target="https://www.adultlearningbc.ac.uk/courses/english-functional-skills/" TargetMode="External"/><Relationship Id="rId12" Type="http://schemas.openxmlformats.org/officeDocument/2006/relationships/hyperlink" Target="https://www.surreycc.gov.uk/schools-and-learning/adult-learning/courses/english-and-maths" TargetMode="External"/><Relationship Id="rId2" Type="http://schemas.openxmlformats.org/officeDocument/2006/relationships/hyperlink" Target="https://adult.activatelearning.ac.uk/find-a-course/detail/functional-skills-english-online/" TargetMode="External"/><Relationship Id="rId1" Type="http://schemas.openxmlformats.org/officeDocument/2006/relationships/slideLayout" Target="../slideLayouts/slideLayout2.xml"/><Relationship Id="rId6" Type="http://schemas.openxmlformats.org/officeDocument/2006/relationships/hyperlink" Target="https://www.wea.org.uk/courses/skills-for-work/maths-functional-skills" TargetMode="External"/><Relationship Id="rId11" Type="http://schemas.openxmlformats.org/officeDocument/2006/relationships/hyperlink" Target="https://www.bracknell-forest.gov.uk/schools-and-learning/community-learning/english-and-maths" TargetMode="External"/><Relationship Id="rId5" Type="http://schemas.openxmlformats.org/officeDocument/2006/relationships/hyperlink" Target="https://www.newdirectionsreading.ac.uk/courses/english-courses/" TargetMode="External"/><Relationship Id="rId10" Type="http://schemas.openxmlformats.org/officeDocument/2006/relationships/hyperlink" Target="https://www.webenrol.com/ebclass/" TargetMode="External"/><Relationship Id="rId4" Type="http://schemas.openxmlformats.org/officeDocument/2006/relationships/hyperlink" Target="https://adult.activatelearning.ac.uk/locations/detail/berkshire/" TargetMode="External"/><Relationship Id="rId9" Type="http://schemas.openxmlformats.org/officeDocument/2006/relationships/hyperlink" Target="mailto:oalenglishmaths@abingdon-witney.ac.uk"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bdadyslexia.org.uk/dyscalculia" TargetMode="External"/><Relationship Id="rId3" Type="http://schemas.openxmlformats.org/officeDocument/2006/relationships/hyperlink" Target="https://www.nationalnumeracy.org.uk/" TargetMode="External"/><Relationship Id="rId7" Type="http://schemas.openxmlformats.org/officeDocument/2006/relationships/hyperlink" Target="https://www.bdadyslexia.org.uk/contact/find-a-local-dyslexia-association" TargetMode="External"/><Relationship Id="rId2" Type="http://schemas.openxmlformats.org/officeDocument/2006/relationships/hyperlink" Target="https://www.gov.uk/government/publications/english-and-maths-requirements-in-apprenticeship-standards-at-level-2-and-above" TargetMode="External"/><Relationship Id="rId1" Type="http://schemas.openxmlformats.org/officeDocument/2006/relationships/slideLayout" Target="../slideLayouts/slideLayout2.xml"/><Relationship Id="rId6" Type="http://schemas.openxmlformats.org/officeDocument/2006/relationships/hyperlink" Target="https://www.youtube.com/results?search_query=functional+skills" TargetMode="External"/><Relationship Id="rId5" Type="http://schemas.openxmlformats.org/officeDocument/2006/relationships/hyperlink" Target="https://www.bbc.co.uk/bitesize/levels/zvhtng8" TargetMode="External"/><Relationship Id="rId4" Type="http://schemas.openxmlformats.org/officeDocument/2006/relationships/hyperlink" Target="https://skillsforlife.campaign.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rimley training hub 2020">
            <a:extLst>
              <a:ext uri="{FF2B5EF4-FFF2-40B4-BE49-F238E27FC236}">
                <a16:creationId xmlns:a16="http://schemas.microsoft.com/office/drawing/2014/main" id="{5AD9A7FD-7310-4C88-99D3-764EF2BCC4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5720" y="5687911"/>
            <a:ext cx="3620558" cy="1136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a:extLst>
              <a:ext uri="{FF2B5EF4-FFF2-40B4-BE49-F238E27FC236}">
                <a16:creationId xmlns:a16="http://schemas.microsoft.com/office/drawing/2014/main" id="{28F100A8-587B-43B2-B260-327EE5131867}"/>
              </a:ext>
            </a:extLst>
          </p:cNvPr>
          <p:cNvSpPr txBox="1">
            <a:spLocks/>
          </p:cNvSpPr>
          <p:nvPr/>
        </p:nvSpPr>
        <p:spPr>
          <a:xfrm>
            <a:off x="176418" y="1522285"/>
            <a:ext cx="11839161" cy="246159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GB" sz="3200" b="1" dirty="0">
                <a:solidFill>
                  <a:srgbClr val="0070C0"/>
                </a:solidFill>
                <a:latin typeface="Arial" panose="020B0604020202020204" pitchFamily="34" charset="0"/>
                <a:cs typeface="Arial" panose="020B0604020202020204" pitchFamily="34" charset="0"/>
              </a:rPr>
              <a:t>Functional Skills Qualifications</a:t>
            </a:r>
          </a:p>
          <a:p>
            <a:pPr algn="ctr">
              <a:lnSpc>
                <a:spcPct val="100000"/>
              </a:lnSpc>
            </a:pPr>
            <a:r>
              <a:rPr lang="en-GB" sz="3200" b="1" dirty="0">
                <a:solidFill>
                  <a:srgbClr val="0070C0"/>
                </a:solidFill>
                <a:latin typeface="Arial" panose="020B0604020202020204" pitchFamily="34" charset="0"/>
                <a:cs typeface="Arial" panose="020B0604020202020204" pitchFamily="34" charset="0"/>
              </a:rPr>
              <a:t> Information Pack</a:t>
            </a:r>
          </a:p>
          <a:p>
            <a:pPr algn="ctr">
              <a:lnSpc>
                <a:spcPct val="100000"/>
              </a:lnSpc>
            </a:pPr>
            <a:r>
              <a:rPr lang="en-GB" sz="3200" b="1" dirty="0">
                <a:solidFill>
                  <a:schemeClr val="accent1">
                    <a:lumMod val="75000"/>
                  </a:schemeClr>
                </a:solidFill>
              </a:rPr>
              <a:t> </a:t>
            </a:r>
          </a:p>
          <a:p>
            <a:pPr algn="ctr">
              <a:lnSpc>
                <a:spcPct val="100000"/>
              </a:lnSpc>
            </a:pPr>
            <a:r>
              <a:rPr lang="en-GB" sz="3200" b="1" dirty="0">
                <a:solidFill>
                  <a:srgbClr val="00B0F0"/>
                </a:solidFill>
                <a:latin typeface="Arial" panose="020B0604020202020204" pitchFamily="34" charset="0"/>
                <a:cs typeface="Arial" panose="020B0604020202020204" pitchFamily="34" charset="0"/>
              </a:rPr>
              <a:t>Thames Valley Primary Care</a:t>
            </a:r>
            <a:br>
              <a:rPr lang="en-GB" sz="3200" dirty="0">
                <a:solidFill>
                  <a:schemeClr val="accent1">
                    <a:lumMod val="75000"/>
                  </a:schemeClr>
                </a:solidFill>
                <a:latin typeface="Arial" panose="020B0604020202020204" pitchFamily="34" charset="0"/>
                <a:cs typeface="Arial" panose="020B0604020202020204" pitchFamily="34" charset="0"/>
              </a:rPr>
            </a:br>
            <a:endParaRPr lang="en-GB" sz="3200" dirty="0">
              <a:solidFill>
                <a:schemeClr val="accent1">
                  <a:lumMod val="75000"/>
                </a:schemeClr>
              </a:solidFill>
              <a:latin typeface="Arial" panose="020B0604020202020204" pitchFamily="34" charset="0"/>
              <a:cs typeface="Arial" panose="020B0604020202020204" pitchFamily="34" charset="0"/>
            </a:endParaRPr>
          </a:p>
        </p:txBody>
      </p:sp>
      <p:pic>
        <p:nvPicPr>
          <p:cNvPr id="3" name="Picture 2" descr="Text&#10;&#10;Description automatically generated with low confidence">
            <a:extLst>
              <a:ext uri="{FF2B5EF4-FFF2-40B4-BE49-F238E27FC236}">
                <a16:creationId xmlns:a16="http://schemas.microsoft.com/office/drawing/2014/main" id="{90FD979A-C57A-D499-54DD-194369E946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15" y="5402007"/>
            <a:ext cx="4311441" cy="1422401"/>
          </a:xfrm>
          <a:prstGeom prst="rect">
            <a:avLst/>
          </a:prstGeom>
        </p:spPr>
      </p:pic>
      <p:sp>
        <p:nvSpPr>
          <p:cNvPr id="6" name="TextBox 5">
            <a:extLst>
              <a:ext uri="{FF2B5EF4-FFF2-40B4-BE49-F238E27FC236}">
                <a16:creationId xmlns:a16="http://schemas.microsoft.com/office/drawing/2014/main" id="{0ABAD8DD-5A4D-8674-ED64-219D26741855}"/>
              </a:ext>
            </a:extLst>
          </p:cNvPr>
          <p:cNvSpPr txBox="1"/>
          <p:nvPr/>
        </p:nvSpPr>
        <p:spPr>
          <a:xfrm>
            <a:off x="8471214" y="6455076"/>
            <a:ext cx="2119085" cy="369332"/>
          </a:xfrm>
          <a:prstGeom prst="rect">
            <a:avLst/>
          </a:prstGeom>
          <a:noFill/>
        </p:spPr>
        <p:txBody>
          <a:bodyPr wrap="square" rtlCol="0">
            <a:spAutoFit/>
          </a:bodyPr>
          <a:lstStyle/>
          <a:p>
            <a:pPr algn="r"/>
            <a:r>
              <a:rPr lang="en-GB" b="1" i="1" dirty="0">
                <a:solidFill>
                  <a:schemeClr val="bg2">
                    <a:lumMod val="25000"/>
                  </a:schemeClr>
                </a:solidFill>
              </a:rPr>
              <a:t>supported by</a:t>
            </a:r>
          </a:p>
        </p:txBody>
      </p:sp>
      <p:pic>
        <p:nvPicPr>
          <p:cNvPr id="5" name="Picture 4" descr="A blue and white logo&#10;&#10;Description automatically generated with low confidence">
            <a:extLst>
              <a:ext uri="{FF2B5EF4-FFF2-40B4-BE49-F238E27FC236}">
                <a16:creationId xmlns:a16="http://schemas.microsoft.com/office/drawing/2014/main" id="{18EFF06A-7B61-58B8-6A2D-6C4B1AF0B62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90299" y="5508597"/>
            <a:ext cx="1425281" cy="1364631"/>
          </a:xfrm>
          <a:prstGeom prst="rect">
            <a:avLst/>
          </a:prstGeom>
        </p:spPr>
      </p:pic>
    </p:spTree>
    <p:extLst>
      <p:ext uri="{BB962C8B-B14F-4D97-AF65-F5344CB8AC3E}">
        <p14:creationId xmlns:p14="http://schemas.microsoft.com/office/powerpoint/2010/main" val="3210427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3D7CA-B977-5765-1068-71A02CBAF3B9}"/>
              </a:ext>
            </a:extLst>
          </p:cNvPr>
          <p:cNvSpPr>
            <a:spLocks noGrp="1"/>
          </p:cNvSpPr>
          <p:nvPr>
            <p:ph type="title"/>
          </p:nvPr>
        </p:nvSpPr>
        <p:spPr>
          <a:xfrm>
            <a:off x="107852" y="16632"/>
            <a:ext cx="10515600" cy="1325563"/>
          </a:xfrm>
        </p:spPr>
        <p:txBody>
          <a:bodyPr>
            <a:normAutofit/>
          </a:bodyPr>
          <a:lstStyle/>
          <a:p>
            <a:r>
              <a:rPr lang="en-GB" sz="4000" b="1" dirty="0">
                <a:solidFill>
                  <a:srgbClr val="0070C0"/>
                </a:solidFill>
                <a:latin typeface="Arial" panose="020B0604020202020204" pitchFamily="34" charset="0"/>
                <a:cs typeface="Arial" panose="020B0604020202020204" pitchFamily="34" charset="0"/>
              </a:rPr>
              <a:t>Contents</a:t>
            </a:r>
          </a:p>
        </p:txBody>
      </p:sp>
      <p:graphicFrame>
        <p:nvGraphicFramePr>
          <p:cNvPr id="4" name="Table 4">
            <a:extLst>
              <a:ext uri="{FF2B5EF4-FFF2-40B4-BE49-F238E27FC236}">
                <a16:creationId xmlns:a16="http://schemas.microsoft.com/office/drawing/2014/main" id="{BAA68D6F-71FD-0886-9427-59C300EC9B40}"/>
              </a:ext>
            </a:extLst>
          </p:cNvPr>
          <p:cNvGraphicFramePr>
            <a:graphicFrameLocks noGrp="1"/>
          </p:cNvGraphicFramePr>
          <p:nvPr>
            <p:extLst>
              <p:ext uri="{D42A27DB-BD31-4B8C-83A1-F6EECF244321}">
                <p14:modId xmlns:p14="http://schemas.microsoft.com/office/powerpoint/2010/main" val="4132742544"/>
              </p:ext>
            </p:extLst>
          </p:nvPr>
        </p:nvGraphicFramePr>
        <p:xfrm>
          <a:off x="276110" y="1435748"/>
          <a:ext cx="11249636" cy="4206240"/>
        </p:xfrm>
        <a:graphic>
          <a:graphicData uri="http://schemas.openxmlformats.org/drawingml/2006/table">
            <a:tbl>
              <a:tblPr firstRow="1" bandRow="1">
                <a:tableStyleId>{5C22544A-7EE6-4342-B048-85BDC9FD1C3A}</a:tableStyleId>
              </a:tblPr>
              <a:tblGrid>
                <a:gridCol w="8807263">
                  <a:extLst>
                    <a:ext uri="{9D8B030D-6E8A-4147-A177-3AD203B41FA5}">
                      <a16:colId xmlns:a16="http://schemas.microsoft.com/office/drawing/2014/main" val="3586218761"/>
                    </a:ext>
                  </a:extLst>
                </a:gridCol>
                <a:gridCol w="2442373">
                  <a:extLst>
                    <a:ext uri="{9D8B030D-6E8A-4147-A177-3AD203B41FA5}">
                      <a16:colId xmlns:a16="http://schemas.microsoft.com/office/drawing/2014/main" val="1685159979"/>
                    </a:ext>
                  </a:extLst>
                </a:gridCol>
              </a:tblGrid>
              <a:tr h="363777">
                <a:tc>
                  <a:txBody>
                    <a:bodyPr/>
                    <a:lstStyle/>
                    <a:p>
                      <a:r>
                        <a:rPr lang="en-GB" dirty="0"/>
                        <a:t>Title </a:t>
                      </a:r>
                    </a:p>
                  </a:txBody>
                  <a:tcPr/>
                </a:tc>
                <a:tc>
                  <a:txBody>
                    <a:bodyPr/>
                    <a:lstStyle/>
                    <a:p>
                      <a:r>
                        <a:rPr lang="en-GB" dirty="0"/>
                        <a:t>Page</a:t>
                      </a:r>
                    </a:p>
                  </a:txBody>
                  <a:tcPr/>
                </a:tc>
                <a:extLst>
                  <a:ext uri="{0D108BD9-81ED-4DB2-BD59-A6C34878D82A}">
                    <a16:rowId xmlns:a16="http://schemas.microsoft.com/office/drawing/2014/main" val="2247115009"/>
                  </a:ext>
                </a:extLst>
              </a:tr>
              <a:tr h="636609">
                <a:tc>
                  <a:txBody>
                    <a:bodyPr/>
                    <a:lstStyle/>
                    <a:p>
                      <a:r>
                        <a:rPr lang="en-GB" b="1" dirty="0">
                          <a:latin typeface="Arial" panose="020B0604020202020204" pitchFamily="34" charset="0"/>
                          <a:cs typeface="Arial" panose="020B0604020202020204" pitchFamily="34" charset="0"/>
                        </a:rPr>
                        <a:t>What are Functional Skills?</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latin typeface="Arial" panose="020B0604020202020204" pitchFamily="34" charset="0"/>
                          <a:cs typeface="Arial" panose="020B0604020202020204" pitchFamily="34" charset="0"/>
                          <a:hlinkClick r:id="rId2" action="ppaction://hlinksldjump"/>
                        </a:rPr>
                        <a:t>Page 3</a:t>
                      </a:r>
                      <a:endParaRPr lang="en-GB" b="1" dirty="0">
                        <a:latin typeface="Arial" panose="020B0604020202020204" pitchFamily="34" charset="0"/>
                        <a:cs typeface="Arial" panose="020B0604020202020204" pitchFamily="34" charset="0"/>
                      </a:endParaRPr>
                    </a:p>
                    <a:p>
                      <a:endParaRPr lang="en-GB" dirty="0"/>
                    </a:p>
                  </a:txBody>
                  <a:tcPr/>
                </a:tc>
                <a:extLst>
                  <a:ext uri="{0D108BD9-81ED-4DB2-BD59-A6C34878D82A}">
                    <a16:rowId xmlns:a16="http://schemas.microsoft.com/office/drawing/2014/main" val="3311766708"/>
                  </a:ext>
                </a:extLst>
              </a:tr>
              <a:tr h="636609">
                <a:tc>
                  <a:txBody>
                    <a:bodyPr/>
                    <a:lstStyle/>
                    <a:p>
                      <a:r>
                        <a:rPr lang="en-GB" b="1" dirty="0">
                          <a:latin typeface="Arial" panose="020B0604020202020204" pitchFamily="34" charset="0"/>
                          <a:cs typeface="Arial" panose="020B0604020202020204" pitchFamily="34" charset="0"/>
                        </a:rPr>
                        <a:t>Explaining the Functional Skills levels</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latin typeface="Arial" panose="020B0604020202020204" pitchFamily="34" charset="0"/>
                          <a:cs typeface="Arial" panose="020B0604020202020204" pitchFamily="34" charset="0"/>
                          <a:hlinkClick r:id="rId3" action="ppaction://hlinksldjump"/>
                        </a:rPr>
                        <a:t>Page 4</a:t>
                      </a:r>
                      <a:endParaRPr lang="en-GB" b="1" dirty="0">
                        <a:latin typeface="Arial" panose="020B0604020202020204" pitchFamily="34" charset="0"/>
                        <a:cs typeface="Arial" panose="020B0604020202020204" pitchFamily="34" charset="0"/>
                      </a:endParaRPr>
                    </a:p>
                    <a:p>
                      <a:endParaRPr lang="en-GB" dirty="0"/>
                    </a:p>
                  </a:txBody>
                  <a:tcPr/>
                </a:tc>
                <a:extLst>
                  <a:ext uri="{0D108BD9-81ED-4DB2-BD59-A6C34878D82A}">
                    <a16:rowId xmlns:a16="http://schemas.microsoft.com/office/drawing/2014/main" val="2289266970"/>
                  </a:ext>
                </a:extLst>
              </a:tr>
              <a:tr h="636609">
                <a:tc>
                  <a:txBody>
                    <a:bodyPr/>
                    <a:lstStyle/>
                    <a:p>
                      <a:r>
                        <a:rPr lang="en-GB" b="1" dirty="0">
                          <a:latin typeface="Arial" panose="020B0604020202020204" pitchFamily="34" charset="0"/>
                          <a:cs typeface="Arial" panose="020B0604020202020204" pitchFamily="34" charset="0"/>
                        </a:rPr>
                        <a:t>Check if you need to achieve Functional Skills</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latin typeface="Arial" panose="020B0604020202020204" pitchFamily="34" charset="0"/>
                          <a:cs typeface="Arial" panose="020B0604020202020204" pitchFamily="34" charset="0"/>
                          <a:hlinkClick r:id="rId4" action="ppaction://hlinksldjump"/>
                        </a:rPr>
                        <a:t>Pages 5 – 6</a:t>
                      </a:r>
                      <a:endParaRPr lang="en-GB" b="1" dirty="0">
                        <a:latin typeface="Arial" panose="020B0604020202020204" pitchFamily="34" charset="0"/>
                        <a:cs typeface="Arial" panose="020B0604020202020204" pitchFamily="34" charset="0"/>
                      </a:endParaRPr>
                    </a:p>
                    <a:p>
                      <a:endParaRPr lang="en-GB" dirty="0"/>
                    </a:p>
                  </a:txBody>
                  <a:tcPr/>
                </a:tc>
                <a:extLst>
                  <a:ext uri="{0D108BD9-81ED-4DB2-BD59-A6C34878D82A}">
                    <a16:rowId xmlns:a16="http://schemas.microsoft.com/office/drawing/2014/main" val="4201610351"/>
                  </a:ext>
                </a:extLst>
              </a:tr>
              <a:tr h="636609">
                <a:tc>
                  <a:txBody>
                    <a:bodyPr/>
                    <a:lstStyle/>
                    <a:p>
                      <a:r>
                        <a:rPr lang="en-GB" b="1" dirty="0">
                          <a:latin typeface="Arial" panose="020B0604020202020204" pitchFamily="34" charset="0"/>
                          <a:cs typeface="Arial" panose="020B0604020202020204" pitchFamily="34" charset="0"/>
                        </a:rPr>
                        <a:t>Identify your Functional Skills level and learning pathway</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latin typeface="Arial" panose="020B0604020202020204" pitchFamily="34" charset="0"/>
                          <a:cs typeface="Arial" panose="020B0604020202020204" pitchFamily="34" charset="0"/>
                          <a:hlinkClick r:id="rId5" action="ppaction://hlinksldjump"/>
                        </a:rPr>
                        <a:t>Page 7</a:t>
                      </a:r>
                      <a:endParaRPr lang="en-GB" b="1" dirty="0">
                        <a:latin typeface="Arial" panose="020B0604020202020204" pitchFamily="34" charset="0"/>
                        <a:cs typeface="Arial" panose="020B0604020202020204" pitchFamily="34" charset="0"/>
                      </a:endParaRPr>
                    </a:p>
                    <a:p>
                      <a:endParaRPr lang="en-GB" dirty="0"/>
                    </a:p>
                  </a:txBody>
                  <a:tcPr/>
                </a:tc>
                <a:extLst>
                  <a:ext uri="{0D108BD9-81ED-4DB2-BD59-A6C34878D82A}">
                    <a16:rowId xmlns:a16="http://schemas.microsoft.com/office/drawing/2014/main" val="2810727926"/>
                  </a:ext>
                </a:extLst>
              </a:tr>
              <a:tr h="636609">
                <a:tc>
                  <a:txBody>
                    <a:bodyPr/>
                    <a:lstStyle/>
                    <a:p>
                      <a:r>
                        <a:rPr lang="en-GB" b="1" dirty="0">
                          <a:latin typeface="Arial" panose="020B0604020202020204" pitchFamily="34" charset="0"/>
                          <a:cs typeface="Arial" panose="020B0604020202020204" pitchFamily="34" charset="0"/>
                        </a:rPr>
                        <a:t>Training options in your local area</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latin typeface="Arial" panose="020B0604020202020204" pitchFamily="34" charset="0"/>
                          <a:cs typeface="Arial" panose="020B0604020202020204" pitchFamily="34" charset="0"/>
                          <a:hlinkClick r:id="rId6" action="ppaction://hlinksldjump"/>
                        </a:rPr>
                        <a:t>Page 8</a:t>
                      </a:r>
                      <a:endParaRPr lang="en-GB" b="1" dirty="0">
                        <a:latin typeface="Arial" panose="020B0604020202020204" pitchFamily="34" charset="0"/>
                        <a:cs typeface="Arial" panose="020B0604020202020204" pitchFamily="34" charset="0"/>
                      </a:endParaRPr>
                    </a:p>
                    <a:p>
                      <a:endParaRPr lang="en-GB" dirty="0"/>
                    </a:p>
                  </a:txBody>
                  <a:tcPr/>
                </a:tc>
                <a:extLst>
                  <a:ext uri="{0D108BD9-81ED-4DB2-BD59-A6C34878D82A}">
                    <a16:rowId xmlns:a16="http://schemas.microsoft.com/office/drawing/2014/main" val="657780704"/>
                  </a:ext>
                </a:extLst>
              </a:tr>
              <a:tr h="636609">
                <a:tc>
                  <a:txBody>
                    <a:bodyPr/>
                    <a:lstStyle/>
                    <a:p>
                      <a:r>
                        <a:rPr lang="en-GB" b="1" dirty="0">
                          <a:latin typeface="Arial" panose="020B0604020202020204" pitchFamily="34" charset="0"/>
                          <a:cs typeface="Arial" panose="020B0604020202020204" pitchFamily="34" charset="0"/>
                        </a:rPr>
                        <a:t>Additional support</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latin typeface="Arial" panose="020B0604020202020204" pitchFamily="34" charset="0"/>
                          <a:cs typeface="Arial" panose="020B0604020202020204" pitchFamily="34" charset="0"/>
                          <a:hlinkClick r:id="rId7" action="ppaction://hlinksldjump"/>
                        </a:rPr>
                        <a:t>Page 9</a:t>
                      </a:r>
                      <a:endParaRPr lang="en-GB" b="1" dirty="0">
                        <a:latin typeface="Arial" panose="020B0604020202020204" pitchFamily="34" charset="0"/>
                        <a:cs typeface="Arial" panose="020B0604020202020204" pitchFamily="34" charset="0"/>
                      </a:endParaRPr>
                    </a:p>
                    <a:p>
                      <a:endParaRPr lang="en-GB" dirty="0"/>
                    </a:p>
                  </a:txBody>
                  <a:tcPr/>
                </a:tc>
                <a:extLst>
                  <a:ext uri="{0D108BD9-81ED-4DB2-BD59-A6C34878D82A}">
                    <a16:rowId xmlns:a16="http://schemas.microsoft.com/office/drawing/2014/main" val="108765791"/>
                  </a:ext>
                </a:extLst>
              </a:tr>
            </a:tbl>
          </a:graphicData>
        </a:graphic>
      </p:graphicFrame>
    </p:spTree>
    <p:extLst>
      <p:ext uri="{BB962C8B-B14F-4D97-AF65-F5344CB8AC3E}">
        <p14:creationId xmlns:p14="http://schemas.microsoft.com/office/powerpoint/2010/main" val="2757934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5714935-B8C9-4160-AA1A-71E5F21904C3}"/>
              </a:ext>
            </a:extLst>
          </p:cNvPr>
          <p:cNvSpPr txBox="1">
            <a:spLocks/>
          </p:cNvSpPr>
          <p:nvPr/>
        </p:nvSpPr>
        <p:spPr>
          <a:xfrm>
            <a:off x="269681" y="-33164"/>
            <a:ext cx="11826240" cy="82225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800" b="1" dirty="0">
                <a:solidFill>
                  <a:schemeClr val="accent1"/>
                </a:solidFill>
                <a:latin typeface="Arial" panose="020B0604020202020204" pitchFamily="34" charset="0"/>
                <a:cs typeface="Arial" panose="020B0604020202020204" pitchFamily="34" charset="0"/>
              </a:rPr>
              <a:t>What are Functional Skills Qualifications (FSQ)?</a:t>
            </a:r>
            <a:endParaRPr lang="en-GB" sz="2800" dirty="0">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19701B61-8231-4668-AABC-64BA9D4856D4}"/>
              </a:ext>
            </a:extLst>
          </p:cNvPr>
          <p:cNvPicPr>
            <a:picLocks noChangeAspect="1"/>
          </p:cNvPicPr>
          <p:nvPr/>
        </p:nvPicPr>
        <p:blipFill>
          <a:blip r:embed="rId2"/>
          <a:stretch>
            <a:fillRect/>
          </a:stretch>
        </p:blipFill>
        <p:spPr>
          <a:xfrm>
            <a:off x="96079" y="833699"/>
            <a:ext cx="1422142" cy="1422142"/>
          </a:xfrm>
          <a:prstGeom prst="rect">
            <a:avLst/>
          </a:prstGeom>
        </p:spPr>
      </p:pic>
      <p:sp>
        <p:nvSpPr>
          <p:cNvPr id="7" name="TextBox 6">
            <a:extLst>
              <a:ext uri="{FF2B5EF4-FFF2-40B4-BE49-F238E27FC236}">
                <a16:creationId xmlns:a16="http://schemas.microsoft.com/office/drawing/2014/main" id="{5E222712-2345-4CD8-9BFB-FB0748039F4D}"/>
              </a:ext>
            </a:extLst>
          </p:cNvPr>
          <p:cNvSpPr txBox="1"/>
          <p:nvPr/>
        </p:nvSpPr>
        <p:spPr>
          <a:xfrm>
            <a:off x="1272209" y="1343087"/>
            <a:ext cx="3014872" cy="646331"/>
          </a:xfrm>
          <a:prstGeom prst="rect">
            <a:avLst/>
          </a:prstGeom>
          <a:noFill/>
        </p:spPr>
        <p:txBody>
          <a:bodyPr wrap="square" rtlCol="0">
            <a:spAutoFit/>
          </a:bodyPr>
          <a:lstStyle/>
          <a:p>
            <a:r>
              <a:rPr lang="en-GB" dirty="0">
                <a:solidFill>
                  <a:schemeClr val="accent1"/>
                </a:solidFill>
                <a:latin typeface="Arial" panose="020B0604020202020204" pitchFamily="34" charset="0"/>
                <a:cs typeface="Arial" panose="020B0604020202020204" pitchFamily="34" charset="0"/>
              </a:rPr>
              <a:t>What are </a:t>
            </a:r>
          </a:p>
          <a:p>
            <a:r>
              <a:rPr lang="en-GB" dirty="0">
                <a:solidFill>
                  <a:schemeClr val="accent1"/>
                </a:solidFill>
                <a:latin typeface="Arial" panose="020B0604020202020204" pitchFamily="34" charset="0"/>
                <a:cs typeface="Arial" panose="020B0604020202020204" pitchFamily="34" charset="0"/>
              </a:rPr>
              <a:t>Functional Skills?</a:t>
            </a:r>
          </a:p>
        </p:txBody>
      </p:sp>
      <p:sp>
        <p:nvSpPr>
          <p:cNvPr id="8" name="TextBox 7">
            <a:extLst>
              <a:ext uri="{FF2B5EF4-FFF2-40B4-BE49-F238E27FC236}">
                <a16:creationId xmlns:a16="http://schemas.microsoft.com/office/drawing/2014/main" id="{B3A2AACA-91EB-4EC1-B2C6-3B4B03352C63}"/>
              </a:ext>
            </a:extLst>
          </p:cNvPr>
          <p:cNvSpPr txBox="1"/>
          <p:nvPr/>
        </p:nvSpPr>
        <p:spPr>
          <a:xfrm>
            <a:off x="3304032" y="769493"/>
            <a:ext cx="8791890" cy="923330"/>
          </a:xfrm>
          <a:custGeom>
            <a:avLst/>
            <a:gdLst>
              <a:gd name="connsiteX0" fmla="*/ 0 w 8791890"/>
              <a:gd name="connsiteY0" fmla="*/ 0 h 923330"/>
              <a:gd name="connsiteX1" fmla="*/ 674045 w 8791890"/>
              <a:gd name="connsiteY1" fmla="*/ 0 h 923330"/>
              <a:gd name="connsiteX2" fmla="*/ 1172252 w 8791890"/>
              <a:gd name="connsiteY2" fmla="*/ 0 h 923330"/>
              <a:gd name="connsiteX3" fmla="*/ 1494621 w 8791890"/>
              <a:gd name="connsiteY3" fmla="*/ 0 h 923330"/>
              <a:gd name="connsiteX4" fmla="*/ 1992828 w 8791890"/>
              <a:gd name="connsiteY4" fmla="*/ 0 h 923330"/>
              <a:gd name="connsiteX5" fmla="*/ 2578954 w 8791890"/>
              <a:gd name="connsiteY5" fmla="*/ 0 h 923330"/>
              <a:gd name="connsiteX6" fmla="*/ 2901324 w 8791890"/>
              <a:gd name="connsiteY6" fmla="*/ 0 h 923330"/>
              <a:gd name="connsiteX7" fmla="*/ 3399531 w 8791890"/>
              <a:gd name="connsiteY7" fmla="*/ 0 h 923330"/>
              <a:gd name="connsiteX8" fmla="*/ 3897738 w 8791890"/>
              <a:gd name="connsiteY8" fmla="*/ 0 h 923330"/>
              <a:gd name="connsiteX9" fmla="*/ 4308026 w 8791890"/>
              <a:gd name="connsiteY9" fmla="*/ 0 h 923330"/>
              <a:gd name="connsiteX10" fmla="*/ 4630395 w 8791890"/>
              <a:gd name="connsiteY10" fmla="*/ 0 h 923330"/>
              <a:gd name="connsiteX11" fmla="*/ 5392359 w 8791890"/>
              <a:gd name="connsiteY11" fmla="*/ 0 h 923330"/>
              <a:gd name="connsiteX12" fmla="*/ 5714728 w 8791890"/>
              <a:gd name="connsiteY12" fmla="*/ 0 h 923330"/>
              <a:gd name="connsiteX13" fmla="*/ 6388773 w 8791890"/>
              <a:gd name="connsiteY13" fmla="*/ 0 h 923330"/>
              <a:gd name="connsiteX14" fmla="*/ 7062818 w 8791890"/>
              <a:gd name="connsiteY14" fmla="*/ 0 h 923330"/>
              <a:gd name="connsiteX15" fmla="*/ 7648944 w 8791890"/>
              <a:gd name="connsiteY15" fmla="*/ 0 h 923330"/>
              <a:gd name="connsiteX16" fmla="*/ 8059232 w 8791890"/>
              <a:gd name="connsiteY16" fmla="*/ 0 h 923330"/>
              <a:gd name="connsiteX17" fmla="*/ 8791890 w 8791890"/>
              <a:gd name="connsiteY17" fmla="*/ 0 h 923330"/>
              <a:gd name="connsiteX18" fmla="*/ 8791890 w 8791890"/>
              <a:gd name="connsiteY18" fmla="*/ 480132 h 923330"/>
              <a:gd name="connsiteX19" fmla="*/ 8791890 w 8791890"/>
              <a:gd name="connsiteY19" fmla="*/ 923330 h 923330"/>
              <a:gd name="connsiteX20" fmla="*/ 8381602 w 8791890"/>
              <a:gd name="connsiteY20" fmla="*/ 923330 h 923330"/>
              <a:gd name="connsiteX21" fmla="*/ 7971314 w 8791890"/>
              <a:gd name="connsiteY21" fmla="*/ 923330 h 923330"/>
              <a:gd name="connsiteX22" fmla="*/ 7297269 w 8791890"/>
              <a:gd name="connsiteY22" fmla="*/ 923330 h 923330"/>
              <a:gd name="connsiteX23" fmla="*/ 6974899 w 8791890"/>
              <a:gd name="connsiteY23" fmla="*/ 923330 h 923330"/>
              <a:gd name="connsiteX24" fmla="*/ 6652530 w 8791890"/>
              <a:gd name="connsiteY24" fmla="*/ 923330 h 923330"/>
              <a:gd name="connsiteX25" fmla="*/ 6066404 w 8791890"/>
              <a:gd name="connsiteY25" fmla="*/ 923330 h 923330"/>
              <a:gd name="connsiteX26" fmla="*/ 5744035 w 8791890"/>
              <a:gd name="connsiteY26" fmla="*/ 923330 h 923330"/>
              <a:gd name="connsiteX27" fmla="*/ 5421666 w 8791890"/>
              <a:gd name="connsiteY27" fmla="*/ 923330 h 923330"/>
              <a:gd name="connsiteX28" fmla="*/ 5011377 w 8791890"/>
              <a:gd name="connsiteY28" fmla="*/ 923330 h 923330"/>
              <a:gd name="connsiteX29" fmla="*/ 4689008 w 8791890"/>
              <a:gd name="connsiteY29" fmla="*/ 923330 h 923330"/>
              <a:gd name="connsiteX30" fmla="*/ 3927044 w 8791890"/>
              <a:gd name="connsiteY30" fmla="*/ 923330 h 923330"/>
              <a:gd name="connsiteX31" fmla="*/ 3604675 w 8791890"/>
              <a:gd name="connsiteY31" fmla="*/ 923330 h 923330"/>
              <a:gd name="connsiteX32" fmla="*/ 2842711 w 8791890"/>
              <a:gd name="connsiteY32" fmla="*/ 923330 h 923330"/>
              <a:gd name="connsiteX33" fmla="*/ 2168666 w 8791890"/>
              <a:gd name="connsiteY33" fmla="*/ 923330 h 923330"/>
              <a:gd name="connsiteX34" fmla="*/ 1582540 w 8791890"/>
              <a:gd name="connsiteY34" fmla="*/ 923330 h 923330"/>
              <a:gd name="connsiteX35" fmla="*/ 996414 w 8791890"/>
              <a:gd name="connsiteY35" fmla="*/ 923330 h 923330"/>
              <a:gd name="connsiteX36" fmla="*/ 0 w 8791890"/>
              <a:gd name="connsiteY36" fmla="*/ 923330 h 923330"/>
              <a:gd name="connsiteX37" fmla="*/ 0 w 8791890"/>
              <a:gd name="connsiteY37" fmla="*/ 452432 h 923330"/>
              <a:gd name="connsiteX38" fmla="*/ 0 w 8791890"/>
              <a:gd name="connsiteY38" fmla="*/ 0 h 923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8791890" h="923330" extrusionOk="0">
                <a:moveTo>
                  <a:pt x="0" y="0"/>
                </a:moveTo>
                <a:cubicBezTo>
                  <a:pt x="230254" y="-66356"/>
                  <a:pt x="386144" y="33682"/>
                  <a:pt x="674045" y="0"/>
                </a:cubicBezTo>
                <a:cubicBezTo>
                  <a:pt x="961947" y="-33682"/>
                  <a:pt x="1020337" y="55283"/>
                  <a:pt x="1172252" y="0"/>
                </a:cubicBezTo>
                <a:cubicBezTo>
                  <a:pt x="1324167" y="-55283"/>
                  <a:pt x="1377153" y="24391"/>
                  <a:pt x="1494621" y="0"/>
                </a:cubicBezTo>
                <a:cubicBezTo>
                  <a:pt x="1612089" y="-24391"/>
                  <a:pt x="1853800" y="23732"/>
                  <a:pt x="1992828" y="0"/>
                </a:cubicBezTo>
                <a:cubicBezTo>
                  <a:pt x="2131856" y="-23732"/>
                  <a:pt x="2331401" y="55964"/>
                  <a:pt x="2578954" y="0"/>
                </a:cubicBezTo>
                <a:cubicBezTo>
                  <a:pt x="2826507" y="-55964"/>
                  <a:pt x="2823709" y="36396"/>
                  <a:pt x="2901324" y="0"/>
                </a:cubicBezTo>
                <a:cubicBezTo>
                  <a:pt x="2978939" y="-36396"/>
                  <a:pt x="3285108" y="7749"/>
                  <a:pt x="3399531" y="0"/>
                </a:cubicBezTo>
                <a:cubicBezTo>
                  <a:pt x="3513954" y="-7749"/>
                  <a:pt x="3781946" y="49446"/>
                  <a:pt x="3897738" y="0"/>
                </a:cubicBezTo>
                <a:cubicBezTo>
                  <a:pt x="4013530" y="-49446"/>
                  <a:pt x="4123964" y="38453"/>
                  <a:pt x="4308026" y="0"/>
                </a:cubicBezTo>
                <a:cubicBezTo>
                  <a:pt x="4492088" y="-38453"/>
                  <a:pt x="4501867" y="9848"/>
                  <a:pt x="4630395" y="0"/>
                </a:cubicBezTo>
                <a:cubicBezTo>
                  <a:pt x="4758923" y="-9848"/>
                  <a:pt x="5043910" y="30987"/>
                  <a:pt x="5392359" y="0"/>
                </a:cubicBezTo>
                <a:cubicBezTo>
                  <a:pt x="5740808" y="-30987"/>
                  <a:pt x="5611677" y="23510"/>
                  <a:pt x="5714728" y="0"/>
                </a:cubicBezTo>
                <a:cubicBezTo>
                  <a:pt x="5817779" y="-23510"/>
                  <a:pt x="6178028" y="78532"/>
                  <a:pt x="6388773" y="0"/>
                </a:cubicBezTo>
                <a:cubicBezTo>
                  <a:pt x="6599519" y="-78532"/>
                  <a:pt x="6826586" y="66944"/>
                  <a:pt x="7062818" y="0"/>
                </a:cubicBezTo>
                <a:cubicBezTo>
                  <a:pt x="7299050" y="-66944"/>
                  <a:pt x="7444054" y="49334"/>
                  <a:pt x="7648944" y="0"/>
                </a:cubicBezTo>
                <a:cubicBezTo>
                  <a:pt x="7853834" y="-49334"/>
                  <a:pt x="7973340" y="578"/>
                  <a:pt x="8059232" y="0"/>
                </a:cubicBezTo>
                <a:cubicBezTo>
                  <a:pt x="8145124" y="-578"/>
                  <a:pt x="8484946" y="82850"/>
                  <a:pt x="8791890" y="0"/>
                </a:cubicBezTo>
                <a:cubicBezTo>
                  <a:pt x="8839906" y="160600"/>
                  <a:pt x="8751084" y="317046"/>
                  <a:pt x="8791890" y="480132"/>
                </a:cubicBezTo>
                <a:cubicBezTo>
                  <a:pt x="8832696" y="643218"/>
                  <a:pt x="8740296" y="825740"/>
                  <a:pt x="8791890" y="923330"/>
                </a:cubicBezTo>
                <a:cubicBezTo>
                  <a:pt x="8601343" y="967937"/>
                  <a:pt x="8512165" y="922096"/>
                  <a:pt x="8381602" y="923330"/>
                </a:cubicBezTo>
                <a:cubicBezTo>
                  <a:pt x="8251039" y="924564"/>
                  <a:pt x="8135912" y="917389"/>
                  <a:pt x="7971314" y="923330"/>
                </a:cubicBezTo>
                <a:cubicBezTo>
                  <a:pt x="7806716" y="929271"/>
                  <a:pt x="7634061" y="853680"/>
                  <a:pt x="7297269" y="923330"/>
                </a:cubicBezTo>
                <a:cubicBezTo>
                  <a:pt x="6960477" y="992980"/>
                  <a:pt x="7046549" y="907978"/>
                  <a:pt x="6974899" y="923330"/>
                </a:cubicBezTo>
                <a:cubicBezTo>
                  <a:pt x="6903249" y="938682"/>
                  <a:pt x="6741558" y="886888"/>
                  <a:pt x="6652530" y="923330"/>
                </a:cubicBezTo>
                <a:cubicBezTo>
                  <a:pt x="6563502" y="959772"/>
                  <a:pt x="6264278" y="913726"/>
                  <a:pt x="6066404" y="923330"/>
                </a:cubicBezTo>
                <a:cubicBezTo>
                  <a:pt x="5868530" y="932934"/>
                  <a:pt x="5879227" y="895356"/>
                  <a:pt x="5744035" y="923330"/>
                </a:cubicBezTo>
                <a:cubicBezTo>
                  <a:pt x="5608843" y="951304"/>
                  <a:pt x="5571163" y="910247"/>
                  <a:pt x="5421666" y="923330"/>
                </a:cubicBezTo>
                <a:cubicBezTo>
                  <a:pt x="5272169" y="936413"/>
                  <a:pt x="5145237" y="918139"/>
                  <a:pt x="5011377" y="923330"/>
                </a:cubicBezTo>
                <a:cubicBezTo>
                  <a:pt x="4877517" y="928521"/>
                  <a:pt x="4825351" y="913935"/>
                  <a:pt x="4689008" y="923330"/>
                </a:cubicBezTo>
                <a:cubicBezTo>
                  <a:pt x="4552665" y="932725"/>
                  <a:pt x="4166319" y="920089"/>
                  <a:pt x="3927044" y="923330"/>
                </a:cubicBezTo>
                <a:cubicBezTo>
                  <a:pt x="3687769" y="926571"/>
                  <a:pt x="3677771" y="903692"/>
                  <a:pt x="3604675" y="923330"/>
                </a:cubicBezTo>
                <a:cubicBezTo>
                  <a:pt x="3531579" y="942968"/>
                  <a:pt x="3104014" y="875302"/>
                  <a:pt x="2842711" y="923330"/>
                </a:cubicBezTo>
                <a:cubicBezTo>
                  <a:pt x="2581408" y="971358"/>
                  <a:pt x="2386345" y="850454"/>
                  <a:pt x="2168666" y="923330"/>
                </a:cubicBezTo>
                <a:cubicBezTo>
                  <a:pt x="1950987" y="996206"/>
                  <a:pt x="1712433" y="864324"/>
                  <a:pt x="1582540" y="923330"/>
                </a:cubicBezTo>
                <a:cubicBezTo>
                  <a:pt x="1452647" y="982336"/>
                  <a:pt x="1134863" y="870571"/>
                  <a:pt x="996414" y="923330"/>
                </a:cubicBezTo>
                <a:cubicBezTo>
                  <a:pt x="857965" y="976089"/>
                  <a:pt x="305819" y="859294"/>
                  <a:pt x="0" y="923330"/>
                </a:cubicBezTo>
                <a:cubicBezTo>
                  <a:pt x="-13929" y="699445"/>
                  <a:pt x="45615" y="596912"/>
                  <a:pt x="0" y="452432"/>
                </a:cubicBezTo>
                <a:cubicBezTo>
                  <a:pt x="-45615" y="307952"/>
                  <a:pt x="38331" y="118281"/>
                  <a:pt x="0" y="0"/>
                </a:cubicBezTo>
                <a:close/>
              </a:path>
            </a:pathLst>
          </a:custGeom>
          <a:noFill/>
          <a:ln>
            <a:solidFill>
              <a:schemeClr val="accent1"/>
            </a:solidFill>
            <a:extLst>
              <a:ext uri="{C807C97D-BFC1-408E-A445-0C87EB9F89A2}">
                <ask:lineSketchStyleProps xmlns:ask="http://schemas.microsoft.com/office/drawing/2018/sketchyshapes" sd="1511683662">
                  <a:prstGeom prst="rect">
                    <a:avLst/>
                  </a:prstGeom>
                  <ask:type>
                    <ask:lineSketchScribble/>
                  </ask:type>
                </ask:lineSketchStyleProps>
              </a:ext>
            </a:extLst>
          </a:ln>
        </p:spPr>
        <p:txBody>
          <a:bodyPr wrap="square" rtlCol="0">
            <a:spAutoFit/>
          </a:bodyPr>
          <a:lstStyle/>
          <a:p>
            <a:pPr lvl="0"/>
            <a:r>
              <a:rPr lang="en-GB" dirty="0">
                <a:solidFill>
                  <a:srgbClr val="262626"/>
                </a:solidFill>
                <a:latin typeface="Arial" panose="020B0604020202020204" pitchFamily="34" charset="0"/>
                <a:cs typeface="Arial" panose="020B0604020202020204" pitchFamily="34" charset="0"/>
              </a:rPr>
              <a:t>Functional Skills are defined as the fundamental applied skills in literacy, numeracy and digital literacy that help people to gain the most from life, learning and working. Level 2 is equivalent to a GCSE grade C or 4 and above or a CSE level 1.                                                 </a:t>
            </a:r>
          </a:p>
        </p:txBody>
      </p:sp>
      <p:pic>
        <p:nvPicPr>
          <p:cNvPr id="16" name="Picture 15">
            <a:extLst>
              <a:ext uri="{FF2B5EF4-FFF2-40B4-BE49-F238E27FC236}">
                <a16:creationId xmlns:a16="http://schemas.microsoft.com/office/drawing/2014/main" id="{36588E5B-5BE6-475E-872E-7574194EF7A1}"/>
              </a:ext>
            </a:extLst>
          </p:cNvPr>
          <p:cNvPicPr>
            <a:picLocks noChangeAspect="1"/>
          </p:cNvPicPr>
          <p:nvPr/>
        </p:nvPicPr>
        <p:blipFill>
          <a:blip r:embed="rId2"/>
          <a:stretch>
            <a:fillRect/>
          </a:stretch>
        </p:blipFill>
        <p:spPr>
          <a:xfrm>
            <a:off x="143449" y="2498152"/>
            <a:ext cx="1422142" cy="1422142"/>
          </a:xfrm>
          <a:prstGeom prst="rect">
            <a:avLst/>
          </a:prstGeom>
        </p:spPr>
      </p:pic>
      <p:sp>
        <p:nvSpPr>
          <p:cNvPr id="17" name="TextBox 16">
            <a:extLst>
              <a:ext uri="{FF2B5EF4-FFF2-40B4-BE49-F238E27FC236}">
                <a16:creationId xmlns:a16="http://schemas.microsoft.com/office/drawing/2014/main" id="{1270DCC9-BEEA-4A92-BF29-584877144E9C}"/>
              </a:ext>
            </a:extLst>
          </p:cNvPr>
          <p:cNvSpPr txBox="1"/>
          <p:nvPr/>
        </p:nvSpPr>
        <p:spPr>
          <a:xfrm>
            <a:off x="1319579" y="2916859"/>
            <a:ext cx="2729948" cy="646331"/>
          </a:xfrm>
          <a:prstGeom prst="rect">
            <a:avLst/>
          </a:prstGeom>
          <a:noFill/>
        </p:spPr>
        <p:txBody>
          <a:bodyPr wrap="square" rtlCol="0">
            <a:spAutoFit/>
          </a:bodyPr>
          <a:lstStyle/>
          <a:p>
            <a:r>
              <a:rPr lang="en-GB" dirty="0">
                <a:solidFill>
                  <a:schemeClr val="accent1"/>
                </a:solidFill>
                <a:latin typeface="Arial" panose="020B0604020202020204" pitchFamily="34" charset="0"/>
                <a:cs typeface="Arial" panose="020B0604020202020204" pitchFamily="34" charset="0"/>
              </a:rPr>
              <a:t>Why do I need </a:t>
            </a:r>
          </a:p>
          <a:p>
            <a:r>
              <a:rPr lang="en-GB" dirty="0">
                <a:solidFill>
                  <a:schemeClr val="accent1"/>
                </a:solidFill>
                <a:latin typeface="Arial" panose="020B0604020202020204" pitchFamily="34" charset="0"/>
                <a:cs typeface="Arial" panose="020B0604020202020204" pitchFamily="34" charset="0"/>
              </a:rPr>
              <a:t>them?</a:t>
            </a:r>
          </a:p>
        </p:txBody>
      </p:sp>
      <p:sp>
        <p:nvSpPr>
          <p:cNvPr id="18" name="TextBox 17">
            <a:extLst>
              <a:ext uri="{FF2B5EF4-FFF2-40B4-BE49-F238E27FC236}">
                <a16:creationId xmlns:a16="http://schemas.microsoft.com/office/drawing/2014/main" id="{6B4B0D5E-9D81-4439-8274-E36D72CE58C3}"/>
              </a:ext>
            </a:extLst>
          </p:cNvPr>
          <p:cNvSpPr txBox="1"/>
          <p:nvPr/>
        </p:nvSpPr>
        <p:spPr>
          <a:xfrm>
            <a:off x="3304032" y="1985199"/>
            <a:ext cx="8744519" cy="1915909"/>
          </a:xfrm>
          <a:custGeom>
            <a:avLst/>
            <a:gdLst>
              <a:gd name="connsiteX0" fmla="*/ 0 w 8744519"/>
              <a:gd name="connsiteY0" fmla="*/ 0 h 1915909"/>
              <a:gd name="connsiteX1" fmla="*/ 497765 w 8744519"/>
              <a:gd name="connsiteY1" fmla="*/ 0 h 1915909"/>
              <a:gd name="connsiteX2" fmla="*/ 908085 w 8744519"/>
              <a:gd name="connsiteY2" fmla="*/ 0 h 1915909"/>
              <a:gd name="connsiteX3" fmla="*/ 1755630 w 8744519"/>
              <a:gd name="connsiteY3" fmla="*/ 0 h 1915909"/>
              <a:gd name="connsiteX4" fmla="*/ 2253395 w 8744519"/>
              <a:gd name="connsiteY4" fmla="*/ 0 h 1915909"/>
              <a:gd name="connsiteX5" fmla="*/ 3100941 w 8744519"/>
              <a:gd name="connsiteY5" fmla="*/ 0 h 1915909"/>
              <a:gd name="connsiteX6" fmla="*/ 3598706 w 8744519"/>
              <a:gd name="connsiteY6" fmla="*/ 0 h 1915909"/>
              <a:gd name="connsiteX7" fmla="*/ 4358806 w 8744519"/>
              <a:gd name="connsiteY7" fmla="*/ 0 h 1915909"/>
              <a:gd name="connsiteX8" fmla="*/ 5206352 w 8744519"/>
              <a:gd name="connsiteY8" fmla="*/ 0 h 1915909"/>
              <a:gd name="connsiteX9" fmla="*/ 5966453 w 8744519"/>
              <a:gd name="connsiteY9" fmla="*/ 0 h 1915909"/>
              <a:gd name="connsiteX10" fmla="*/ 6813998 w 8744519"/>
              <a:gd name="connsiteY10" fmla="*/ 0 h 1915909"/>
              <a:gd name="connsiteX11" fmla="*/ 7486654 w 8744519"/>
              <a:gd name="connsiteY11" fmla="*/ 0 h 1915909"/>
              <a:gd name="connsiteX12" fmla="*/ 7896973 w 8744519"/>
              <a:gd name="connsiteY12" fmla="*/ 0 h 1915909"/>
              <a:gd name="connsiteX13" fmla="*/ 8744519 w 8744519"/>
              <a:gd name="connsiteY13" fmla="*/ 0 h 1915909"/>
              <a:gd name="connsiteX14" fmla="*/ 8744519 w 8744519"/>
              <a:gd name="connsiteY14" fmla="*/ 600318 h 1915909"/>
              <a:gd name="connsiteX15" fmla="*/ 8744519 w 8744519"/>
              <a:gd name="connsiteY15" fmla="*/ 1238954 h 1915909"/>
              <a:gd name="connsiteX16" fmla="*/ 8744519 w 8744519"/>
              <a:gd name="connsiteY16" fmla="*/ 1915909 h 1915909"/>
              <a:gd name="connsiteX17" fmla="*/ 8071864 w 8744519"/>
              <a:gd name="connsiteY17" fmla="*/ 1915909 h 1915909"/>
              <a:gd name="connsiteX18" fmla="*/ 7311763 w 8744519"/>
              <a:gd name="connsiteY18" fmla="*/ 1915909 h 1915909"/>
              <a:gd name="connsiteX19" fmla="*/ 6464218 w 8744519"/>
              <a:gd name="connsiteY19" fmla="*/ 1915909 h 1915909"/>
              <a:gd name="connsiteX20" fmla="*/ 5966453 w 8744519"/>
              <a:gd name="connsiteY20" fmla="*/ 1915909 h 1915909"/>
              <a:gd name="connsiteX21" fmla="*/ 5556133 w 8744519"/>
              <a:gd name="connsiteY21" fmla="*/ 1915909 h 1915909"/>
              <a:gd name="connsiteX22" fmla="*/ 4796032 w 8744519"/>
              <a:gd name="connsiteY22" fmla="*/ 1915909 h 1915909"/>
              <a:gd name="connsiteX23" fmla="*/ 4210822 w 8744519"/>
              <a:gd name="connsiteY23" fmla="*/ 1915909 h 1915909"/>
              <a:gd name="connsiteX24" fmla="*/ 3625612 w 8744519"/>
              <a:gd name="connsiteY24" fmla="*/ 1915909 h 1915909"/>
              <a:gd name="connsiteX25" fmla="*/ 2778066 w 8744519"/>
              <a:gd name="connsiteY25" fmla="*/ 1915909 h 1915909"/>
              <a:gd name="connsiteX26" fmla="*/ 2280301 w 8744519"/>
              <a:gd name="connsiteY26" fmla="*/ 1915909 h 1915909"/>
              <a:gd name="connsiteX27" fmla="*/ 1782537 w 8744519"/>
              <a:gd name="connsiteY27" fmla="*/ 1915909 h 1915909"/>
              <a:gd name="connsiteX28" fmla="*/ 1372217 w 8744519"/>
              <a:gd name="connsiteY28" fmla="*/ 1915909 h 1915909"/>
              <a:gd name="connsiteX29" fmla="*/ 961897 w 8744519"/>
              <a:gd name="connsiteY29" fmla="*/ 1915909 h 1915909"/>
              <a:gd name="connsiteX30" fmla="*/ 0 w 8744519"/>
              <a:gd name="connsiteY30" fmla="*/ 1915909 h 1915909"/>
              <a:gd name="connsiteX31" fmla="*/ 0 w 8744519"/>
              <a:gd name="connsiteY31" fmla="*/ 1334750 h 1915909"/>
              <a:gd name="connsiteX32" fmla="*/ 0 w 8744519"/>
              <a:gd name="connsiteY32" fmla="*/ 657795 h 1915909"/>
              <a:gd name="connsiteX33" fmla="*/ 0 w 8744519"/>
              <a:gd name="connsiteY33" fmla="*/ 0 h 1915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8744519" h="1915909" extrusionOk="0">
                <a:moveTo>
                  <a:pt x="0" y="0"/>
                </a:moveTo>
                <a:cubicBezTo>
                  <a:pt x="233396" y="-20476"/>
                  <a:pt x="372667" y="15190"/>
                  <a:pt x="497765" y="0"/>
                </a:cubicBezTo>
                <a:cubicBezTo>
                  <a:pt x="622864" y="-15190"/>
                  <a:pt x="731118" y="-1360"/>
                  <a:pt x="908085" y="0"/>
                </a:cubicBezTo>
                <a:cubicBezTo>
                  <a:pt x="1085052" y="1360"/>
                  <a:pt x="1573744" y="-29543"/>
                  <a:pt x="1755630" y="0"/>
                </a:cubicBezTo>
                <a:cubicBezTo>
                  <a:pt x="1937517" y="29543"/>
                  <a:pt x="2136289" y="-4539"/>
                  <a:pt x="2253395" y="0"/>
                </a:cubicBezTo>
                <a:cubicBezTo>
                  <a:pt x="2370502" y="4539"/>
                  <a:pt x="2767397" y="24708"/>
                  <a:pt x="3100941" y="0"/>
                </a:cubicBezTo>
                <a:cubicBezTo>
                  <a:pt x="3434485" y="-24708"/>
                  <a:pt x="3453392" y="10371"/>
                  <a:pt x="3598706" y="0"/>
                </a:cubicBezTo>
                <a:cubicBezTo>
                  <a:pt x="3744020" y="-10371"/>
                  <a:pt x="4116377" y="3219"/>
                  <a:pt x="4358806" y="0"/>
                </a:cubicBezTo>
                <a:cubicBezTo>
                  <a:pt x="4601235" y="-3219"/>
                  <a:pt x="4965341" y="23287"/>
                  <a:pt x="5206352" y="0"/>
                </a:cubicBezTo>
                <a:cubicBezTo>
                  <a:pt x="5447363" y="-23287"/>
                  <a:pt x="5690030" y="14572"/>
                  <a:pt x="5966453" y="0"/>
                </a:cubicBezTo>
                <a:cubicBezTo>
                  <a:pt x="6242876" y="-14572"/>
                  <a:pt x="6622366" y="22823"/>
                  <a:pt x="6813998" y="0"/>
                </a:cubicBezTo>
                <a:cubicBezTo>
                  <a:pt x="7005631" y="-22823"/>
                  <a:pt x="7181565" y="19772"/>
                  <a:pt x="7486654" y="0"/>
                </a:cubicBezTo>
                <a:cubicBezTo>
                  <a:pt x="7791743" y="-19772"/>
                  <a:pt x="7744089" y="19647"/>
                  <a:pt x="7896973" y="0"/>
                </a:cubicBezTo>
                <a:cubicBezTo>
                  <a:pt x="8049857" y="-19647"/>
                  <a:pt x="8485577" y="-10631"/>
                  <a:pt x="8744519" y="0"/>
                </a:cubicBezTo>
                <a:cubicBezTo>
                  <a:pt x="8771143" y="280990"/>
                  <a:pt x="8715393" y="430327"/>
                  <a:pt x="8744519" y="600318"/>
                </a:cubicBezTo>
                <a:cubicBezTo>
                  <a:pt x="8773645" y="770309"/>
                  <a:pt x="8774391" y="1011037"/>
                  <a:pt x="8744519" y="1238954"/>
                </a:cubicBezTo>
                <a:cubicBezTo>
                  <a:pt x="8714647" y="1466871"/>
                  <a:pt x="8713061" y="1691975"/>
                  <a:pt x="8744519" y="1915909"/>
                </a:cubicBezTo>
                <a:cubicBezTo>
                  <a:pt x="8524029" y="1943716"/>
                  <a:pt x="8223439" y="1917598"/>
                  <a:pt x="8071864" y="1915909"/>
                </a:cubicBezTo>
                <a:cubicBezTo>
                  <a:pt x="7920290" y="1914220"/>
                  <a:pt x="7685251" y="1880601"/>
                  <a:pt x="7311763" y="1915909"/>
                </a:cubicBezTo>
                <a:cubicBezTo>
                  <a:pt x="6938275" y="1951217"/>
                  <a:pt x="6791488" y="1886419"/>
                  <a:pt x="6464218" y="1915909"/>
                </a:cubicBezTo>
                <a:cubicBezTo>
                  <a:pt x="6136948" y="1945399"/>
                  <a:pt x="6089078" y="1930238"/>
                  <a:pt x="5966453" y="1915909"/>
                </a:cubicBezTo>
                <a:cubicBezTo>
                  <a:pt x="5843829" y="1901580"/>
                  <a:pt x="5667527" y="1897045"/>
                  <a:pt x="5556133" y="1915909"/>
                </a:cubicBezTo>
                <a:cubicBezTo>
                  <a:pt x="5444739" y="1934773"/>
                  <a:pt x="5071563" y="1953350"/>
                  <a:pt x="4796032" y="1915909"/>
                </a:cubicBezTo>
                <a:cubicBezTo>
                  <a:pt x="4520501" y="1878468"/>
                  <a:pt x="4502791" y="1918588"/>
                  <a:pt x="4210822" y="1915909"/>
                </a:cubicBezTo>
                <a:cubicBezTo>
                  <a:pt x="3918853" y="1913231"/>
                  <a:pt x="3764837" y="1894465"/>
                  <a:pt x="3625612" y="1915909"/>
                </a:cubicBezTo>
                <a:cubicBezTo>
                  <a:pt x="3486387" y="1937354"/>
                  <a:pt x="2999872" y="1939788"/>
                  <a:pt x="2778066" y="1915909"/>
                </a:cubicBezTo>
                <a:cubicBezTo>
                  <a:pt x="2556260" y="1892030"/>
                  <a:pt x="2503008" y="1896659"/>
                  <a:pt x="2280301" y="1915909"/>
                </a:cubicBezTo>
                <a:cubicBezTo>
                  <a:pt x="2057595" y="1935159"/>
                  <a:pt x="2014719" y="1900142"/>
                  <a:pt x="1782537" y="1915909"/>
                </a:cubicBezTo>
                <a:cubicBezTo>
                  <a:pt x="1550355" y="1931676"/>
                  <a:pt x="1543459" y="1913133"/>
                  <a:pt x="1372217" y="1915909"/>
                </a:cubicBezTo>
                <a:cubicBezTo>
                  <a:pt x="1200975" y="1918685"/>
                  <a:pt x="1143218" y="1903900"/>
                  <a:pt x="961897" y="1915909"/>
                </a:cubicBezTo>
                <a:cubicBezTo>
                  <a:pt x="780576" y="1927918"/>
                  <a:pt x="217486" y="1892712"/>
                  <a:pt x="0" y="1915909"/>
                </a:cubicBezTo>
                <a:cubicBezTo>
                  <a:pt x="1507" y="1631901"/>
                  <a:pt x="18085" y="1482333"/>
                  <a:pt x="0" y="1334750"/>
                </a:cubicBezTo>
                <a:cubicBezTo>
                  <a:pt x="-18085" y="1187167"/>
                  <a:pt x="-15317" y="984843"/>
                  <a:pt x="0" y="657795"/>
                </a:cubicBezTo>
                <a:cubicBezTo>
                  <a:pt x="15317" y="330747"/>
                  <a:pt x="-5185" y="162793"/>
                  <a:pt x="0" y="0"/>
                </a:cubicBezTo>
                <a:close/>
              </a:path>
            </a:pathLst>
          </a:custGeom>
          <a:noFill/>
          <a:ln>
            <a:solidFill>
              <a:schemeClr val="accent1"/>
            </a:solidFill>
            <a:extLst>
              <a:ext uri="{C807C97D-BFC1-408E-A445-0C87EB9F89A2}">
                <ask:lineSketchStyleProps xmlns:ask="http://schemas.microsoft.com/office/drawing/2018/sketchyshapes" sd="3204921186">
                  <a:prstGeom prst="rect">
                    <a:avLst/>
                  </a:prstGeom>
                  <ask:type>
                    <ask:lineSketchFreehand/>
                  </ask:type>
                </ask:lineSketchStyleProps>
              </a:ext>
            </a:extLst>
          </a:ln>
        </p:spPr>
        <p:txBody>
          <a:bodyPr wrap="square" rtlCol="0">
            <a:spAutoFit/>
          </a:bodyPr>
          <a:lstStyle/>
          <a:p>
            <a:r>
              <a:rPr lang="en-GB" dirty="0">
                <a:solidFill>
                  <a:srgbClr val="262626"/>
                </a:solidFill>
                <a:latin typeface="Arial" panose="020B0604020202020204" pitchFamily="34" charset="0"/>
                <a:cs typeface="Arial" panose="020B0604020202020204" pitchFamily="34" charset="0"/>
              </a:rPr>
              <a:t>Age 16 – 18: It is a Department for Education requirement that young apprentices are required to secure up to a Level 2 FSQ in English and maths, if they do not already hold one.  </a:t>
            </a:r>
          </a:p>
          <a:p>
            <a:endParaRPr lang="en-GB" sz="1050" dirty="0">
              <a:solidFill>
                <a:srgbClr val="262626"/>
              </a:solidFill>
              <a:latin typeface="Arial" panose="020B0604020202020204" pitchFamily="34" charset="0"/>
              <a:cs typeface="Arial" panose="020B0604020202020204" pitchFamily="34" charset="0"/>
            </a:endParaRPr>
          </a:p>
          <a:p>
            <a:r>
              <a:rPr lang="en-GB" dirty="0">
                <a:solidFill>
                  <a:srgbClr val="262626"/>
                </a:solidFill>
                <a:latin typeface="Arial" panose="020B0604020202020204" pitchFamily="34" charset="0"/>
                <a:cs typeface="Arial" panose="020B0604020202020204" pitchFamily="34" charset="0"/>
              </a:rPr>
              <a:t>Age 19</a:t>
            </a:r>
            <a:r>
              <a:rPr lang="en-GB">
                <a:solidFill>
                  <a:srgbClr val="262626"/>
                </a:solidFill>
                <a:latin typeface="Arial" panose="020B0604020202020204" pitchFamily="34" charset="0"/>
                <a:cs typeface="Arial" panose="020B0604020202020204" pitchFamily="34" charset="0"/>
              </a:rPr>
              <a:t>+ : From </a:t>
            </a:r>
            <a:r>
              <a:rPr lang="en-GB" dirty="0">
                <a:solidFill>
                  <a:srgbClr val="262626"/>
                </a:solidFill>
                <a:latin typeface="Arial" panose="020B0604020202020204" pitchFamily="34" charset="0"/>
                <a:cs typeface="Arial" panose="020B0604020202020204" pitchFamily="34" charset="0"/>
              </a:rPr>
              <a:t>February 2025, the requirement for all adult apprentices in all sectors to study functional skill qualifications (FSQs) is now determined by the apprentice’s employer.</a:t>
            </a:r>
          </a:p>
        </p:txBody>
      </p:sp>
      <p:pic>
        <p:nvPicPr>
          <p:cNvPr id="19" name="Picture 18">
            <a:extLst>
              <a:ext uri="{FF2B5EF4-FFF2-40B4-BE49-F238E27FC236}">
                <a16:creationId xmlns:a16="http://schemas.microsoft.com/office/drawing/2014/main" id="{BCE6712B-2742-464F-A947-2A5EAB9CEBAE}"/>
              </a:ext>
            </a:extLst>
          </p:cNvPr>
          <p:cNvPicPr>
            <a:picLocks noChangeAspect="1"/>
          </p:cNvPicPr>
          <p:nvPr/>
        </p:nvPicPr>
        <p:blipFill>
          <a:blip r:embed="rId2"/>
          <a:stretch>
            <a:fillRect/>
          </a:stretch>
        </p:blipFill>
        <p:spPr>
          <a:xfrm>
            <a:off x="143449" y="4403628"/>
            <a:ext cx="1374772" cy="1374772"/>
          </a:xfrm>
          <a:prstGeom prst="rect">
            <a:avLst/>
          </a:prstGeom>
        </p:spPr>
      </p:pic>
      <p:sp>
        <p:nvSpPr>
          <p:cNvPr id="20" name="TextBox 19">
            <a:extLst>
              <a:ext uri="{FF2B5EF4-FFF2-40B4-BE49-F238E27FC236}">
                <a16:creationId xmlns:a16="http://schemas.microsoft.com/office/drawing/2014/main" id="{EFC4EBCA-168B-4F80-95D3-A509DC3A6A08}"/>
              </a:ext>
            </a:extLst>
          </p:cNvPr>
          <p:cNvSpPr txBox="1"/>
          <p:nvPr/>
        </p:nvSpPr>
        <p:spPr>
          <a:xfrm>
            <a:off x="1272209" y="4675515"/>
            <a:ext cx="3014872" cy="646331"/>
          </a:xfrm>
          <a:prstGeom prst="rect">
            <a:avLst/>
          </a:prstGeom>
          <a:noFill/>
        </p:spPr>
        <p:txBody>
          <a:bodyPr wrap="square" rtlCol="0">
            <a:spAutoFit/>
          </a:bodyPr>
          <a:lstStyle/>
          <a:p>
            <a:r>
              <a:rPr lang="en-GB" dirty="0">
                <a:solidFill>
                  <a:schemeClr val="accent1"/>
                </a:solidFill>
                <a:latin typeface="Arial" panose="020B0604020202020204" pitchFamily="34" charset="0"/>
                <a:cs typeface="Arial" panose="020B0604020202020204" pitchFamily="34" charset="0"/>
              </a:rPr>
              <a:t>What do I need to </a:t>
            </a:r>
          </a:p>
          <a:p>
            <a:r>
              <a:rPr lang="en-GB" dirty="0">
                <a:solidFill>
                  <a:schemeClr val="accent1"/>
                </a:solidFill>
                <a:latin typeface="Arial" panose="020B0604020202020204" pitchFamily="34" charset="0"/>
                <a:cs typeface="Arial" panose="020B0604020202020204" pitchFamily="34" charset="0"/>
              </a:rPr>
              <a:t>achieve?</a:t>
            </a:r>
          </a:p>
        </p:txBody>
      </p:sp>
      <p:sp>
        <p:nvSpPr>
          <p:cNvPr id="21" name="TextBox 20">
            <a:extLst>
              <a:ext uri="{FF2B5EF4-FFF2-40B4-BE49-F238E27FC236}">
                <a16:creationId xmlns:a16="http://schemas.microsoft.com/office/drawing/2014/main" id="{8693578C-54B6-4AE3-AAA4-D6B8A3602FE9}"/>
              </a:ext>
            </a:extLst>
          </p:cNvPr>
          <p:cNvSpPr txBox="1"/>
          <p:nvPr/>
        </p:nvSpPr>
        <p:spPr>
          <a:xfrm>
            <a:off x="3304032" y="4100215"/>
            <a:ext cx="3955775" cy="1477328"/>
          </a:xfrm>
          <a:custGeom>
            <a:avLst/>
            <a:gdLst>
              <a:gd name="connsiteX0" fmla="*/ 0 w 3955775"/>
              <a:gd name="connsiteY0" fmla="*/ 0 h 1477328"/>
              <a:gd name="connsiteX1" fmla="*/ 619738 w 3955775"/>
              <a:gd name="connsiteY1" fmla="*/ 0 h 1477328"/>
              <a:gd name="connsiteX2" fmla="*/ 1199918 w 3955775"/>
              <a:gd name="connsiteY2" fmla="*/ 0 h 1477328"/>
              <a:gd name="connsiteX3" fmla="*/ 1819656 w 3955775"/>
              <a:gd name="connsiteY3" fmla="*/ 0 h 1477328"/>
              <a:gd name="connsiteX4" fmla="*/ 2518510 w 3955775"/>
              <a:gd name="connsiteY4" fmla="*/ 0 h 1477328"/>
              <a:gd name="connsiteX5" fmla="*/ 3138248 w 3955775"/>
              <a:gd name="connsiteY5" fmla="*/ 0 h 1477328"/>
              <a:gd name="connsiteX6" fmla="*/ 3955775 w 3955775"/>
              <a:gd name="connsiteY6" fmla="*/ 0 h 1477328"/>
              <a:gd name="connsiteX7" fmla="*/ 3955775 w 3955775"/>
              <a:gd name="connsiteY7" fmla="*/ 492443 h 1477328"/>
              <a:gd name="connsiteX8" fmla="*/ 3955775 w 3955775"/>
              <a:gd name="connsiteY8" fmla="*/ 970112 h 1477328"/>
              <a:gd name="connsiteX9" fmla="*/ 3955775 w 3955775"/>
              <a:gd name="connsiteY9" fmla="*/ 1477328 h 1477328"/>
              <a:gd name="connsiteX10" fmla="*/ 3415152 w 3955775"/>
              <a:gd name="connsiteY10" fmla="*/ 1477328 h 1477328"/>
              <a:gd name="connsiteX11" fmla="*/ 2716299 w 3955775"/>
              <a:gd name="connsiteY11" fmla="*/ 1477328 h 1477328"/>
              <a:gd name="connsiteX12" fmla="*/ 2057003 w 3955775"/>
              <a:gd name="connsiteY12" fmla="*/ 1477328 h 1477328"/>
              <a:gd name="connsiteX13" fmla="*/ 1476823 w 3955775"/>
              <a:gd name="connsiteY13" fmla="*/ 1477328 h 1477328"/>
              <a:gd name="connsiteX14" fmla="*/ 936200 w 3955775"/>
              <a:gd name="connsiteY14" fmla="*/ 1477328 h 1477328"/>
              <a:gd name="connsiteX15" fmla="*/ 0 w 3955775"/>
              <a:gd name="connsiteY15" fmla="*/ 1477328 h 1477328"/>
              <a:gd name="connsiteX16" fmla="*/ 0 w 3955775"/>
              <a:gd name="connsiteY16" fmla="*/ 999659 h 1477328"/>
              <a:gd name="connsiteX17" fmla="*/ 0 w 3955775"/>
              <a:gd name="connsiteY17" fmla="*/ 492443 h 1477328"/>
              <a:gd name="connsiteX18" fmla="*/ 0 w 3955775"/>
              <a:gd name="connsiteY18" fmla="*/ 0 h 14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955775" h="1477328" extrusionOk="0">
                <a:moveTo>
                  <a:pt x="0" y="0"/>
                </a:moveTo>
                <a:cubicBezTo>
                  <a:pt x="284022" y="-9060"/>
                  <a:pt x="469256" y="26752"/>
                  <a:pt x="619738" y="0"/>
                </a:cubicBezTo>
                <a:cubicBezTo>
                  <a:pt x="770220" y="-26752"/>
                  <a:pt x="1050764" y="-13868"/>
                  <a:pt x="1199918" y="0"/>
                </a:cubicBezTo>
                <a:cubicBezTo>
                  <a:pt x="1349072" y="13868"/>
                  <a:pt x="1641445" y="-21149"/>
                  <a:pt x="1819656" y="0"/>
                </a:cubicBezTo>
                <a:cubicBezTo>
                  <a:pt x="1997867" y="21149"/>
                  <a:pt x="2234981" y="18949"/>
                  <a:pt x="2518510" y="0"/>
                </a:cubicBezTo>
                <a:cubicBezTo>
                  <a:pt x="2802039" y="-18949"/>
                  <a:pt x="2913962" y="19854"/>
                  <a:pt x="3138248" y="0"/>
                </a:cubicBezTo>
                <a:cubicBezTo>
                  <a:pt x="3362534" y="-19854"/>
                  <a:pt x="3716356" y="-33465"/>
                  <a:pt x="3955775" y="0"/>
                </a:cubicBezTo>
                <a:cubicBezTo>
                  <a:pt x="3955807" y="162770"/>
                  <a:pt x="3967809" y="352875"/>
                  <a:pt x="3955775" y="492443"/>
                </a:cubicBezTo>
                <a:cubicBezTo>
                  <a:pt x="3943741" y="632011"/>
                  <a:pt x="3933097" y="790856"/>
                  <a:pt x="3955775" y="970112"/>
                </a:cubicBezTo>
                <a:cubicBezTo>
                  <a:pt x="3978453" y="1149368"/>
                  <a:pt x="3957344" y="1335435"/>
                  <a:pt x="3955775" y="1477328"/>
                </a:cubicBezTo>
                <a:cubicBezTo>
                  <a:pt x="3794838" y="1477375"/>
                  <a:pt x="3642084" y="1458609"/>
                  <a:pt x="3415152" y="1477328"/>
                </a:cubicBezTo>
                <a:cubicBezTo>
                  <a:pt x="3188220" y="1496047"/>
                  <a:pt x="2945330" y="1506744"/>
                  <a:pt x="2716299" y="1477328"/>
                </a:cubicBezTo>
                <a:cubicBezTo>
                  <a:pt x="2487268" y="1447912"/>
                  <a:pt x="2359129" y="1476957"/>
                  <a:pt x="2057003" y="1477328"/>
                </a:cubicBezTo>
                <a:cubicBezTo>
                  <a:pt x="1754877" y="1477699"/>
                  <a:pt x="1639434" y="1504850"/>
                  <a:pt x="1476823" y="1477328"/>
                </a:cubicBezTo>
                <a:cubicBezTo>
                  <a:pt x="1314212" y="1449806"/>
                  <a:pt x="1051318" y="1499277"/>
                  <a:pt x="936200" y="1477328"/>
                </a:cubicBezTo>
                <a:cubicBezTo>
                  <a:pt x="821082" y="1455379"/>
                  <a:pt x="217513" y="1445283"/>
                  <a:pt x="0" y="1477328"/>
                </a:cubicBezTo>
                <a:cubicBezTo>
                  <a:pt x="-12757" y="1304680"/>
                  <a:pt x="-12967" y="1177441"/>
                  <a:pt x="0" y="999659"/>
                </a:cubicBezTo>
                <a:cubicBezTo>
                  <a:pt x="12967" y="821877"/>
                  <a:pt x="-12550" y="706510"/>
                  <a:pt x="0" y="492443"/>
                </a:cubicBezTo>
                <a:cubicBezTo>
                  <a:pt x="12550" y="278376"/>
                  <a:pt x="-20524" y="190526"/>
                  <a:pt x="0" y="0"/>
                </a:cubicBezTo>
                <a:close/>
              </a:path>
            </a:pathLst>
          </a:custGeom>
          <a:noFill/>
          <a:ln>
            <a:solidFill>
              <a:schemeClr val="accent1"/>
            </a:solidFill>
            <a:extLst>
              <a:ext uri="{C807C97D-BFC1-408E-A445-0C87EB9F89A2}">
                <ask:lineSketchStyleProps xmlns:ask="http://schemas.microsoft.com/office/drawing/2018/sketchyshapes" sd="1795933496">
                  <a:prstGeom prst="rect">
                    <a:avLst/>
                  </a:prstGeom>
                  <ask:type>
                    <ask:lineSketchFreehand/>
                  </ask:type>
                </ask:lineSketchStyleProps>
              </a:ext>
            </a:extLst>
          </a:ln>
        </p:spPr>
        <p:txBody>
          <a:bodyPr wrap="square" rtlCol="0">
            <a:spAutoFit/>
          </a:bodyPr>
          <a:lstStyle/>
          <a:p>
            <a:r>
              <a:rPr lang="en-GB" dirty="0">
                <a:solidFill>
                  <a:srgbClr val="262626"/>
                </a:solidFill>
                <a:latin typeface="Arial" panose="020B0604020202020204" pitchFamily="34" charset="0"/>
                <a:cs typeface="Arial" panose="020B0604020202020204" pitchFamily="34" charset="0"/>
              </a:rPr>
              <a:t>For a level 2 apprenticeship you need to evidence </a:t>
            </a:r>
            <a:r>
              <a:rPr lang="en-GB" b="1" dirty="0">
                <a:solidFill>
                  <a:srgbClr val="262626"/>
                </a:solidFill>
                <a:latin typeface="Arial" panose="020B0604020202020204" pitchFamily="34" charset="0"/>
                <a:cs typeface="Arial" panose="020B0604020202020204" pitchFamily="34" charset="0"/>
              </a:rPr>
              <a:t>learning towards </a:t>
            </a:r>
            <a:r>
              <a:rPr lang="en-GB" dirty="0">
                <a:solidFill>
                  <a:srgbClr val="262626"/>
                </a:solidFill>
                <a:latin typeface="Arial" panose="020B0604020202020204" pitchFamily="34" charset="0"/>
                <a:cs typeface="Arial" panose="020B0604020202020204" pitchFamily="34" charset="0"/>
              </a:rPr>
              <a:t>level 2 functional skills exams.</a:t>
            </a:r>
          </a:p>
          <a:p>
            <a:pPr lvl="0" algn="ctr"/>
            <a:endParaRPr lang="en-GB" sz="1800" dirty="0">
              <a:solidFill>
                <a:schemeClr val="tx1"/>
              </a:solidFill>
            </a:endParaRPr>
          </a:p>
          <a:p>
            <a:pPr lvl="0" algn="ctr"/>
            <a:endParaRPr lang="en-GB" sz="1800" dirty="0">
              <a:solidFill>
                <a:schemeClr val="tx1"/>
              </a:solidFill>
            </a:endParaRPr>
          </a:p>
        </p:txBody>
      </p:sp>
      <p:sp>
        <p:nvSpPr>
          <p:cNvPr id="22" name="TextBox 21">
            <a:extLst>
              <a:ext uri="{FF2B5EF4-FFF2-40B4-BE49-F238E27FC236}">
                <a16:creationId xmlns:a16="http://schemas.microsoft.com/office/drawing/2014/main" id="{B806F046-E898-4E45-BF91-9A7CE8ACBF73}"/>
              </a:ext>
            </a:extLst>
          </p:cNvPr>
          <p:cNvSpPr txBox="1"/>
          <p:nvPr/>
        </p:nvSpPr>
        <p:spPr>
          <a:xfrm>
            <a:off x="7384628" y="4087689"/>
            <a:ext cx="4663923" cy="2585323"/>
          </a:xfrm>
          <a:custGeom>
            <a:avLst/>
            <a:gdLst>
              <a:gd name="connsiteX0" fmla="*/ 0 w 4663923"/>
              <a:gd name="connsiteY0" fmla="*/ 0 h 2585323"/>
              <a:gd name="connsiteX1" fmla="*/ 619635 w 4663923"/>
              <a:gd name="connsiteY1" fmla="*/ 0 h 2585323"/>
              <a:gd name="connsiteX2" fmla="*/ 1379189 w 4663923"/>
              <a:gd name="connsiteY2" fmla="*/ 0 h 2585323"/>
              <a:gd name="connsiteX3" fmla="*/ 1905546 w 4663923"/>
              <a:gd name="connsiteY3" fmla="*/ 0 h 2585323"/>
              <a:gd name="connsiteX4" fmla="*/ 2525181 w 4663923"/>
              <a:gd name="connsiteY4" fmla="*/ 0 h 2585323"/>
              <a:gd name="connsiteX5" fmla="*/ 3191456 w 4663923"/>
              <a:gd name="connsiteY5" fmla="*/ 0 h 2585323"/>
              <a:gd name="connsiteX6" fmla="*/ 3857731 w 4663923"/>
              <a:gd name="connsiteY6" fmla="*/ 0 h 2585323"/>
              <a:gd name="connsiteX7" fmla="*/ 4663923 w 4663923"/>
              <a:gd name="connsiteY7" fmla="*/ 0 h 2585323"/>
              <a:gd name="connsiteX8" fmla="*/ 4663923 w 4663923"/>
              <a:gd name="connsiteY8" fmla="*/ 646331 h 2585323"/>
              <a:gd name="connsiteX9" fmla="*/ 4663923 w 4663923"/>
              <a:gd name="connsiteY9" fmla="*/ 1266808 h 2585323"/>
              <a:gd name="connsiteX10" fmla="*/ 4663923 w 4663923"/>
              <a:gd name="connsiteY10" fmla="*/ 1938992 h 2585323"/>
              <a:gd name="connsiteX11" fmla="*/ 4663923 w 4663923"/>
              <a:gd name="connsiteY11" fmla="*/ 2585323 h 2585323"/>
              <a:gd name="connsiteX12" fmla="*/ 4090927 w 4663923"/>
              <a:gd name="connsiteY12" fmla="*/ 2585323 h 2585323"/>
              <a:gd name="connsiteX13" fmla="*/ 3517930 w 4663923"/>
              <a:gd name="connsiteY13" fmla="*/ 2585323 h 2585323"/>
              <a:gd name="connsiteX14" fmla="*/ 2805017 w 4663923"/>
              <a:gd name="connsiteY14" fmla="*/ 2585323 h 2585323"/>
              <a:gd name="connsiteX15" fmla="*/ 2045463 w 4663923"/>
              <a:gd name="connsiteY15" fmla="*/ 2585323 h 2585323"/>
              <a:gd name="connsiteX16" fmla="*/ 1285910 w 4663923"/>
              <a:gd name="connsiteY16" fmla="*/ 2585323 h 2585323"/>
              <a:gd name="connsiteX17" fmla="*/ 572996 w 4663923"/>
              <a:gd name="connsiteY17" fmla="*/ 2585323 h 2585323"/>
              <a:gd name="connsiteX18" fmla="*/ 0 w 4663923"/>
              <a:gd name="connsiteY18" fmla="*/ 2585323 h 2585323"/>
              <a:gd name="connsiteX19" fmla="*/ 0 w 4663923"/>
              <a:gd name="connsiteY19" fmla="*/ 1887286 h 2585323"/>
              <a:gd name="connsiteX20" fmla="*/ 0 w 4663923"/>
              <a:gd name="connsiteY20" fmla="*/ 1292662 h 2585323"/>
              <a:gd name="connsiteX21" fmla="*/ 0 w 4663923"/>
              <a:gd name="connsiteY21" fmla="*/ 620478 h 2585323"/>
              <a:gd name="connsiteX22" fmla="*/ 0 w 4663923"/>
              <a:gd name="connsiteY22" fmla="*/ 0 h 2585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663923" h="2585323" extrusionOk="0">
                <a:moveTo>
                  <a:pt x="0" y="0"/>
                </a:moveTo>
                <a:cubicBezTo>
                  <a:pt x="138196" y="-16521"/>
                  <a:pt x="390023" y="-11256"/>
                  <a:pt x="619635" y="0"/>
                </a:cubicBezTo>
                <a:cubicBezTo>
                  <a:pt x="849248" y="11256"/>
                  <a:pt x="1050028" y="32429"/>
                  <a:pt x="1379189" y="0"/>
                </a:cubicBezTo>
                <a:cubicBezTo>
                  <a:pt x="1708350" y="-32429"/>
                  <a:pt x="1799217" y="-4804"/>
                  <a:pt x="1905546" y="0"/>
                </a:cubicBezTo>
                <a:cubicBezTo>
                  <a:pt x="2011875" y="4804"/>
                  <a:pt x="2233389" y="12980"/>
                  <a:pt x="2525181" y="0"/>
                </a:cubicBezTo>
                <a:cubicBezTo>
                  <a:pt x="2816974" y="-12980"/>
                  <a:pt x="3016276" y="-4119"/>
                  <a:pt x="3191456" y="0"/>
                </a:cubicBezTo>
                <a:cubicBezTo>
                  <a:pt x="3366636" y="4119"/>
                  <a:pt x="3602277" y="-4131"/>
                  <a:pt x="3857731" y="0"/>
                </a:cubicBezTo>
                <a:cubicBezTo>
                  <a:pt x="4113186" y="4131"/>
                  <a:pt x="4324628" y="22796"/>
                  <a:pt x="4663923" y="0"/>
                </a:cubicBezTo>
                <a:cubicBezTo>
                  <a:pt x="4677022" y="262820"/>
                  <a:pt x="4645576" y="396505"/>
                  <a:pt x="4663923" y="646331"/>
                </a:cubicBezTo>
                <a:cubicBezTo>
                  <a:pt x="4682270" y="896157"/>
                  <a:pt x="4657478" y="1054252"/>
                  <a:pt x="4663923" y="1266808"/>
                </a:cubicBezTo>
                <a:cubicBezTo>
                  <a:pt x="4670368" y="1479364"/>
                  <a:pt x="4658316" y="1660837"/>
                  <a:pt x="4663923" y="1938992"/>
                </a:cubicBezTo>
                <a:cubicBezTo>
                  <a:pt x="4669530" y="2217147"/>
                  <a:pt x="4688558" y="2364764"/>
                  <a:pt x="4663923" y="2585323"/>
                </a:cubicBezTo>
                <a:cubicBezTo>
                  <a:pt x="4527783" y="2569922"/>
                  <a:pt x="4354022" y="2565664"/>
                  <a:pt x="4090927" y="2585323"/>
                </a:cubicBezTo>
                <a:cubicBezTo>
                  <a:pt x="3827832" y="2604982"/>
                  <a:pt x="3638739" y="2604003"/>
                  <a:pt x="3517930" y="2585323"/>
                </a:cubicBezTo>
                <a:cubicBezTo>
                  <a:pt x="3397121" y="2566643"/>
                  <a:pt x="3062515" y="2564377"/>
                  <a:pt x="2805017" y="2585323"/>
                </a:cubicBezTo>
                <a:cubicBezTo>
                  <a:pt x="2547519" y="2606269"/>
                  <a:pt x="2298857" y="2605455"/>
                  <a:pt x="2045463" y="2585323"/>
                </a:cubicBezTo>
                <a:cubicBezTo>
                  <a:pt x="1792069" y="2565191"/>
                  <a:pt x="1617286" y="2588191"/>
                  <a:pt x="1285910" y="2585323"/>
                </a:cubicBezTo>
                <a:cubicBezTo>
                  <a:pt x="954534" y="2582455"/>
                  <a:pt x="795503" y="2551017"/>
                  <a:pt x="572996" y="2585323"/>
                </a:cubicBezTo>
                <a:cubicBezTo>
                  <a:pt x="350489" y="2619629"/>
                  <a:pt x="131946" y="2567193"/>
                  <a:pt x="0" y="2585323"/>
                </a:cubicBezTo>
                <a:cubicBezTo>
                  <a:pt x="27640" y="2341341"/>
                  <a:pt x="-3670" y="2177540"/>
                  <a:pt x="0" y="1887286"/>
                </a:cubicBezTo>
                <a:cubicBezTo>
                  <a:pt x="3670" y="1597032"/>
                  <a:pt x="-13939" y="1555584"/>
                  <a:pt x="0" y="1292662"/>
                </a:cubicBezTo>
                <a:cubicBezTo>
                  <a:pt x="13939" y="1029740"/>
                  <a:pt x="-2281" y="856823"/>
                  <a:pt x="0" y="620478"/>
                </a:cubicBezTo>
                <a:cubicBezTo>
                  <a:pt x="2281" y="384133"/>
                  <a:pt x="12324" y="298742"/>
                  <a:pt x="0" y="0"/>
                </a:cubicBezTo>
                <a:close/>
              </a:path>
            </a:pathLst>
          </a:custGeom>
          <a:noFill/>
          <a:ln>
            <a:solidFill>
              <a:schemeClr val="accent1"/>
            </a:solidFill>
            <a:extLst>
              <a:ext uri="{C807C97D-BFC1-408E-A445-0C87EB9F89A2}">
                <ask:lineSketchStyleProps xmlns:ask="http://schemas.microsoft.com/office/drawing/2018/sketchyshapes" sd="858742784">
                  <a:prstGeom prst="rect">
                    <a:avLst/>
                  </a:prstGeom>
                  <ask:type>
                    <ask:lineSketchFreehand/>
                  </ask:type>
                </ask:lineSketchStyleProps>
              </a:ext>
            </a:extLst>
          </a:ln>
        </p:spPr>
        <p:txBody>
          <a:bodyPr wrap="square" rtlCol="0">
            <a:spAutoFit/>
          </a:bodyPr>
          <a:lstStyle/>
          <a:p>
            <a:pPr lvl="0"/>
            <a:r>
              <a:rPr lang="en-GB" dirty="0">
                <a:solidFill>
                  <a:srgbClr val="262626"/>
                </a:solidFill>
                <a:latin typeface="Arial" panose="020B0604020202020204" pitchFamily="34" charset="0"/>
                <a:cs typeface="Arial" panose="020B0604020202020204" pitchFamily="34" charset="0"/>
              </a:rPr>
              <a:t>For levels 3 - 7 apprentices many learners will require FSQs, as across many roles in health and social care these qualifications are still required by the HEI or employer.</a:t>
            </a:r>
          </a:p>
          <a:p>
            <a:pPr lvl="0"/>
            <a:endParaRPr lang="en-GB" dirty="0">
              <a:solidFill>
                <a:srgbClr val="262626"/>
              </a:solidFill>
              <a:latin typeface="Arial" panose="020B0604020202020204" pitchFamily="34" charset="0"/>
              <a:cs typeface="Arial" panose="020B0604020202020204" pitchFamily="34" charset="0"/>
            </a:endParaRPr>
          </a:p>
          <a:p>
            <a:pPr lvl="0"/>
            <a:r>
              <a:rPr lang="en-GB" dirty="0">
                <a:solidFill>
                  <a:srgbClr val="262626"/>
                </a:solidFill>
                <a:latin typeface="Arial" panose="020B0604020202020204" pitchFamily="34" charset="0"/>
                <a:cs typeface="Arial" panose="020B0604020202020204" pitchFamily="34" charset="0"/>
              </a:rPr>
              <a:t>NHS England highly advocates for appropriate training in numeracy and </a:t>
            </a:r>
          </a:p>
          <a:p>
            <a:pPr lvl="0"/>
            <a:r>
              <a:rPr lang="en-GB" dirty="0">
                <a:solidFill>
                  <a:srgbClr val="262626"/>
                </a:solidFill>
                <a:latin typeface="Arial" panose="020B0604020202020204" pitchFamily="34" charset="0"/>
                <a:cs typeface="Arial" panose="020B0604020202020204" pitchFamily="34" charset="0"/>
              </a:rPr>
              <a:t>literacy alongside apprenticeships, wherever possible.</a:t>
            </a:r>
          </a:p>
        </p:txBody>
      </p:sp>
      <p:sp>
        <p:nvSpPr>
          <p:cNvPr id="5" name="TextBox 4">
            <a:extLst>
              <a:ext uri="{FF2B5EF4-FFF2-40B4-BE49-F238E27FC236}">
                <a16:creationId xmlns:a16="http://schemas.microsoft.com/office/drawing/2014/main" id="{7DD3C18B-C1B3-FD7C-E101-E00B603CB8B2}"/>
              </a:ext>
            </a:extLst>
          </p:cNvPr>
          <p:cNvSpPr txBox="1"/>
          <p:nvPr/>
        </p:nvSpPr>
        <p:spPr>
          <a:xfrm>
            <a:off x="1932188" y="5695008"/>
            <a:ext cx="5318273" cy="923330"/>
          </a:xfrm>
          <a:custGeom>
            <a:avLst/>
            <a:gdLst>
              <a:gd name="connsiteX0" fmla="*/ 0 w 5318273"/>
              <a:gd name="connsiteY0" fmla="*/ 0 h 923330"/>
              <a:gd name="connsiteX1" fmla="*/ 611601 w 5318273"/>
              <a:gd name="connsiteY1" fmla="*/ 0 h 923330"/>
              <a:gd name="connsiteX2" fmla="*/ 1170020 w 5318273"/>
              <a:gd name="connsiteY2" fmla="*/ 0 h 923330"/>
              <a:gd name="connsiteX3" fmla="*/ 1781621 w 5318273"/>
              <a:gd name="connsiteY3" fmla="*/ 0 h 923330"/>
              <a:gd name="connsiteX4" fmla="*/ 2499588 w 5318273"/>
              <a:gd name="connsiteY4" fmla="*/ 0 h 923330"/>
              <a:gd name="connsiteX5" fmla="*/ 3111190 w 5318273"/>
              <a:gd name="connsiteY5" fmla="*/ 0 h 923330"/>
              <a:gd name="connsiteX6" fmla="*/ 3669608 w 5318273"/>
              <a:gd name="connsiteY6" fmla="*/ 0 h 923330"/>
              <a:gd name="connsiteX7" fmla="*/ 4334392 w 5318273"/>
              <a:gd name="connsiteY7" fmla="*/ 0 h 923330"/>
              <a:gd name="connsiteX8" fmla="*/ 5318273 w 5318273"/>
              <a:gd name="connsiteY8" fmla="*/ 0 h 923330"/>
              <a:gd name="connsiteX9" fmla="*/ 5318273 w 5318273"/>
              <a:gd name="connsiteY9" fmla="*/ 443198 h 923330"/>
              <a:gd name="connsiteX10" fmla="*/ 5318273 w 5318273"/>
              <a:gd name="connsiteY10" fmla="*/ 923330 h 923330"/>
              <a:gd name="connsiteX11" fmla="*/ 4813037 w 5318273"/>
              <a:gd name="connsiteY11" fmla="*/ 923330 h 923330"/>
              <a:gd name="connsiteX12" fmla="*/ 4148253 w 5318273"/>
              <a:gd name="connsiteY12" fmla="*/ 923330 h 923330"/>
              <a:gd name="connsiteX13" fmla="*/ 3589834 w 5318273"/>
              <a:gd name="connsiteY13" fmla="*/ 923330 h 923330"/>
              <a:gd name="connsiteX14" fmla="*/ 3084598 w 5318273"/>
              <a:gd name="connsiteY14" fmla="*/ 923330 h 923330"/>
              <a:gd name="connsiteX15" fmla="*/ 2419814 w 5318273"/>
              <a:gd name="connsiteY15" fmla="*/ 923330 h 923330"/>
              <a:gd name="connsiteX16" fmla="*/ 1808213 w 5318273"/>
              <a:gd name="connsiteY16" fmla="*/ 923330 h 923330"/>
              <a:gd name="connsiteX17" fmla="*/ 1090246 w 5318273"/>
              <a:gd name="connsiteY17" fmla="*/ 923330 h 923330"/>
              <a:gd name="connsiteX18" fmla="*/ 0 w 5318273"/>
              <a:gd name="connsiteY18" fmla="*/ 923330 h 923330"/>
              <a:gd name="connsiteX19" fmla="*/ 0 w 5318273"/>
              <a:gd name="connsiteY19" fmla="*/ 443198 h 923330"/>
              <a:gd name="connsiteX20" fmla="*/ 0 w 5318273"/>
              <a:gd name="connsiteY20" fmla="*/ 0 h 923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318273" h="923330" extrusionOk="0">
                <a:moveTo>
                  <a:pt x="0" y="0"/>
                </a:moveTo>
                <a:cubicBezTo>
                  <a:pt x="139106" y="23470"/>
                  <a:pt x="465707" y="24"/>
                  <a:pt x="611601" y="0"/>
                </a:cubicBezTo>
                <a:cubicBezTo>
                  <a:pt x="757495" y="-24"/>
                  <a:pt x="895368" y="-17439"/>
                  <a:pt x="1170020" y="0"/>
                </a:cubicBezTo>
                <a:cubicBezTo>
                  <a:pt x="1444672" y="17439"/>
                  <a:pt x="1606922" y="13898"/>
                  <a:pt x="1781621" y="0"/>
                </a:cubicBezTo>
                <a:cubicBezTo>
                  <a:pt x="1956320" y="-13898"/>
                  <a:pt x="2227741" y="12328"/>
                  <a:pt x="2499588" y="0"/>
                </a:cubicBezTo>
                <a:cubicBezTo>
                  <a:pt x="2771435" y="-12328"/>
                  <a:pt x="2860706" y="12317"/>
                  <a:pt x="3111190" y="0"/>
                </a:cubicBezTo>
                <a:cubicBezTo>
                  <a:pt x="3361674" y="-12317"/>
                  <a:pt x="3473882" y="-1020"/>
                  <a:pt x="3669608" y="0"/>
                </a:cubicBezTo>
                <a:cubicBezTo>
                  <a:pt x="3865334" y="1020"/>
                  <a:pt x="4041898" y="-6441"/>
                  <a:pt x="4334392" y="0"/>
                </a:cubicBezTo>
                <a:cubicBezTo>
                  <a:pt x="4626886" y="6441"/>
                  <a:pt x="4916752" y="-44790"/>
                  <a:pt x="5318273" y="0"/>
                </a:cubicBezTo>
                <a:cubicBezTo>
                  <a:pt x="5323110" y="159265"/>
                  <a:pt x="5308540" y="340888"/>
                  <a:pt x="5318273" y="443198"/>
                </a:cubicBezTo>
                <a:cubicBezTo>
                  <a:pt x="5328006" y="545508"/>
                  <a:pt x="5309621" y="731758"/>
                  <a:pt x="5318273" y="923330"/>
                </a:cubicBezTo>
                <a:cubicBezTo>
                  <a:pt x="5072220" y="906425"/>
                  <a:pt x="5044720" y="921701"/>
                  <a:pt x="4813037" y="923330"/>
                </a:cubicBezTo>
                <a:cubicBezTo>
                  <a:pt x="4581354" y="924959"/>
                  <a:pt x="4411459" y="927011"/>
                  <a:pt x="4148253" y="923330"/>
                </a:cubicBezTo>
                <a:cubicBezTo>
                  <a:pt x="3885047" y="919649"/>
                  <a:pt x="3797109" y="900803"/>
                  <a:pt x="3589834" y="923330"/>
                </a:cubicBezTo>
                <a:cubicBezTo>
                  <a:pt x="3382559" y="945857"/>
                  <a:pt x="3238459" y="906136"/>
                  <a:pt x="3084598" y="923330"/>
                </a:cubicBezTo>
                <a:cubicBezTo>
                  <a:pt x="2930737" y="940524"/>
                  <a:pt x="2669509" y="924344"/>
                  <a:pt x="2419814" y="923330"/>
                </a:cubicBezTo>
                <a:cubicBezTo>
                  <a:pt x="2170119" y="922316"/>
                  <a:pt x="2069703" y="934579"/>
                  <a:pt x="1808213" y="923330"/>
                </a:cubicBezTo>
                <a:cubicBezTo>
                  <a:pt x="1546723" y="912081"/>
                  <a:pt x="1340354" y="892883"/>
                  <a:pt x="1090246" y="923330"/>
                </a:cubicBezTo>
                <a:cubicBezTo>
                  <a:pt x="840138" y="953777"/>
                  <a:pt x="405854" y="971434"/>
                  <a:pt x="0" y="923330"/>
                </a:cubicBezTo>
                <a:cubicBezTo>
                  <a:pt x="-22353" y="814088"/>
                  <a:pt x="11194" y="571193"/>
                  <a:pt x="0" y="443198"/>
                </a:cubicBezTo>
                <a:cubicBezTo>
                  <a:pt x="-11194" y="315203"/>
                  <a:pt x="-10687" y="201973"/>
                  <a:pt x="0" y="0"/>
                </a:cubicBezTo>
                <a:close/>
              </a:path>
            </a:pathLst>
          </a:custGeom>
          <a:noFill/>
          <a:ln>
            <a:solidFill>
              <a:schemeClr val="accent1"/>
            </a:solidFill>
            <a:extLst>
              <a:ext uri="{C807C97D-BFC1-408E-A445-0C87EB9F89A2}">
                <ask:lineSketchStyleProps xmlns:ask="http://schemas.microsoft.com/office/drawing/2018/sketchyshapes" sd="1795933496">
                  <a:prstGeom prst="rect">
                    <a:avLst/>
                  </a:prstGeom>
                  <ask:type>
                    <ask:lineSketchFreehand/>
                  </ask:type>
                </ask:lineSketchStyleProps>
              </a:ext>
            </a:extLst>
          </a:ln>
        </p:spPr>
        <p:txBody>
          <a:bodyPr wrap="square" rtlCol="0">
            <a:spAutoFit/>
          </a:bodyPr>
          <a:lstStyle/>
          <a:p>
            <a:r>
              <a:rPr lang="en-GB" dirty="0">
                <a:solidFill>
                  <a:schemeClr val="accent1"/>
                </a:solidFill>
                <a:latin typeface="Arial" panose="020B0604020202020204" pitchFamily="34" charset="0"/>
                <a:cs typeface="Arial" panose="020B0604020202020204" pitchFamily="34" charset="0"/>
              </a:rPr>
              <a:t>There are exemptions for special education needs, learning difficulties or disabilities – please check with your training provider.</a:t>
            </a:r>
          </a:p>
        </p:txBody>
      </p:sp>
    </p:spTree>
    <p:extLst>
      <p:ext uri="{BB962C8B-B14F-4D97-AF65-F5344CB8AC3E}">
        <p14:creationId xmlns:p14="http://schemas.microsoft.com/office/powerpoint/2010/main" val="1349631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75514-AA29-4FEF-B867-358FC3DD3058}"/>
              </a:ext>
            </a:extLst>
          </p:cNvPr>
          <p:cNvSpPr>
            <a:spLocks noGrp="1"/>
          </p:cNvSpPr>
          <p:nvPr>
            <p:ph type="title"/>
          </p:nvPr>
        </p:nvSpPr>
        <p:spPr>
          <a:xfrm>
            <a:off x="312820" y="0"/>
            <a:ext cx="11566360" cy="1518407"/>
          </a:xfrm>
        </p:spPr>
        <p:txBody>
          <a:bodyPr>
            <a:normAutofit/>
          </a:bodyPr>
          <a:lstStyle/>
          <a:p>
            <a:r>
              <a:rPr lang="en-GB" sz="4000" b="1" dirty="0">
                <a:solidFill>
                  <a:schemeClr val="accent1"/>
                </a:solidFill>
                <a:latin typeface="Arial" panose="020B0604020202020204" pitchFamily="34" charset="0"/>
                <a:cs typeface="Arial" panose="020B0604020202020204" pitchFamily="34" charset="0"/>
              </a:rPr>
              <a:t>What are Functional Skills qualifications equivalent to?</a:t>
            </a:r>
          </a:p>
        </p:txBody>
      </p:sp>
      <p:pic>
        <p:nvPicPr>
          <p:cNvPr id="1026" name="Picture 2">
            <a:extLst>
              <a:ext uri="{FF2B5EF4-FFF2-40B4-BE49-F238E27FC236}">
                <a16:creationId xmlns:a16="http://schemas.microsoft.com/office/drawing/2014/main" id="{23332B42-7F99-4C19-BDE5-543BE60CAD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333" y="1427899"/>
            <a:ext cx="10617334" cy="50612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4350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878DD-6AC8-45CC-8DBA-A3348B6FB555}"/>
              </a:ext>
            </a:extLst>
          </p:cNvPr>
          <p:cNvSpPr>
            <a:spLocks noGrp="1"/>
          </p:cNvSpPr>
          <p:nvPr>
            <p:ph type="ctrTitle"/>
          </p:nvPr>
        </p:nvSpPr>
        <p:spPr>
          <a:xfrm>
            <a:off x="2857373" y="1948555"/>
            <a:ext cx="6248909" cy="1420965"/>
          </a:xfrm>
        </p:spPr>
        <p:txBody>
          <a:bodyPr>
            <a:normAutofit/>
          </a:bodyPr>
          <a:lstStyle/>
          <a:p>
            <a:r>
              <a:rPr lang="en-GB" sz="5400" b="1" dirty="0">
                <a:solidFill>
                  <a:schemeClr val="accent1"/>
                </a:solidFill>
                <a:latin typeface="Arial" panose="020B0604020202020204" pitchFamily="34" charset="0"/>
                <a:cs typeface="Arial" panose="020B0604020202020204" pitchFamily="34" charset="0"/>
              </a:rPr>
              <a:t>“But why???”</a:t>
            </a:r>
            <a:endParaRPr lang="en-GB" sz="5400" dirty="0">
              <a:latin typeface="Arial" panose="020B0604020202020204" pitchFamily="34" charset="0"/>
              <a:cs typeface="Arial" panose="020B0604020202020204" pitchFamily="34" charset="0"/>
            </a:endParaRPr>
          </a:p>
        </p:txBody>
      </p:sp>
      <p:sp>
        <p:nvSpPr>
          <p:cNvPr id="4" name="Cloud 3">
            <a:extLst>
              <a:ext uri="{FF2B5EF4-FFF2-40B4-BE49-F238E27FC236}">
                <a16:creationId xmlns:a16="http://schemas.microsoft.com/office/drawing/2014/main" id="{7B116194-595A-4068-9254-BBA04B1F89D0}"/>
              </a:ext>
            </a:extLst>
          </p:cNvPr>
          <p:cNvSpPr/>
          <p:nvPr/>
        </p:nvSpPr>
        <p:spPr>
          <a:xfrm>
            <a:off x="66262" y="808388"/>
            <a:ext cx="3313044" cy="2073471"/>
          </a:xfrm>
          <a:prstGeom prst="cloud">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latin typeface="Arial" panose="020B0604020202020204" pitchFamily="34" charset="0"/>
                <a:cs typeface="Arial" panose="020B0604020202020204" pitchFamily="34" charset="0"/>
              </a:rPr>
              <a:t>I have a degree – surely this is evidence of my maths and English GCSEs?</a:t>
            </a:r>
          </a:p>
        </p:txBody>
      </p:sp>
      <p:sp>
        <p:nvSpPr>
          <p:cNvPr id="5" name="Cloud 4">
            <a:extLst>
              <a:ext uri="{FF2B5EF4-FFF2-40B4-BE49-F238E27FC236}">
                <a16:creationId xmlns:a16="http://schemas.microsoft.com/office/drawing/2014/main" id="{BC1503C0-7C70-4278-B4F4-7A298C9E3C90}"/>
              </a:ext>
            </a:extLst>
          </p:cNvPr>
          <p:cNvSpPr/>
          <p:nvPr/>
        </p:nvSpPr>
        <p:spPr>
          <a:xfrm>
            <a:off x="3859442" y="64547"/>
            <a:ext cx="3313044" cy="2226366"/>
          </a:xfrm>
          <a:prstGeom prst="cloud">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latin typeface="Arial" panose="020B0604020202020204" pitchFamily="34" charset="0"/>
                <a:cs typeface="Arial" panose="020B0604020202020204" pitchFamily="34" charset="0"/>
              </a:rPr>
              <a:t>I did my GCSEs/CSEs years ago – I have no idea where my certificates are!</a:t>
            </a:r>
          </a:p>
        </p:txBody>
      </p:sp>
      <p:sp>
        <p:nvSpPr>
          <p:cNvPr id="6" name="Cloud 5">
            <a:extLst>
              <a:ext uri="{FF2B5EF4-FFF2-40B4-BE49-F238E27FC236}">
                <a16:creationId xmlns:a16="http://schemas.microsoft.com/office/drawing/2014/main" id="{B680D3E8-1A5B-46C8-86CF-F67627A47BC8}"/>
              </a:ext>
            </a:extLst>
          </p:cNvPr>
          <p:cNvSpPr/>
          <p:nvPr/>
        </p:nvSpPr>
        <p:spPr>
          <a:xfrm>
            <a:off x="4644337" y="4655394"/>
            <a:ext cx="3498573" cy="2226366"/>
          </a:xfrm>
          <a:prstGeom prst="cloud">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latin typeface="Arial" panose="020B0604020202020204" pitchFamily="34" charset="0"/>
                <a:cs typeface="Arial" panose="020B0604020202020204" pitchFamily="34" charset="0"/>
              </a:rPr>
              <a:t>I hated maths at school and this is really putting me off doing an apprenticeship</a:t>
            </a:r>
          </a:p>
        </p:txBody>
      </p:sp>
      <p:sp>
        <p:nvSpPr>
          <p:cNvPr id="11" name="Cloud 10">
            <a:extLst>
              <a:ext uri="{FF2B5EF4-FFF2-40B4-BE49-F238E27FC236}">
                <a16:creationId xmlns:a16="http://schemas.microsoft.com/office/drawing/2014/main" id="{BE276997-A243-4B78-BE5A-D124BF8B90D7}"/>
              </a:ext>
            </a:extLst>
          </p:cNvPr>
          <p:cNvSpPr/>
          <p:nvPr/>
        </p:nvSpPr>
        <p:spPr>
          <a:xfrm>
            <a:off x="145774" y="3429000"/>
            <a:ext cx="3603065" cy="2379212"/>
          </a:xfrm>
          <a:prstGeom prst="cloud">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latin typeface="Arial" panose="020B0604020202020204" pitchFamily="34" charset="0"/>
                <a:cs typeface="Arial" panose="020B0604020202020204" pitchFamily="34" charset="0"/>
              </a:rPr>
              <a:t>I have a learning difficulty and didn’t achieve the maths and English grades at school – what support is available now? </a:t>
            </a:r>
          </a:p>
        </p:txBody>
      </p:sp>
      <p:sp>
        <p:nvSpPr>
          <p:cNvPr id="12" name="Cloud 11">
            <a:extLst>
              <a:ext uri="{FF2B5EF4-FFF2-40B4-BE49-F238E27FC236}">
                <a16:creationId xmlns:a16="http://schemas.microsoft.com/office/drawing/2014/main" id="{76137CB1-061C-4484-9F36-38A6205E3655}"/>
              </a:ext>
            </a:extLst>
          </p:cNvPr>
          <p:cNvSpPr/>
          <p:nvPr/>
        </p:nvSpPr>
        <p:spPr>
          <a:xfrm>
            <a:off x="8443163" y="2614070"/>
            <a:ext cx="3498573" cy="2226366"/>
          </a:xfrm>
          <a:prstGeom prst="cloud">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latin typeface="Arial" panose="020B0604020202020204" pitchFamily="34" charset="0"/>
                <a:cs typeface="Arial" panose="020B0604020202020204" pitchFamily="34" charset="0"/>
              </a:rPr>
              <a:t>I achieved maths and/or English in another country – I don’t have my certificates </a:t>
            </a:r>
          </a:p>
        </p:txBody>
      </p:sp>
      <p:sp>
        <p:nvSpPr>
          <p:cNvPr id="13" name="Cloud 12">
            <a:extLst>
              <a:ext uri="{FF2B5EF4-FFF2-40B4-BE49-F238E27FC236}">
                <a16:creationId xmlns:a16="http://schemas.microsoft.com/office/drawing/2014/main" id="{0B6634B9-98FA-4CA0-9CDA-19358CDBB9A6}"/>
              </a:ext>
            </a:extLst>
          </p:cNvPr>
          <p:cNvSpPr/>
          <p:nvPr/>
        </p:nvSpPr>
        <p:spPr>
          <a:xfrm>
            <a:off x="7679124" y="248053"/>
            <a:ext cx="3697356" cy="2226366"/>
          </a:xfrm>
          <a:prstGeom prst="cloud">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latin typeface="Arial" panose="020B0604020202020204" pitchFamily="34" charset="0"/>
                <a:cs typeface="Arial" panose="020B0604020202020204" pitchFamily="34" charset="0"/>
              </a:rPr>
              <a:t>I write reports and manage budgets in my current role – why do I need to evidence functional skills level 2?</a:t>
            </a:r>
          </a:p>
        </p:txBody>
      </p:sp>
      <p:sp>
        <p:nvSpPr>
          <p:cNvPr id="3" name="TextBox 2">
            <a:extLst>
              <a:ext uri="{FF2B5EF4-FFF2-40B4-BE49-F238E27FC236}">
                <a16:creationId xmlns:a16="http://schemas.microsoft.com/office/drawing/2014/main" id="{7023235E-A8E2-4DB6-8CF6-F5158C5026EE}"/>
              </a:ext>
            </a:extLst>
          </p:cNvPr>
          <p:cNvSpPr txBox="1"/>
          <p:nvPr/>
        </p:nvSpPr>
        <p:spPr>
          <a:xfrm>
            <a:off x="3948383" y="3429000"/>
            <a:ext cx="3697356" cy="1015663"/>
          </a:xfrm>
          <a:prstGeom prst="rect">
            <a:avLst/>
          </a:prstGeom>
          <a:noFill/>
        </p:spPr>
        <p:txBody>
          <a:bodyPr wrap="square" rtlCol="0">
            <a:spAutoFit/>
          </a:bodyPr>
          <a:lstStyle/>
          <a:p>
            <a:pPr algn="ctr"/>
            <a:r>
              <a:rPr lang="en-GB" sz="2000" b="1" dirty="0">
                <a:latin typeface="Arial" panose="020B0604020202020204" pitchFamily="34" charset="0"/>
                <a:cs typeface="Arial" panose="020B0604020202020204" pitchFamily="34" charset="0"/>
              </a:rPr>
              <a:t>If you can you relate to any of these comments, read on for help and support!</a:t>
            </a:r>
          </a:p>
        </p:txBody>
      </p:sp>
    </p:spTree>
    <p:extLst>
      <p:ext uri="{BB962C8B-B14F-4D97-AF65-F5344CB8AC3E}">
        <p14:creationId xmlns:p14="http://schemas.microsoft.com/office/powerpoint/2010/main" val="87542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78284-ABF4-496F-B094-B11A36B75F81}"/>
              </a:ext>
            </a:extLst>
          </p:cNvPr>
          <p:cNvSpPr>
            <a:spLocks noGrp="1"/>
          </p:cNvSpPr>
          <p:nvPr>
            <p:ph type="title"/>
          </p:nvPr>
        </p:nvSpPr>
        <p:spPr>
          <a:xfrm>
            <a:off x="838200" y="24648"/>
            <a:ext cx="10515600" cy="933588"/>
          </a:xfrm>
        </p:spPr>
        <p:txBody>
          <a:bodyPr>
            <a:normAutofit/>
          </a:bodyPr>
          <a:lstStyle/>
          <a:p>
            <a:pPr algn="ctr"/>
            <a:r>
              <a:rPr lang="en-GB" sz="4000" b="1" dirty="0">
                <a:solidFill>
                  <a:schemeClr val="accent1"/>
                </a:solidFill>
                <a:latin typeface="Arial" panose="020B0604020202020204" pitchFamily="34" charset="0"/>
                <a:cs typeface="Arial" panose="020B0604020202020204" pitchFamily="34" charset="0"/>
              </a:rPr>
              <a:t>Functional Skills requirements check</a:t>
            </a:r>
          </a:p>
        </p:txBody>
      </p:sp>
      <p:sp>
        <p:nvSpPr>
          <p:cNvPr id="4" name="Rectangle: Rounded Corners 3">
            <a:extLst>
              <a:ext uri="{FF2B5EF4-FFF2-40B4-BE49-F238E27FC236}">
                <a16:creationId xmlns:a16="http://schemas.microsoft.com/office/drawing/2014/main" id="{18E0C82E-BB36-45F0-885D-5093DEAC9296}"/>
              </a:ext>
            </a:extLst>
          </p:cNvPr>
          <p:cNvSpPr/>
          <p:nvPr/>
        </p:nvSpPr>
        <p:spPr>
          <a:xfrm>
            <a:off x="411756" y="952066"/>
            <a:ext cx="3551580" cy="12356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latin typeface="Arial" panose="020B0604020202020204" pitchFamily="34" charset="0"/>
                <a:cs typeface="Arial" panose="020B0604020202020204" pitchFamily="34" charset="0"/>
              </a:rPr>
              <a:t>I have GCSE grades A – C / CSE Level 1 / Functional Skills Level 2 or equivalent qualifications in maths and English or a higher level qualification (e.g. A Levels or a Degree) in maths or English</a:t>
            </a:r>
          </a:p>
        </p:txBody>
      </p:sp>
      <p:sp>
        <p:nvSpPr>
          <p:cNvPr id="5" name="Rectangle: Rounded Corners 4">
            <a:extLst>
              <a:ext uri="{FF2B5EF4-FFF2-40B4-BE49-F238E27FC236}">
                <a16:creationId xmlns:a16="http://schemas.microsoft.com/office/drawing/2014/main" id="{8F06A02D-8571-44A0-B4A8-863F57C500DE}"/>
              </a:ext>
            </a:extLst>
          </p:cNvPr>
          <p:cNvSpPr/>
          <p:nvPr/>
        </p:nvSpPr>
        <p:spPr>
          <a:xfrm>
            <a:off x="5112082" y="1006177"/>
            <a:ext cx="4149754" cy="12356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latin typeface="Arial" panose="020B0604020202020204" pitchFamily="34" charset="0"/>
                <a:cs typeface="Arial" panose="020B0604020202020204" pitchFamily="34" charset="0"/>
              </a:rPr>
              <a:t>I have FS qualifications from another country</a:t>
            </a:r>
          </a:p>
          <a:p>
            <a:pPr algn="ctr"/>
            <a:r>
              <a:rPr lang="en-GB" sz="1600" dirty="0">
                <a:solidFill>
                  <a:schemeClr val="tx1"/>
                </a:solidFill>
              </a:rPr>
              <a:t> </a:t>
            </a:r>
          </a:p>
        </p:txBody>
      </p:sp>
      <p:cxnSp>
        <p:nvCxnSpPr>
          <p:cNvPr id="6" name="Straight Connector 5">
            <a:extLst>
              <a:ext uri="{FF2B5EF4-FFF2-40B4-BE49-F238E27FC236}">
                <a16:creationId xmlns:a16="http://schemas.microsoft.com/office/drawing/2014/main" id="{EEE4A326-411D-4791-962C-FC0CF3038FCD}"/>
              </a:ext>
            </a:extLst>
          </p:cNvPr>
          <p:cNvCxnSpPr>
            <a:cxnSpLocks/>
          </p:cNvCxnSpPr>
          <p:nvPr/>
        </p:nvCxnSpPr>
        <p:spPr>
          <a:xfrm>
            <a:off x="2084213" y="2182185"/>
            <a:ext cx="0" cy="364262"/>
          </a:xfrm>
          <a:prstGeom prst="line">
            <a:avLst/>
          </a:prstGeom>
          <a:ln w="19050"/>
        </p:spPr>
        <p:style>
          <a:lnRef idx="1">
            <a:schemeClr val="dk1"/>
          </a:lnRef>
          <a:fillRef idx="0">
            <a:schemeClr val="dk1"/>
          </a:fillRef>
          <a:effectRef idx="0">
            <a:schemeClr val="dk1"/>
          </a:effectRef>
          <a:fontRef idx="minor">
            <a:schemeClr val="tx1"/>
          </a:fontRef>
        </p:style>
      </p:cxnSp>
      <p:cxnSp>
        <p:nvCxnSpPr>
          <p:cNvPr id="7" name="Straight Connector 6">
            <a:extLst>
              <a:ext uri="{FF2B5EF4-FFF2-40B4-BE49-F238E27FC236}">
                <a16:creationId xmlns:a16="http://schemas.microsoft.com/office/drawing/2014/main" id="{930B6669-CE91-4BF8-B857-F08A9FC6245F}"/>
              </a:ext>
            </a:extLst>
          </p:cNvPr>
          <p:cNvCxnSpPr>
            <a:cxnSpLocks/>
          </p:cNvCxnSpPr>
          <p:nvPr/>
        </p:nvCxnSpPr>
        <p:spPr>
          <a:xfrm>
            <a:off x="1122332" y="3354259"/>
            <a:ext cx="201919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C101199-20EA-44C5-A936-265333DCD256}"/>
              </a:ext>
            </a:extLst>
          </p:cNvPr>
          <p:cNvCxnSpPr>
            <a:cxnSpLocks/>
          </p:cNvCxnSpPr>
          <p:nvPr/>
        </p:nvCxnSpPr>
        <p:spPr>
          <a:xfrm>
            <a:off x="1122332" y="3354258"/>
            <a:ext cx="0" cy="462155"/>
          </a:xfrm>
          <a:prstGeom prst="line">
            <a:avLst/>
          </a:prstGeom>
          <a:ln w="19050"/>
        </p:spPr>
        <p:style>
          <a:lnRef idx="1">
            <a:schemeClr val="dk1"/>
          </a:lnRef>
          <a:fillRef idx="0">
            <a:schemeClr val="dk1"/>
          </a:fillRef>
          <a:effectRef idx="0">
            <a:schemeClr val="dk1"/>
          </a:effectRef>
          <a:fontRef idx="minor">
            <a:schemeClr val="tx1"/>
          </a:fontRef>
        </p:style>
      </p:cxnSp>
      <p:cxnSp>
        <p:nvCxnSpPr>
          <p:cNvPr id="9" name="Straight Connector 8">
            <a:extLst>
              <a:ext uri="{FF2B5EF4-FFF2-40B4-BE49-F238E27FC236}">
                <a16:creationId xmlns:a16="http://schemas.microsoft.com/office/drawing/2014/main" id="{097A0D2D-CD1F-437D-8475-23272CED8721}"/>
              </a:ext>
            </a:extLst>
          </p:cNvPr>
          <p:cNvCxnSpPr>
            <a:cxnSpLocks/>
          </p:cNvCxnSpPr>
          <p:nvPr/>
        </p:nvCxnSpPr>
        <p:spPr>
          <a:xfrm>
            <a:off x="3141529" y="3354258"/>
            <a:ext cx="0" cy="443949"/>
          </a:xfrm>
          <a:prstGeom prst="line">
            <a:avLst/>
          </a:prstGeom>
          <a:ln w="19050"/>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7E281D8B-5C5F-4F83-86C4-CAA44966C7AB}"/>
              </a:ext>
            </a:extLst>
          </p:cNvPr>
          <p:cNvSpPr txBox="1"/>
          <p:nvPr/>
        </p:nvSpPr>
        <p:spPr>
          <a:xfrm>
            <a:off x="981193" y="2600118"/>
            <a:ext cx="2279376" cy="338554"/>
          </a:xfrm>
          <a:prstGeom prst="rect">
            <a:avLst/>
          </a:prstGeom>
          <a:noFill/>
          <a:ln>
            <a:solidFill>
              <a:schemeClr val="tx1"/>
            </a:solidFill>
          </a:ln>
        </p:spPr>
        <p:txBody>
          <a:bodyPr wrap="square" rtlCol="0">
            <a:spAutoFit/>
          </a:bodyPr>
          <a:lstStyle/>
          <a:p>
            <a:pPr algn="ctr"/>
            <a:r>
              <a:rPr lang="en-GB" sz="1600" dirty="0">
                <a:latin typeface="Arial" panose="020B0604020202020204" pitchFamily="34" charset="0"/>
                <a:cs typeface="Arial" panose="020B0604020202020204" pitchFamily="34" charset="0"/>
              </a:rPr>
              <a:t>I have my certificates</a:t>
            </a:r>
          </a:p>
        </p:txBody>
      </p:sp>
      <p:cxnSp>
        <p:nvCxnSpPr>
          <p:cNvPr id="18" name="Straight Connector 17">
            <a:extLst>
              <a:ext uri="{FF2B5EF4-FFF2-40B4-BE49-F238E27FC236}">
                <a16:creationId xmlns:a16="http://schemas.microsoft.com/office/drawing/2014/main" id="{E0DA36AC-4744-4192-90F0-2890375151E3}"/>
              </a:ext>
            </a:extLst>
          </p:cNvPr>
          <p:cNvCxnSpPr>
            <a:cxnSpLocks/>
          </p:cNvCxnSpPr>
          <p:nvPr/>
        </p:nvCxnSpPr>
        <p:spPr>
          <a:xfrm>
            <a:off x="7175500" y="2241874"/>
            <a:ext cx="0" cy="364262"/>
          </a:xfrm>
          <a:prstGeom prst="line">
            <a:avLst/>
          </a:prstGeom>
          <a:ln w="19050"/>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45370A1A-3DD1-4D14-A374-9F4EC3F198A0}"/>
              </a:ext>
            </a:extLst>
          </p:cNvPr>
          <p:cNvCxnSpPr>
            <a:cxnSpLocks/>
          </p:cNvCxnSpPr>
          <p:nvPr/>
        </p:nvCxnSpPr>
        <p:spPr>
          <a:xfrm>
            <a:off x="2084213" y="2982853"/>
            <a:ext cx="0" cy="379805"/>
          </a:xfrm>
          <a:prstGeom prst="line">
            <a:avLst/>
          </a:prstGeom>
          <a:ln w="19050"/>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id="{252B77BA-EF84-4851-ADD9-B0859B4A1E5D}"/>
              </a:ext>
            </a:extLst>
          </p:cNvPr>
          <p:cNvCxnSpPr>
            <a:cxnSpLocks/>
          </p:cNvCxnSpPr>
          <p:nvPr/>
        </p:nvCxnSpPr>
        <p:spPr>
          <a:xfrm>
            <a:off x="7175500" y="2998396"/>
            <a:ext cx="0" cy="364262"/>
          </a:xfrm>
          <a:prstGeom prst="line">
            <a:avLst/>
          </a:prstGeom>
          <a:ln w="19050"/>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6DBAA745-4933-4386-BE42-212CD59BA4F0}"/>
              </a:ext>
            </a:extLst>
          </p:cNvPr>
          <p:cNvCxnSpPr>
            <a:cxnSpLocks/>
          </p:cNvCxnSpPr>
          <p:nvPr/>
        </p:nvCxnSpPr>
        <p:spPr>
          <a:xfrm>
            <a:off x="6096000" y="3366818"/>
            <a:ext cx="217129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B06C232-B711-4615-BFC2-6EF2AE0C63AD}"/>
              </a:ext>
            </a:extLst>
          </p:cNvPr>
          <p:cNvCxnSpPr>
            <a:cxnSpLocks/>
          </p:cNvCxnSpPr>
          <p:nvPr/>
        </p:nvCxnSpPr>
        <p:spPr>
          <a:xfrm>
            <a:off x="6096000" y="3366818"/>
            <a:ext cx="0" cy="495949"/>
          </a:xfrm>
          <a:prstGeom prst="line">
            <a:avLst/>
          </a:prstGeom>
          <a:ln w="19050"/>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E689E341-AF98-4674-89B6-78E7B7A8ACA3}"/>
              </a:ext>
            </a:extLst>
          </p:cNvPr>
          <p:cNvCxnSpPr>
            <a:cxnSpLocks/>
          </p:cNvCxnSpPr>
          <p:nvPr/>
        </p:nvCxnSpPr>
        <p:spPr>
          <a:xfrm>
            <a:off x="8267294" y="3373922"/>
            <a:ext cx="0" cy="495949"/>
          </a:xfrm>
          <a:prstGeom prst="line">
            <a:avLst/>
          </a:prstGeom>
          <a:ln w="19050"/>
        </p:spPr>
        <p:style>
          <a:lnRef idx="1">
            <a:schemeClr val="dk1"/>
          </a:lnRef>
          <a:fillRef idx="0">
            <a:schemeClr val="dk1"/>
          </a:fillRef>
          <a:effectRef idx="0">
            <a:schemeClr val="dk1"/>
          </a:effectRef>
          <a:fontRef idx="minor">
            <a:schemeClr val="tx1"/>
          </a:fontRef>
        </p:style>
      </p:cxnSp>
      <p:sp>
        <p:nvSpPr>
          <p:cNvPr id="25" name="TextBox 24">
            <a:extLst>
              <a:ext uri="{FF2B5EF4-FFF2-40B4-BE49-F238E27FC236}">
                <a16:creationId xmlns:a16="http://schemas.microsoft.com/office/drawing/2014/main" id="{84CC3C5D-92F9-4E6A-822A-A215D7EC3170}"/>
              </a:ext>
            </a:extLst>
          </p:cNvPr>
          <p:cNvSpPr txBox="1"/>
          <p:nvPr/>
        </p:nvSpPr>
        <p:spPr>
          <a:xfrm>
            <a:off x="1054630" y="2961379"/>
            <a:ext cx="689113"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Yes</a:t>
            </a:r>
          </a:p>
        </p:txBody>
      </p:sp>
      <p:sp>
        <p:nvSpPr>
          <p:cNvPr id="26" name="TextBox 25">
            <a:extLst>
              <a:ext uri="{FF2B5EF4-FFF2-40B4-BE49-F238E27FC236}">
                <a16:creationId xmlns:a16="http://schemas.microsoft.com/office/drawing/2014/main" id="{F1155E85-E874-4B43-8EF9-7D4DEE1D62DF}"/>
              </a:ext>
            </a:extLst>
          </p:cNvPr>
          <p:cNvSpPr txBox="1"/>
          <p:nvPr/>
        </p:nvSpPr>
        <p:spPr>
          <a:xfrm>
            <a:off x="6095433" y="2981712"/>
            <a:ext cx="689113"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Yes</a:t>
            </a:r>
          </a:p>
        </p:txBody>
      </p:sp>
      <p:sp>
        <p:nvSpPr>
          <p:cNvPr id="27" name="TextBox 26">
            <a:extLst>
              <a:ext uri="{FF2B5EF4-FFF2-40B4-BE49-F238E27FC236}">
                <a16:creationId xmlns:a16="http://schemas.microsoft.com/office/drawing/2014/main" id="{713BDFDD-1F61-45EA-AD49-3402CF3AD98B}"/>
              </a:ext>
            </a:extLst>
          </p:cNvPr>
          <p:cNvSpPr txBox="1"/>
          <p:nvPr/>
        </p:nvSpPr>
        <p:spPr>
          <a:xfrm flipH="1">
            <a:off x="2770098" y="2969143"/>
            <a:ext cx="531518"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No</a:t>
            </a:r>
            <a:endParaRPr lang="en-GB" dirty="0">
              <a:latin typeface="Arial" panose="020B0604020202020204" pitchFamily="34" charset="0"/>
              <a:cs typeface="Arial" panose="020B0604020202020204" pitchFamily="34" charset="0"/>
            </a:endParaRPr>
          </a:p>
        </p:txBody>
      </p:sp>
      <p:sp>
        <p:nvSpPr>
          <p:cNvPr id="28" name="TextBox 27">
            <a:extLst>
              <a:ext uri="{FF2B5EF4-FFF2-40B4-BE49-F238E27FC236}">
                <a16:creationId xmlns:a16="http://schemas.microsoft.com/office/drawing/2014/main" id="{3336DCB1-66E1-4B79-A1E9-1FF2B7C8E97B}"/>
              </a:ext>
            </a:extLst>
          </p:cNvPr>
          <p:cNvSpPr txBox="1"/>
          <p:nvPr/>
        </p:nvSpPr>
        <p:spPr>
          <a:xfrm>
            <a:off x="7831082" y="2982441"/>
            <a:ext cx="544286" cy="338554"/>
          </a:xfrm>
          <a:prstGeom prst="rect">
            <a:avLst/>
          </a:prstGeom>
          <a:noFill/>
          <a:ln w="3175">
            <a:solidFill>
              <a:schemeClr val="bg1"/>
            </a:solidFill>
          </a:ln>
        </p:spPr>
        <p:txBody>
          <a:bodyPr wrap="square" rtlCol="0">
            <a:spAutoFit/>
          </a:bodyPr>
          <a:lstStyle/>
          <a:p>
            <a:r>
              <a:rPr lang="en-GB" sz="1600" dirty="0">
                <a:latin typeface="Arial" panose="020B0604020202020204" pitchFamily="34" charset="0"/>
                <a:cs typeface="Arial" panose="020B0604020202020204" pitchFamily="34" charset="0"/>
              </a:rPr>
              <a:t>No</a:t>
            </a:r>
          </a:p>
        </p:txBody>
      </p:sp>
      <p:sp>
        <p:nvSpPr>
          <p:cNvPr id="39" name="Rectangle: Rounded Corners 38">
            <a:extLst>
              <a:ext uri="{FF2B5EF4-FFF2-40B4-BE49-F238E27FC236}">
                <a16:creationId xmlns:a16="http://schemas.microsoft.com/office/drawing/2014/main" id="{6F7AA760-E323-41FF-8733-266937EE4F49}"/>
              </a:ext>
            </a:extLst>
          </p:cNvPr>
          <p:cNvSpPr/>
          <p:nvPr/>
        </p:nvSpPr>
        <p:spPr>
          <a:xfrm>
            <a:off x="9984430" y="967119"/>
            <a:ext cx="2108218" cy="12447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latin typeface="Arial" panose="020B0604020202020204" pitchFamily="34" charset="0"/>
                <a:cs typeface="Arial" panose="020B0604020202020204" pitchFamily="34" charset="0"/>
              </a:rPr>
              <a:t>I have a learning difficulty assessment and/or a Education Health Care Plan (EHCP)</a:t>
            </a:r>
            <a:endParaRPr lang="en-GB" sz="1400" dirty="0">
              <a:solidFill>
                <a:schemeClr val="tx1"/>
              </a:solidFill>
              <a:latin typeface="Arial" panose="020B0604020202020204" pitchFamily="34" charset="0"/>
              <a:cs typeface="Arial" panose="020B0604020202020204" pitchFamily="34" charset="0"/>
            </a:endParaRPr>
          </a:p>
        </p:txBody>
      </p:sp>
      <p:cxnSp>
        <p:nvCxnSpPr>
          <p:cNvPr id="31" name="Straight Connector 30">
            <a:extLst>
              <a:ext uri="{FF2B5EF4-FFF2-40B4-BE49-F238E27FC236}">
                <a16:creationId xmlns:a16="http://schemas.microsoft.com/office/drawing/2014/main" id="{B7C50749-1891-4BFC-8D2E-887991D858D2}"/>
              </a:ext>
            </a:extLst>
          </p:cNvPr>
          <p:cNvCxnSpPr>
            <a:cxnSpLocks/>
            <a:stCxn id="39" idx="2"/>
            <a:endCxn id="13" idx="0"/>
          </p:cNvCxnSpPr>
          <p:nvPr/>
        </p:nvCxnSpPr>
        <p:spPr>
          <a:xfrm flipH="1">
            <a:off x="11023427" y="2211874"/>
            <a:ext cx="15112" cy="193801"/>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13" name="Rectangle: Rounded Corners 12">
            <a:extLst>
              <a:ext uri="{FF2B5EF4-FFF2-40B4-BE49-F238E27FC236}">
                <a16:creationId xmlns:a16="http://schemas.microsoft.com/office/drawing/2014/main" id="{B98E01D6-8FAE-4759-B61E-02DAD7CBFBAC}"/>
              </a:ext>
            </a:extLst>
          </p:cNvPr>
          <p:cNvSpPr/>
          <p:nvPr/>
        </p:nvSpPr>
        <p:spPr>
          <a:xfrm>
            <a:off x="9969318" y="2405675"/>
            <a:ext cx="2108218" cy="430831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Various rules apply depending on your assessment. Contact your training provider or apprenticeship co-ordinator for more information</a:t>
            </a:r>
          </a:p>
        </p:txBody>
      </p:sp>
      <p:sp>
        <p:nvSpPr>
          <p:cNvPr id="37" name="Rectangle: Rounded Corners 36">
            <a:extLst>
              <a:ext uri="{FF2B5EF4-FFF2-40B4-BE49-F238E27FC236}">
                <a16:creationId xmlns:a16="http://schemas.microsoft.com/office/drawing/2014/main" id="{AABEF8E4-CE45-48E2-9647-4DD7855803DD}"/>
              </a:ext>
            </a:extLst>
          </p:cNvPr>
          <p:cNvSpPr/>
          <p:nvPr/>
        </p:nvSpPr>
        <p:spPr>
          <a:xfrm>
            <a:off x="6990692" y="3844235"/>
            <a:ext cx="2745380" cy="286975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Check your options with the apprenticeship </a:t>
            </a:r>
            <a:r>
              <a:rPr lang="en-GB" sz="1400" dirty="0">
                <a:solidFill>
                  <a:prstClr val="black"/>
                </a:solidFill>
                <a:latin typeface="Arial" panose="020B0604020202020204" pitchFamily="34" charset="0"/>
                <a:cs typeface="Arial" panose="020B0604020202020204" pitchFamily="34" charset="0"/>
              </a:rPr>
              <a:t>t</a:t>
            </a:r>
            <a:r>
              <a:rPr kumimoji="0" lang="en-GB" sz="1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raining </a:t>
            </a:r>
            <a:r>
              <a:rPr lang="en-GB" sz="1400" dirty="0">
                <a:solidFill>
                  <a:prstClr val="black"/>
                </a:solidFill>
                <a:latin typeface="Arial" panose="020B0604020202020204" pitchFamily="34" charset="0"/>
                <a:cs typeface="Arial" panose="020B0604020202020204" pitchFamily="34" charset="0"/>
              </a:rPr>
              <a:t>p</a:t>
            </a:r>
            <a:r>
              <a:rPr kumimoji="0" lang="en-GB" sz="14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rovider</a:t>
            </a:r>
            <a:endParaRPr lang="en-GB" sz="1400" dirty="0">
              <a:solidFill>
                <a:prstClr val="black"/>
              </a:solidFill>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If the evidence cannot be obtained, you will need to achieve the functional skills qualifications if required for your apprenticeship.</a:t>
            </a:r>
          </a:p>
        </p:txBody>
      </p:sp>
      <p:sp>
        <p:nvSpPr>
          <p:cNvPr id="38" name="Rectangle: Rounded Corners 37">
            <a:extLst>
              <a:ext uri="{FF2B5EF4-FFF2-40B4-BE49-F238E27FC236}">
                <a16:creationId xmlns:a16="http://schemas.microsoft.com/office/drawing/2014/main" id="{0A446DF3-F225-419E-A140-907C396602E9}"/>
              </a:ext>
            </a:extLst>
          </p:cNvPr>
          <p:cNvSpPr/>
          <p:nvPr/>
        </p:nvSpPr>
        <p:spPr>
          <a:xfrm>
            <a:off x="4772475" y="3870739"/>
            <a:ext cx="2141016" cy="286975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ysClr val="windowText" lastClr="000000"/>
              </a:solidFill>
            </a:endParaRPr>
          </a:p>
          <a:p>
            <a:pPr algn="ctr"/>
            <a:r>
              <a:rPr lang="en-GB" sz="1400" dirty="0">
                <a:solidFill>
                  <a:sysClr val="windowText" lastClr="000000"/>
                </a:solidFill>
                <a:latin typeface="Arial" panose="020B0604020202020204" pitchFamily="34" charset="0"/>
                <a:cs typeface="Arial" panose="020B0604020202020204" pitchFamily="34" charset="0"/>
              </a:rPr>
              <a:t>If you have the  required evidence you do not need to complete functional skills  </a:t>
            </a:r>
          </a:p>
          <a:p>
            <a:pPr algn="ctr"/>
            <a:endParaRPr lang="en-GB" sz="1400" dirty="0">
              <a:solidFill>
                <a:sysClr val="windowText" lastClr="000000"/>
              </a:solidFill>
              <a:highlight>
                <a:srgbClr val="FFFF00"/>
              </a:highlight>
              <a:latin typeface="Arial" panose="020B0604020202020204" pitchFamily="34" charset="0"/>
              <a:cs typeface="Arial" panose="020B0604020202020204" pitchFamily="34" charset="0"/>
            </a:endParaRPr>
          </a:p>
          <a:p>
            <a:pPr algn="ctr"/>
            <a:r>
              <a:rPr lang="en-GB" sz="1400" dirty="0">
                <a:solidFill>
                  <a:sysClr val="windowText" lastClr="000000"/>
                </a:solidFill>
                <a:latin typeface="Arial" panose="020B0604020202020204" pitchFamily="34" charset="0"/>
                <a:cs typeface="Arial" panose="020B0604020202020204" pitchFamily="34" charset="0"/>
              </a:rPr>
              <a:t>You may need a statement of comparability by </a:t>
            </a:r>
            <a:r>
              <a:rPr lang="en-GB" sz="1400" dirty="0">
                <a:solidFill>
                  <a:sysClr val="windowText" lastClr="00000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UK ENIC </a:t>
            </a:r>
            <a:r>
              <a:rPr lang="en-GB" sz="1400" dirty="0">
                <a:solidFill>
                  <a:sysClr val="windowText" lastClr="000000"/>
                </a:solidFill>
                <a:latin typeface="Arial" panose="020B0604020202020204" pitchFamily="34" charset="0"/>
                <a:cs typeface="Arial" panose="020B0604020202020204" pitchFamily="34" charset="0"/>
              </a:rPr>
              <a:t>and this is funded via NHSE </a:t>
            </a:r>
            <a:r>
              <a:rPr lang="en-GB" sz="1400" i="1" dirty="0">
                <a:solidFill>
                  <a:sysClr val="windowText" lastClr="000000"/>
                </a:solidFill>
                <a:latin typeface="Arial" panose="020B0604020202020204" pitchFamily="34" charset="0"/>
                <a:cs typeface="Arial" panose="020B0604020202020204" pitchFamily="34" charset="0"/>
              </a:rPr>
              <a:t>(see ‘additional support slide’)</a:t>
            </a:r>
          </a:p>
          <a:p>
            <a:pPr algn="ctr"/>
            <a:endParaRPr lang="en-GB" sz="1600" dirty="0">
              <a:solidFill>
                <a:sysClr val="windowText" lastClr="000000"/>
              </a:solidFill>
            </a:endParaRPr>
          </a:p>
        </p:txBody>
      </p:sp>
      <p:sp>
        <p:nvSpPr>
          <p:cNvPr id="44" name="Rectangle: Rounded Corners 43">
            <a:extLst>
              <a:ext uri="{FF2B5EF4-FFF2-40B4-BE49-F238E27FC236}">
                <a16:creationId xmlns:a16="http://schemas.microsoft.com/office/drawing/2014/main" id="{6B9941A5-1E21-4D91-8EC7-795766FAD590}"/>
              </a:ext>
            </a:extLst>
          </p:cNvPr>
          <p:cNvSpPr/>
          <p:nvPr/>
        </p:nvSpPr>
        <p:spPr>
          <a:xfrm>
            <a:off x="1638556" y="3870739"/>
            <a:ext cx="3038802" cy="286560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latin typeface="Arial" panose="020B0604020202020204" pitchFamily="34" charset="0"/>
                <a:cs typeface="Arial" panose="020B0604020202020204" pitchFamily="34" charset="0"/>
              </a:rPr>
              <a:t>If the qualification and/or employer requires FSQs, evidence is required to be exempt from Functional Skills  </a:t>
            </a:r>
          </a:p>
          <a:p>
            <a:pPr algn="ctr"/>
            <a:endParaRPr lang="en-GB" sz="1400" dirty="0">
              <a:solidFill>
                <a:sysClr val="windowText" lastClr="000000"/>
              </a:solidFill>
              <a:latin typeface="Arial" panose="020B0604020202020204" pitchFamily="34" charset="0"/>
              <a:cs typeface="Arial" panose="020B0604020202020204" pitchFamily="34" charset="0"/>
            </a:endParaRPr>
          </a:p>
          <a:p>
            <a:pPr algn="ctr"/>
            <a:r>
              <a:rPr lang="en-GB" sz="1400" dirty="0">
                <a:solidFill>
                  <a:sysClr val="windowText" lastClr="000000"/>
                </a:solidFill>
                <a:latin typeface="Arial" panose="020B0604020202020204" pitchFamily="34" charset="0"/>
                <a:cs typeface="Arial" panose="020B0604020202020204" pitchFamily="34" charset="0"/>
              </a:rPr>
              <a:t>Click </a:t>
            </a:r>
            <a:r>
              <a:rPr lang="en-GB" sz="1400" dirty="0">
                <a:solidFill>
                  <a:sysClr val="windowText" lastClr="000000"/>
                </a:solidFill>
                <a:latin typeface="Arial" panose="020B0604020202020204" pitchFamily="34" charset="0"/>
                <a:cs typeface="Arial" panose="020B0604020202020204" pitchFamily="34" charset="0"/>
                <a:hlinkClick r:id="rId3"/>
              </a:rPr>
              <a:t>here</a:t>
            </a:r>
            <a:r>
              <a:rPr lang="en-GB" sz="1400" dirty="0">
                <a:solidFill>
                  <a:sysClr val="windowText" lastClr="000000"/>
                </a:solidFill>
                <a:latin typeface="Arial" panose="020B0604020202020204" pitchFamily="34" charset="0"/>
                <a:cs typeface="Arial" panose="020B0604020202020204" pitchFamily="34" charset="0"/>
              </a:rPr>
              <a:t> for more information about obtaining a copy </a:t>
            </a:r>
          </a:p>
          <a:p>
            <a:pPr algn="ctr"/>
            <a:endParaRPr lang="en-GB" sz="1400" dirty="0">
              <a:solidFill>
                <a:sysClr val="windowText" lastClr="000000"/>
              </a:solidFill>
              <a:latin typeface="Arial" panose="020B0604020202020204" pitchFamily="34" charset="0"/>
              <a:cs typeface="Arial" panose="020B0604020202020204" pitchFamily="34" charset="0"/>
            </a:endParaRPr>
          </a:p>
          <a:p>
            <a:pPr algn="ctr"/>
            <a:r>
              <a:rPr lang="en-GB" sz="1400" dirty="0">
                <a:solidFill>
                  <a:sysClr val="windowText" lastClr="000000"/>
                </a:solidFill>
                <a:latin typeface="Arial" panose="020B0604020202020204" pitchFamily="34" charset="0"/>
                <a:cs typeface="Arial" panose="020B0604020202020204" pitchFamily="34" charset="0"/>
              </a:rPr>
              <a:t>If the evidence cannot be obtained you will need to achieve functional skills qualifications before or during the apprenticeship programme</a:t>
            </a:r>
          </a:p>
        </p:txBody>
      </p:sp>
      <p:sp>
        <p:nvSpPr>
          <p:cNvPr id="48" name="Rectangle: Rounded Corners 47">
            <a:extLst>
              <a:ext uri="{FF2B5EF4-FFF2-40B4-BE49-F238E27FC236}">
                <a16:creationId xmlns:a16="http://schemas.microsoft.com/office/drawing/2014/main" id="{4CA778E0-A06B-4CB4-B381-B93C26FA4763}"/>
              </a:ext>
            </a:extLst>
          </p:cNvPr>
          <p:cNvSpPr/>
          <p:nvPr/>
        </p:nvSpPr>
        <p:spPr>
          <a:xfrm>
            <a:off x="113414" y="3870738"/>
            <a:ext cx="1493168" cy="286560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latin typeface="Arial" panose="020B0604020202020204" pitchFamily="34" charset="0"/>
                <a:cs typeface="Arial" panose="020B0604020202020204" pitchFamily="34" charset="0"/>
              </a:rPr>
              <a:t>You do not need to achieve functional skills. All apprentices are required to complete an initial assessment to see where skills can be improved</a:t>
            </a:r>
          </a:p>
        </p:txBody>
      </p:sp>
      <p:sp>
        <p:nvSpPr>
          <p:cNvPr id="19" name="TextBox 18">
            <a:extLst>
              <a:ext uri="{FF2B5EF4-FFF2-40B4-BE49-F238E27FC236}">
                <a16:creationId xmlns:a16="http://schemas.microsoft.com/office/drawing/2014/main" id="{00FABA7E-A216-4E06-88C8-B9A9939D15D9}"/>
              </a:ext>
            </a:extLst>
          </p:cNvPr>
          <p:cNvSpPr txBox="1"/>
          <p:nvPr/>
        </p:nvSpPr>
        <p:spPr>
          <a:xfrm>
            <a:off x="6096000" y="2644633"/>
            <a:ext cx="2279376" cy="338554"/>
          </a:xfrm>
          <a:prstGeom prst="rect">
            <a:avLst/>
          </a:prstGeom>
          <a:noFill/>
          <a:ln>
            <a:solidFill>
              <a:schemeClr val="tx1"/>
            </a:solidFill>
          </a:ln>
        </p:spPr>
        <p:txBody>
          <a:bodyPr wrap="square" rtlCol="0">
            <a:spAutoFit/>
          </a:bodyPr>
          <a:lstStyle/>
          <a:p>
            <a:pPr algn="ctr"/>
            <a:r>
              <a:rPr lang="en-GB" sz="1600" dirty="0">
                <a:latin typeface="Arial" panose="020B0604020202020204" pitchFamily="34" charset="0"/>
                <a:cs typeface="Arial" panose="020B0604020202020204" pitchFamily="34" charset="0"/>
              </a:rPr>
              <a:t>I have my certificates</a:t>
            </a:r>
          </a:p>
        </p:txBody>
      </p:sp>
    </p:spTree>
    <p:extLst>
      <p:ext uri="{BB962C8B-B14F-4D97-AF65-F5344CB8AC3E}">
        <p14:creationId xmlns:p14="http://schemas.microsoft.com/office/powerpoint/2010/main" val="3154300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8C7C7-3FF9-671E-4E62-3C71BC30204F}"/>
              </a:ext>
            </a:extLst>
          </p:cNvPr>
          <p:cNvSpPr>
            <a:spLocks noGrp="1"/>
          </p:cNvSpPr>
          <p:nvPr>
            <p:ph type="title"/>
          </p:nvPr>
        </p:nvSpPr>
        <p:spPr>
          <a:xfrm>
            <a:off x="134816" y="37321"/>
            <a:ext cx="11922368" cy="946393"/>
          </a:xfrm>
        </p:spPr>
        <p:txBody>
          <a:bodyPr>
            <a:noAutofit/>
          </a:bodyPr>
          <a:lstStyle/>
          <a:p>
            <a:r>
              <a:rPr lang="en-GB" sz="3200" b="1" dirty="0">
                <a:solidFill>
                  <a:schemeClr val="accent1"/>
                </a:solidFill>
                <a:latin typeface="Arial" panose="020B0604020202020204" pitchFamily="34" charset="0"/>
                <a:cs typeface="Arial" panose="020B0604020202020204" pitchFamily="34" charset="0"/>
              </a:rPr>
              <a:t>Free access to self-study software &amp; exams</a:t>
            </a:r>
            <a:endParaRPr lang="en-GB" sz="32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939CD63-FB89-8A7A-0FF6-36F26E484482}"/>
              </a:ext>
            </a:extLst>
          </p:cNvPr>
          <p:cNvSpPr>
            <a:spLocks noGrp="1"/>
          </p:cNvSpPr>
          <p:nvPr>
            <p:ph idx="1"/>
          </p:nvPr>
        </p:nvSpPr>
        <p:spPr>
          <a:xfrm>
            <a:off x="134816" y="983714"/>
            <a:ext cx="11696113" cy="5528326"/>
          </a:xfrm>
        </p:spPr>
        <p:txBody>
          <a:bodyPr>
            <a:normAutofit lnSpcReduction="10000"/>
          </a:bodyPr>
          <a:lstStyle/>
          <a:p>
            <a:pPr marL="0" indent="0" algn="l">
              <a:buNone/>
            </a:pPr>
            <a:r>
              <a:rPr lang="en-GB" sz="1800" b="1" i="0" dirty="0" err="1">
                <a:solidFill>
                  <a:srgbClr val="262626"/>
                </a:solidFill>
                <a:effectLst/>
                <a:latin typeface="Arial" panose="020B0604020202020204" pitchFamily="34" charset="0"/>
                <a:cs typeface="Arial" panose="020B0604020202020204" pitchFamily="34" charset="0"/>
              </a:rPr>
              <a:t>bksb</a:t>
            </a:r>
            <a:r>
              <a:rPr lang="en-GB" sz="1800" b="1" i="0" dirty="0">
                <a:solidFill>
                  <a:srgbClr val="262626"/>
                </a:solidFill>
                <a:effectLst/>
                <a:latin typeface="Arial" panose="020B0604020202020204" pitchFamily="34" charset="0"/>
                <a:cs typeface="Arial" panose="020B0604020202020204" pitchFamily="34" charset="0"/>
              </a:rPr>
              <a:t> – </a:t>
            </a:r>
            <a:r>
              <a:rPr lang="en-GB" sz="1800" b="1" i="1" dirty="0">
                <a:solidFill>
                  <a:srgbClr val="262626"/>
                </a:solidFill>
                <a:effectLst/>
                <a:latin typeface="Arial" panose="020B0604020202020204" pitchFamily="34" charset="0"/>
                <a:cs typeface="Arial" panose="020B0604020202020204" pitchFamily="34" charset="0"/>
              </a:rPr>
              <a:t>Basic Key Skills Builder</a:t>
            </a:r>
            <a:r>
              <a:rPr lang="en-GB" sz="1800" b="1" i="0" dirty="0">
                <a:solidFill>
                  <a:srgbClr val="262626"/>
                </a:solidFill>
                <a:effectLst/>
                <a:latin typeface="Arial" panose="020B0604020202020204" pitchFamily="34" charset="0"/>
                <a:cs typeface="Arial" panose="020B0604020202020204" pitchFamily="34" charset="0"/>
              </a:rPr>
              <a:t> online learning:</a:t>
            </a:r>
            <a:endParaRPr lang="en-GB" sz="1800" b="0" i="0" dirty="0">
              <a:solidFill>
                <a:srgbClr val="262626"/>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n-GB" sz="1800" b="0" i="0" dirty="0">
                <a:solidFill>
                  <a:srgbClr val="262626"/>
                </a:solidFill>
                <a:effectLst/>
                <a:latin typeface="Arial" panose="020B0604020202020204" pitchFamily="34" charset="0"/>
                <a:cs typeface="Arial" panose="020B0604020202020204" pitchFamily="34" charset="0"/>
              </a:rPr>
              <a:t>NHS England has commissioned </a:t>
            </a:r>
            <a:r>
              <a:rPr lang="en-GB" sz="1800" b="0" i="0" dirty="0" err="1">
                <a:solidFill>
                  <a:srgbClr val="262626"/>
                </a:solidFill>
                <a:effectLst/>
                <a:latin typeface="Arial" panose="020B0604020202020204" pitchFamily="34" charset="0"/>
                <a:cs typeface="Arial" panose="020B0604020202020204" pitchFamily="34" charset="0"/>
              </a:rPr>
              <a:t>bksb</a:t>
            </a:r>
            <a:r>
              <a:rPr lang="en-GB" sz="1800" b="0" i="0" dirty="0">
                <a:solidFill>
                  <a:srgbClr val="262626"/>
                </a:solidFill>
                <a:effectLst/>
                <a:latin typeface="Arial" panose="020B0604020202020204" pitchFamily="34" charset="0"/>
                <a:cs typeface="Arial" panose="020B0604020202020204" pitchFamily="34" charset="0"/>
              </a:rPr>
              <a:t> to give free access to online learning</a:t>
            </a:r>
          </a:p>
          <a:p>
            <a:pPr algn="l">
              <a:buFont typeface="Arial" panose="020B0604020202020204" pitchFamily="34" charset="0"/>
              <a:buChar char="•"/>
            </a:pPr>
            <a:r>
              <a:rPr lang="en-GB" sz="1800" b="0" i="0" dirty="0">
                <a:solidFill>
                  <a:srgbClr val="262626"/>
                </a:solidFill>
                <a:effectLst/>
                <a:latin typeface="Arial" panose="020B0604020202020204" pitchFamily="34" charset="0"/>
                <a:cs typeface="Arial" panose="020B0604020202020204" pitchFamily="34" charset="0"/>
              </a:rPr>
              <a:t>Individual staff members can study at their own pace and access the system at any time.</a:t>
            </a:r>
          </a:p>
          <a:p>
            <a:pPr algn="l">
              <a:buFont typeface="Arial" panose="020B0604020202020204" pitchFamily="34" charset="0"/>
              <a:buChar char="•"/>
            </a:pPr>
            <a:r>
              <a:rPr lang="en-GB" sz="1800" b="0" i="0" dirty="0">
                <a:solidFill>
                  <a:srgbClr val="262626"/>
                </a:solidFill>
                <a:effectLst/>
                <a:latin typeface="Arial" panose="020B0604020202020204" pitchFamily="34" charset="0"/>
                <a:cs typeface="Arial" panose="020B0604020202020204" pitchFamily="34" charset="0"/>
              </a:rPr>
              <a:t>This offer is also open to those in the pipeline to the workforce e.g. on a supported internship programme</a:t>
            </a:r>
          </a:p>
          <a:p>
            <a:pPr algn="l">
              <a:buFont typeface="Arial" panose="020B0604020202020204" pitchFamily="34" charset="0"/>
              <a:buChar char="•"/>
            </a:pPr>
            <a:endParaRPr lang="en-GB" sz="1800" dirty="0">
              <a:solidFill>
                <a:srgbClr val="262626"/>
              </a:solidFill>
              <a:latin typeface="Arial" panose="020B0604020202020204" pitchFamily="34" charset="0"/>
              <a:cs typeface="Arial" panose="020B0604020202020204" pitchFamily="34" charset="0"/>
            </a:endParaRPr>
          </a:p>
          <a:p>
            <a:pPr marL="0" indent="0">
              <a:buNone/>
            </a:pPr>
            <a:r>
              <a:rPr lang="en-GB" sz="1800" b="1" dirty="0">
                <a:solidFill>
                  <a:srgbClr val="262626"/>
                </a:solidFill>
                <a:latin typeface="Arial" panose="020B0604020202020204" pitchFamily="34" charset="0"/>
                <a:cs typeface="Arial" panose="020B0604020202020204" pitchFamily="34" charset="0"/>
              </a:rPr>
              <a:t>Open Awards – virtual exams</a:t>
            </a:r>
          </a:p>
          <a:p>
            <a:pPr>
              <a:lnSpc>
                <a:spcPct val="100000"/>
              </a:lnSpc>
            </a:pPr>
            <a:r>
              <a:rPr lang="en-GB" sz="1800" dirty="0">
                <a:solidFill>
                  <a:srgbClr val="262626"/>
                </a:solidFill>
                <a:latin typeface="Arial" panose="020B0604020202020204" pitchFamily="34" charset="0"/>
                <a:cs typeface="Arial" panose="020B0604020202020204" pitchFamily="34" charset="0"/>
              </a:rPr>
              <a:t>Health or Social Care Employers whose employees or apprentices need to access an assessment to progress and are ready to sit an assessment can access Functional Skills training support through Open Awards at no direct cost.  </a:t>
            </a:r>
          </a:p>
          <a:p>
            <a:pPr>
              <a:lnSpc>
                <a:spcPct val="100000"/>
              </a:lnSpc>
            </a:pPr>
            <a:endParaRPr lang="en-GB" sz="1800" dirty="0">
              <a:solidFill>
                <a:srgbClr val="262626"/>
              </a:solidFill>
              <a:latin typeface="Arial" panose="020B0604020202020204" pitchFamily="34" charset="0"/>
              <a:cs typeface="Arial" panose="020B0604020202020204" pitchFamily="34" charset="0"/>
            </a:endParaRPr>
          </a:p>
          <a:p>
            <a:pPr marL="0" indent="0">
              <a:lnSpc>
                <a:spcPct val="100000"/>
              </a:lnSpc>
              <a:buNone/>
            </a:pPr>
            <a:endParaRPr lang="en-GB" sz="1800" dirty="0">
              <a:solidFill>
                <a:srgbClr val="262626"/>
              </a:solidFill>
              <a:latin typeface="Arial" panose="020B0604020202020204" pitchFamily="34" charset="0"/>
              <a:cs typeface="Arial" panose="020B0604020202020204" pitchFamily="34" charset="0"/>
            </a:endParaRPr>
          </a:p>
          <a:p>
            <a:pPr marL="0" indent="0">
              <a:lnSpc>
                <a:spcPct val="100000"/>
              </a:lnSpc>
              <a:buNone/>
            </a:pPr>
            <a:r>
              <a:rPr lang="en-GB" sz="1800" dirty="0">
                <a:solidFill>
                  <a:srgbClr val="262626"/>
                </a:solidFill>
                <a:latin typeface="Arial" panose="020B0604020202020204" pitchFamily="34" charset="0"/>
                <a:cs typeface="Arial" panose="020B0604020202020204" pitchFamily="34" charset="0"/>
              </a:rPr>
              <a:t>To access these platforms please contact as follows:</a:t>
            </a:r>
          </a:p>
          <a:p>
            <a:pPr>
              <a:lnSpc>
                <a:spcPct val="100000"/>
              </a:lnSpc>
            </a:pPr>
            <a:endParaRPr lang="en-GB" sz="1800" dirty="0">
              <a:solidFill>
                <a:srgbClr val="262626"/>
              </a:solidFill>
              <a:latin typeface="Arial" panose="020B0604020202020204" pitchFamily="34" charset="0"/>
              <a:cs typeface="Arial" panose="020B0604020202020204" pitchFamily="34" charset="0"/>
            </a:endParaRPr>
          </a:p>
          <a:p>
            <a:pPr marL="0" indent="0">
              <a:lnSpc>
                <a:spcPct val="100000"/>
              </a:lnSpc>
              <a:buNone/>
            </a:pPr>
            <a:r>
              <a:rPr lang="en-GB" sz="1800" dirty="0">
                <a:solidFill>
                  <a:srgbClr val="262626"/>
                </a:solidFill>
                <a:latin typeface="Arial" panose="020B0604020202020204" pitchFamily="34" charset="0"/>
                <a:cs typeface="Arial" panose="020B0604020202020204" pitchFamily="34" charset="0"/>
              </a:rPr>
              <a:t>-  Frimley ICB area: </a:t>
            </a:r>
            <a:r>
              <a:rPr lang="en-GB" sz="1800" dirty="0">
                <a:solidFill>
                  <a:srgbClr val="262626"/>
                </a:solidFill>
                <a:latin typeface="Arial" panose="020B0604020202020204" pitchFamily="34" charset="0"/>
                <a:cs typeface="Arial" panose="020B0604020202020204" pitchFamily="34" charset="0"/>
                <a:hlinkClick r:id="rId2"/>
              </a:rPr>
              <a:t>frimley.traininghub@nhs.net</a:t>
            </a:r>
            <a:endParaRPr lang="en-GB" sz="1800" dirty="0">
              <a:solidFill>
                <a:srgbClr val="262626"/>
              </a:solidFill>
              <a:latin typeface="Arial" panose="020B0604020202020204" pitchFamily="34" charset="0"/>
              <a:cs typeface="Arial" panose="020B0604020202020204" pitchFamily="34" charset="0"/>
            </a:endParaRPr>
          </a:p>
          <a:p>
            <a:pPr>
              <a:lnSpc>
                <a:spcPct val="100000"/>
              </a:lnSpc>
              <a:buFontTx/>
              <a:buChar char="-"/>
            </a:pPr>
            <a:r>
              <a:rPr lang="en-GB" sz="1800" dirty="0">
                <a:solidFill>
                  <a:srgbClr val="262626"/>
                </a:solidFill>
                <a:latin typeface="Arial" panose="020B0604020202020204" pitchFamily="34" charset="0"/>
                <a:cs typeface="Arial" panose="020B0604020202020204" pitchFamily="34" charset="0"/>
              </a:rPr>
              <a:t>BOB ICB area (Buckinghamshire, Oxfordshire and Berkshire West): </a:t>
            </a:r>
            <a:r>
              <a:rPr lang="en-GB" sz="1800" dirty="0">
                <a:hlinkClick r:id="rId3"/>
              </a:rPr>
              <a:t>Free access to self-study software &amp; exams - HASO</a:t>
            </a:r>
            <a:endParaRPr lang="en-GB" sz="1800" dirty="0">
              <a:solidFill>
                <a:srgbClr val="262626"/>
              </a:solidFill>
              <a:latin typeface="Arial" panose="020B0604020202020204" pitchFamily="34" charset="0"/>
              <a:cs typeface="Arial" panose="020B0604020202020204" pitchFamily="34" charset="0"/>
            </a:endParaRPr>
          </a:p>
          <a:p>
            <a:pPr>
              <a:lnSpc>
                <a:spcPct val="100000"/>
              </a:lnSpc>
            </a:pPr>
            <a:endParaRPr lang="en-GB" sz="1800" dirty="0">
              <a:solidFill>
                <a:srgbClr val="26262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2590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8C7C7-3FF9-671E-4E62-3C71BC30204F}"/>
              </a:ext>
            </a:extLst>
          </p:cNvPr>
          <p:cNvSpPr>
            <a:spLocks noGrp="1"/>
          </p:cNvSpPr>
          <p:nvPr>
            <p:ph type="title"/>
          </p:nvPr>
        </p:nvSpPr>
        <p:spPr>
          <a:xfrm>
            <a:off x="112545" y="-16669"/>
            <a:ext cx="11922368" cy="946393"/>
          </a:xfrm>
        </p:spPr>
        <p:txBody>
          <a:bodyPr>
            <a:noAutofit/>
          </a:bodyPr>
          <a:lstStyle/>
          <a:p>
            <a:r>
              <a:rPr lang="en-GB" sz="4000" b="1" dirty="0">
                <a:solidFill>
                  <a:schemeClr val="accent1"/>
                </a:solidFill>
                <a:latin typeface="Arial" panose="020B0604020202020204" pitchFamily="34" charset="0"/>
                <a:cs typeface="Arial" panose="020B0604020202020204" pitchFamily="34" charset="0"/>
              </a:rPr>
              <a:t>Thames Valley Functional Skills training options</a:t>
            </a:r>
          </a:p>
        </p:txBody>
      </p:sp>
      <p:sp>
        <p:nvSpPr>
          <p:cNvPr id="3" name="Content Placeholder 2">
            <a:extLst>
              <a:ext uri="{FF2B5EF4-FFF2-40B4-BE49-F238E27FC236}">
                <a16:creationId xmlns:a16="http://schemas.microsoft.com/office/drawing/2014/main" id="{3939CD63-FB89-8A7A-0FF6-36F26E484482}"/>
              </a:ext>
            </a:extLst>
          </p:cNvPr>
          <p:cNvSpPr>
            <a:spLocks noGrp="1"/>
          </p:cNvSpPr>
          <p:nvPr>
            <p:ph idx="1"/>
          </p:nvPr>
        </p:nvSpPr>
        <p:spPr>
          <a:xfrm>
            <a:off x="196953" y="795612"/>
            <a:ext cx="12191999" cy="270807"/>
          </a:xfrm>
        </p:spPr>
        <p:txBody>
          <a:bodyPr>
            <a:noAutofit/>
          </a:bodyPr>
          <a:lstStyle/>
          <a:p>
            <a:pPr marL="0" indent="0">
              <a:lnSpc>
                <a:spcPct val="114000"/>
              </a:lnSpc>
              <a:buNone/>
            </a:pPr>
            <a:r>
              <a:rPr lang="en-GB" sz="1400" b="1" dirty="0">
                <a:latin typeface="Arial" panose="020B0604020202020204" pitchFamily="34" charset="0"/>
                <a:cs typeface="Arial" panose="020B0604020202020204" pitchFamily="34" charset="0"/>
              </a:rPr>
              <a:t>For face-to-face learning such as classroom based and virtual training, please contact the following organisations in your area.  </a:t>
            </a:r>
          </a:p>
          <a:p>
            <a:pPr marL="0" indent="0">
              <a:lnSpc>
                <a:spcPct val="100000"/>
              </a:lnSpc>
              <a:buNone/>
            </a:pPr>
            <a:r>
              <a:rPr lang="en-GB" sz="1400" b="1" dirty="0">
                <a:latin typeface="Arial" panose="020B0604020202020204" pitchFamily="34" charset="0"/>
                <a:cs typeface="Arial" panose="020B0604020202020204" pitchFamily="34" charset="0"/>
              </a:rPr>
              <a:t>Virtual class sessions are also available via Activate College. To find out if you are eligible, visit </a:t>
            </a:r>
            <a:r>
              <a:rPr lang="en-GB" sz="1600" dirty="0">
                <a:hlinkClick r:id="rId2"/>
              </a:rPr>
              <a:t>Functional Skills English (Pre-GCSE) Online - Activate Learning - Adult Education</a:t>
            </a:r>
            <a:endParaRPr lang="en-GB" sz="1400" b="1" dirty="0">
              <a:latin typeface="Arial" panose="020B0604020202020204" pitchFamily="34" charset="0"/>
              <a:cs typeface="Arial" panose="020B0604020202020204" pitchFamily="34" charset="0"/>
            </a:endParaRPr>
          </a:p>
          <a:p>
            <a:pPr marL="0" indent="0">
              <a:lnSpc>
                <a:spcPct val="114000"/>
              </a:lnSpc>
              <a:buNone/>
            </a:pPr>
            <a:endParaRPr lang="en-GB" sz="1400" b="1" dirty="0">
              <a:latin typeface="Arial" panose="020B0604020202020204" pitchFamily="34" charset="0"/>
              <a:cs typeface="Arial" panose="020B0604020202020204" pitchFamily="34" charset="0"/>
            </a:endParaRPr>
          </a:p>
        </p:txBody>
      </p:sp>
      <p:graphicFrame>
        <p:nvGraphicFramePr>
          <p:cNvPr id="4" name="Table 4">
            <a:extLst>
              <a:ext uri="{FF2B5EF4-FFF2-40B4-BE49-F238E27FC236}">
                <a16:creationId xmlns:a16="http://schemas.microsoft.com/office/drawing/2014/main" id="{F8A6FF1D-771B-9DDB-46FB-6664EDA4906E}"/>
              </a:ext>
            </a:extLst>
          </p:cNvPr>
          <p:cNvGraphicFramePr>
            <a:graphicFrameLocks noGrp="1"/>
          </p:cNvGraphicFramePr>
          <p:nvPr>
            <p:extLst>
              <p:ext uri="{D42A27DB-BD31-4B8C-83A1-F6EECF244321}">
                <p14:modId xmlns:p14="http://schemas.microsoft.com/office/powerpoint/2010/main" val="2637757013"/>
              </p:ext>
            </p:extLst>
          </p:nvPr>
        </p:nvGraphicFramePr>
        <p:xfrm>
          <a:off x="223403" y="1851734"/>
          <a:ext cx="11811509" cy="4920253"/>
        </p:xfrm>
        <a:graphic>
          <a:graphicData uri="http://schemas.openxmlformats.org/drawingml/2006/table">
            <a:tbl>
              <a:tblPr firstRow="1" bandRow="1">
                <a:tableStyleId>{5C22544A-7EE6-4342-B048-85BDC9FD1C3A}</a:tableStyleId>
              </a:tblPr>
              <a:tblGrid>
                <a:gridCol w="2252127">
                  <a:extLst>
                    <a:ext uri="{9D8B030D-6E8A-4147-A177-3AD203B41FA5}">
                      <a16:colId xmlns:a16="http://schemas.microsoft.com/office/drawing/2014/main" val="3711855431"/>
                    </a:ext>
                  </a:extLst>
                </a:gridCol>
                <a:gridCol w="9559382">
                  <a:extLst>
                    <a:ext uri="{9D8B030D-6E8A-4147-A177-3AD203B41FA5}">
                      <a16:colId xmlns:a16="http://schemas.microsoft.com/office/drawing/2014/main" val="2685979924"/>
                    </a:ext>
                  </a:extLst>
                </a:gridCol>
              </a:tblGrid>
              <a:tr h="352073">
                <a:tc>
                  <a:txBody>
                    <a:bodyPr/>
                    <a:lstStyle/>
                    <a:p>
                      <a:r>
                        <a:rPr lang="en-GB" sz="1800" dirty="0"/>
                        <a:t>Region</a:t>
                      </a:r>
                    </a:p>
                  </a:txBody>
                  <a:tcPr/>
                </a:tc>
                <a:tc>
                  <a:txBody>
                    <a:bodyPr/>
                    <a:lstStyle/>
                    <a:p>
                      <a:r>
                        <a:rPr lang="en-GB" sz="1800" dirty="0"/>
                        <a:t>Training</a:t>
                      </a:r>
                    </a:p>
                  </a:txBody>
                  <a:tcPr/>
                </a:tc>
                <a:extLst>
                  <a:ext uri="{0D108BD9-81ED-4DB2-BD59-A6C34878D82A}">
                    <a16:rowId xmlns:a16="http://schemas.microsoft.com/office/drawing/2014/main" val="1276629427"/>
                  </a:ext>
                </a:extLst>
              </a:tr>
              <a:tr h="1320273">
                <a:tc>
                  <a:txBody>
                    <a:bodyPr/>
                    <a:lstStyle/>
                    <a:p>
                      <a:pPr>
                        <a:lnSpc>
                          <a:spcPct val="100000"/>
                        </a:lnSpc>
                      </a:pPr>
                      <a:r>
                        <a:rPr lang="en-GB" sz="1400" b="1" dirty="0">
                          <a:latin typeface="Arial" panose="020B0604020202020204" pitchFamily="34" charset="0"/>
                          <a:cs typeface="Arial" panose="020B0604020202020204" pitchFamily="34" charset="0"/>
                        </a:rPr>
                        <a:t>Berkshire West</a:t>
                      </a:r>
                    </a:p>
                  </a:txBody>
                  <a:tcPr/>
                </a:tc>
                <a:tc>
                  <a:txBody>
                    <a:bodyPr/>
                    <a:lstStyle/>
                    <a:p>
                      <a:pPr marL="285750" indent="-285750">
                        <a:lnSpc>
                          <a:spcPct val="100000"/>
                        </a:lnSpc>
                        <a:buFont typeface="Arial" panose="020B0604020202020204" pitchFamily="34" charset="0"/>
                        <a:buChar char="•"/>
                      </a:pPr>
                      <a:r>
                        <a:rPr lang="en-GB" sz="1400" dirty="0">
                          <a:latin typeface="Arial" panose="020B0604020202020204" pitchFamily="34" charset="0"/>
                          <a:cs typeface="Arial" panose="020B0604020202020204" pitchFamily="34" charset="0"/>
                        </a:rPr>
                        <a:t>West Berkshire Training Consortium: </a:t>
                      </a:r>
                      <a:r>
                        <a:rPr lang="en-GB" sz="1400" dirty="0">
                          <a:solidFill>
                            <a:srgbClr val="0563C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English and Maths Functional Skills - West Berkshire Training Consortium (wbtc-uk.com)</a:t>
                      </a:r>
                      <a:r>
                        <a:rPr lang="en-GB" sz="1400" dirty="0">
                          <a:latin typeface="Arial" panose="020B0604020202020204" pitchFamily="34" charset="0"/>
                          <a:cs typeface="Arial" panose="020B0604020202020204" pitchFamily="34" charset="0"/>
                        </a:rPr>
                        <a:t> </a:t>
                      </a:r>
                    </a:p>
                    <a:p>
                      <a:pPr marL="285750" indent="-285750">
                        <a:lnSpc>
                          <a:spcPct val="100000"/>
                        </a:lnSpc>
                        <a:buFont typeface="Arial" panose="020B0604020202020204" pitchFamily="34" charset="0"/>
                        <a:buChar char="•"/>
                      </a:pPr>
                      <a:r>
                        <a:rPr lang="en-GB" sz="1400" dirty="0">
                          <a:latin typeface="Arial" panose="020B0604020202020204" pitchFamily="34" charset="0"/>
                          <a:cs typeface="Arial" panose="020B0604020202020204" pitchFamily="34" charset="0"/>
                        </a:rPr>
                        <a:t>Activate Learning: </a:t>
                      </a:r>
                      <a:r>
                        <a:rPr lang="en-GB" sz="1400" dirty="0">
                          <a:latin typeface="Arial" panose="020B0604020202020204" pitchFamily="34" charset="0"/>
                          <a:cs typeface="Arial" panose="020B0604020202020204" pitchFamily="34" charset="0"/>
                          <a:hlinkClick r:id="rId4"/>
                        </a:rPr>
                        <a:t>Berkshire Archives - Activate Learning - Adult Education</a:t>
                      </a:r>
                      <a:endParaRPr lang="en-GB" sz="1400" dirty="0">
                        <a:latin typeface="Arial" panose="020B0604020202020204" pitchFamily="34" charset="0"/>
                        <a:cs typeface="Arial" panose="020B0604020202020204" pitchFamily="34" charset="0"/>
                      </a:endParaRPr>
                    </a:p>
                    <a:p>
                      <a:pPr marL="285750" indent="-285750">
                        <a:lnSpc>
                          <a:spcPct val="100000"/>
                        </a:lnSpc>
                        <a:buFont typeface="Arial" panose="020B0604020202020204" pitchFamily="34" charset="0"/>
                        <a:buChar char="•"/>
                      </a:pPr>
                      <a:r>
                        <a:rPr lang="en-GB" sz="1400" dirty="0">
                          <a:latin typeface="Arial" panose="020B0604020202020204" pitchFamily="34" charset="0"/>
                          <a:cs typeface="Arial" panose="020B0604020202020204" pitchFamily="34" charset="0"/>
                        </a:rPr>
                        <a:t>New Directions College in Reading: </a:t>
                      </a:r>
                      <a:r>
                        <a:rPr lang="en-GB" sz="1400" dirty="0">
                          <a:latin typeface="Arial" panose="020B0604020202020204" pitchFamily="34" charset="0"/>
                          <a:cs typeface="Arial" panose="020B0604020202020204" pitchFamily="34" charset="0"/>
                          <a:hlinkClick r:id="rId5"/>
                        </a:rPr>
                        <a:t>English - New Directions College (newdirectionsreading.ac.uk)</a:t>
                      </a:r>
                      <a:endParaRPr lang="en-GB" sz="1400" dirty="0">
                        <a:latin typeface="Arial" panose="020B0604020202020204" pitchFamily="34" charset="0"/>
                        <a:cs typeface="Arial" panose="020B0604020202020204" pitchFamily="34" charset="0"/>
                      </a:endParaRPr>
                    </a:p>
                    <a:p>
                      <a:pPr marL="285750" indent="-285750">
                        <a:lnSpc>
                          <a:spcPct val="100000"/>
                        </a:lnSpc>
                        <a:buFont typeface="Arial" panose="020B0604020202020204" pitchFamily="34" charset="0"/>
                        <a:buChar char="•"/>
                      </a:pPr>
                      <a:r>
                        <a:rPr lang="en-GB" sz="1400" dirty="0">
                          <a:latin typeface="Arial" panose="020B0604020202020204" pitchFamily="34" charset="0"/>
                          <a:cs typeface="Arial" panose="020B0604020202020204" pitchFamily="34" charset="0"/>
                          <a:hlinkClick r:id="rId6"/>
                        </a:rPr>
                        <a:t>Functional maths courses for adults | WEA</a:t>
                      </a:r>
                      <a:endParaRPr lang="en-GB" sz="1400" dirty="0">
                        <a:latin typeface="Arial" panose="020B0604020202020204" pitchFamily="34" charset="0"/>
                        <a:cs typeface="Arial" panose="020B0604020202020204" pitchFamily="34" charset="0"/>
                      </a:endParaRPr>
                    </a:p>
                    <a:p>
                      <a:pPr marL="285750" indent="-285750">
                        <a:lnSpc>
                          <a:spcPct val="100000"/>
                        </a:lnSpc>
                        <a:buFont typeface="Arial" panose="020B0604020202020204" pitchFamily="34" charset="0"/>
                        <a:buChar char="•"/>
                      </a:pPr>
                      <a:endParaRPr lang="en-GB"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68479236"/>
                  </a:ext>
                </a:extLst>
              </a:tr>
              <a:tr h="704145">
                <a:tc>
                  <a:txBody>
                    <a:bodyPr/>
                    <a:lstStyle/>
                    <a:p>
                      <a:pPr>
                        <a:lnSpc>
                          <a:spcPct val="100000"/>
                        </a:lnSpc>
                      </a:pPr>
                      <a:r>
                        <a:rPr lang="en-GB" sz="1400" b="1" dirty="0">
                          <a:latin typeface="Arial" panose="020B0604020202020204" pitchFamily="34" charset="0"/>
                          <a:cs typeface="Arial" panose="020B0604020202020204" pitchFamily="34" charset="0"/>
                        </a:rPr>
                        <a:t>Buckinghamshire</a:t>
                      </a:r>
                    </a:p>
                  </a:txBody>
                  <a:tcPr/>
                </a:tc>
                <a:tc>
                  <a:txBody>
                    <a:bodyPr/>
                    <a:lstStyle/>
                    <a:p>
                      <a:pPr marL="285750" indent="-285750">
                        <a:lnSpc>
                          <a:spcPct val="100000"/>
                        </a:lnSpc>
                        <a:buFont typeface="Arial" panose="020B0604020202020204" pitchFamily="34" charset="0"/>
                        <a:buChar char="•"/>
                      </a:pPr>
                      <a:r>
                        <a:rPr lang="en-GB" sz="1400" dirty="0">
                          <a:latin typeface="Arial" panose="020B0604020202020204" pitchFamily="34" charset="0"/>
                          <a:cs typeface="Arial" panose="020B0604020202020204" pitchFamily="34" charset="0"/>
                        </a:rPr>
                        <a:t>Adult Learning Buckinghamshire Council: </a:t>
                      </a:r>
                      <a:r>
                        <a:rPr lang="en-GB" sz="1400" dirty="0">
                          <a:latin typeface="Arial" panose="020B0604020202020204" pitchFamily="34" charset="0"/>
                          <a:cs typeface="Arial" panose="020B0604020202020204" pitchFamily="34" charset="0"/>
                          <a:hlinkClick r:id="rId7"/>
                        </a:rPr>
                        <a:t>English Functional Skills - Online (adultlearningbc.ac.uk)</a:t>
                      </a:r>
                      <a:endParaRPr lang="en-GB" sz="1400" dirty="0">
                        <a:latin typeface="Arial" panose="020B0604020202020204" pitchFamily="34" charset="0"/>
                        <a:cs typeface="Arial" panose="020B0604020202020204" pitchFamily="34" charset="0"/>
                      </a:endParaRPr>
                    </a:p>
                    <a:p>
                      <a:pPr marL="285750" indent="-285750">
                        <a:lnSpc>
                          <a:spcPct val="100000"/>
                        </a:lnSpc>
                        <a:buFont typeface="Arial" panose="020B0604020202020204" pitchFamily="34" charset="0"/>
                        <a:buChar char="•"/>
                      </a:pPr>
                      <a:r>
                        <a:rPr lang="en-GB" sz="1400" dirty="0">
                          <a:latin typeface="Arial" panose="020B0604020202020204" pitchFamily="34" charset="0"/>
                          <a:cs typeface="Arial" panose="020B0604020202020204" pitchFamily="34" charset="0"/>
                        </a:rPr>
                        <a:t>Buckinghamshire College Group: </a:t>
                      </a:r>
                      <a:r>
                        <a:rPr lang="en-GB" sz="1400" dirty="0">
                          <a:latin typeface="Arial" panose="020B0604020202020204" pitchFamily="34" charset="0"/>
                          <a:cs typeface="Arial" panose="020B0604020202020204" pitchFamily="34" charset="0"/>
                          <a:hlinkClick r:id="rId8"/>
                        </a:rPr>
                        <a:t>Maths and English (buckscollegegroup.ac.uk)</a:t>
                      </a:r>
                      <a:endParaRPr lang="en-GB" sz="1400" dirty="0">
                        <a:latin typeface="Arial" panose="020B0604020202020204" pitchFamily="34" charset="0"/>
                        <a:cs typeface="Arial" panose="020B0604020202020204" pitchFamily="34" charset="0"/>
                      </a:endParaRPr>
                    </a:p>
                    <a:p>
                      <a:pPr marL="285750" indent="-285750">
                        <a:lnSpc>
                          <a:spcPct val="100000"/>
                        </a:lnSpc>
                        <a:buFont typeface="Arial" panose="020B0604020202020204" pitchFamily="34" charset="0"/>
                        <a:buChar char="•"/>
                      </a:pPr>
                      <a:endParaRPr lang="en-GB" sz="1400" dirty="0">
                        <a:highlight>
                          <a:srgbClr val="FFFF00"/>
                        </a:highligh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66266681"/>
                  </a:ext>
                </a:extLst>
              </a:tr>
              <a:tr h="1024127">
                <a:tc>
                  <a:txBody>
                    <a:bodyPr/>
                    <a:lstStyle/>
                    <a:p>
                      <a:pPr>
                        <a:lnSpc>
                          <a:spcPct val="100000"/>
                        </a:lnSpc>
                      </a:pPr>
                      <a:r>
                        <a:rPr lang="en-GB" sz="1400" b="1" dirty="0">
                          <a:latin typeface="Arial" panose="020B0604020202020204" pitchFamily="34" charset="0"/>
                          <a:cs typeface="Arial" panose="020B0604020202020204" pitchFamily="34" charset="0"/>
                        </a:rPr>
                        <a:t>Oxfordshire</a:t>
                      </a:r>
                    </a:p>
                  </a:txBody>
                  <a:tcPr/>
                </a:tc>
                <a:tc>
                  <a:txBody>
                    <a:bodyPr/>
                    <a:lstStyle/>
                    <a:p>
                      <a:pPr marL="285750" indent="-285750">
                        <a:lnSpc>
                          <a:spcPct val="100000"/>
                        </a:lnSpc>
                        <a:spcBef>
                          <a:spcPts val="0"/>
                        </a:spcBef>
                        <a:buFont typeface="Arial" panose="020B0604020202020204" pitchFamily="34" charset="0"/>
                        <a:buChar char="•"/>
                      </a:pPr>
                      <a:r>
                        <a:rPr lang="en-GB" sz="1400" dirty="0">
                          <a:latin typeface="Arial" panose="020B0604020202020204" pitchFamily="34" charset="0"/>
                          <a:cs typeface="Arial" panose="020B0604020202020204" pitchFamily="34" charset="0"/>
                        </a:rPr>
                        <a:t>Activate Learning: </a:t>
                      </a:r>
                      <a:r>
                        <a:rPr lang="en-GB" sz="1400" dirty="0">
                          <a:latin typeface="Arial" panose="020B0604020202020204" pitchFamily="34" charset="0"/>
                          <a:cs typeface="Arial" panose="020B0604020202020204" pitchFamily="34" charset="0"/>
                          <a:hlinkClick r:id="rId2"/>
                        </a:rPr>
                        <a:t>Functional Skills English: Online - Activate Learning - Adult Education</a:t>
                      </a:r>
                      <a:endParaRPr lang="en-GB" sz="1400" dirty="0">
                        <a:latin typeface="Arial" panose="020B0604020202020204" pitchFamily="34" charset="0"/>
                        <a:cs typeface="Arial" panose="020B0604020202020204" pitchFamily="34" charset="0"/>
                      </a:endParaRPr>
                    </a:p>
                    <a:p>
                      <a:pPr marL="285750" indent="-285750">
                        <a:lnSpc>
                          <a:spcPct val="100000"/>
                        </a:lnSpc>
                        <a:spcBef>
                          <a:spcPts val="0"/>
                        </a:spcBef>
                        <a:buFont typeface="Arial" panose="020B0604020202020204" pitchFamily="34" charset="0"/>
                        <a:buChar char="•"/>
                      </a:pPr>
                      <a:r>
                        <a:rPr lang="en-GB" sz="1400" dirty="0">
                          <a:latin typeface="Arial" panose="020B0604020202020204" pitchFamily="34" charset="0"/>
                          <a:cs typeface="Arial" panose="020B0604020202020204" pitchFamily="34" charset="0"/>
                        </a:rPr>
                        <a:t>Abingdon and Witney College: email </a:t>
                      </a:r>
                      <a:r>
                        <a:rPr lang="en-US" sz="1400"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9"/>
                        </a:rPr>
                        <a:t>oalenglishmaths@abingdon-witney.ac.uk</a:t>
                      </a:r>
                      <a:endParaRPr lang="en-US" sz="1400" u="sng"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00000"/>
                        </a:lnSpc>
                        <a:spcBef>
                          <a:spcPts val="0"/>
                        </a:spcBef>
                        <a:buFont typeface="Arial" panose="020B0604020202020204" pitchFamily="34" charset="0"/>
                        <a:buChar char="•"/>
                      </a:pPr>
                      <a:r>
                        <a:rPr lang="en-GB" sz="1400" kern="1200" dirty="0">
                          <a:solidFill>
                            <a:schemeClr val="dk1"/>
                          </a:solidFill>
                          <a:latin typeface="Arial" panose="020B0604020202020204" pitchFamily="34" charset="0"/>
                          <a:ea typeface="+mn-ea"/>
                          <a:cs typeface="Arial" panose="020B0604020202020204" pitchFamily="34" charset="0"/>
                          <a:hlinkClick r:id="rId6">
                            <a:extLst>
                              <a:ext uri="{A12FA001-AC4F-418D-AE19-62706E023703}">
                                <ahyp:hlinkClr xmlns:ahyp="http://schemas.microsoft.com/office/drawing/2018/hyperlinkcolor" val="tx"/>
                              </a:ext>
                            </a:extLst>
                          </a:hlinkClick>
                        </a:rPr>
                        <a:t>WEA Wallingford </a:t>
                      </a:r>
                      <a:r>
                        <a:rPr lang="en-GB" sz="1400" dirty="0">
                          <a:latin typeface="Arial" panose="020B0604020202020204" pitchFamily="34" charset="0"/>
                          <a:cs typeface="Arial" panose="020B0604020202020204" pitchFamily="34" charset="0"/>
                          <a:hlinkClick r:id="rId6"/>
                        </a:rPr>
                        <a:t>Functional maths courses for adults | WEA</a:t>
                      </a:r>
                      <a:endParaRPr lang="en-US" sz="1400" u="sng"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285750" indent="-285750">
                        <a:lnSpc>
                          <a:spcPct val="100000"/>
                        </a:lnSpc>
                        <a:spcBef>
                          <a:spcPts val="0"/>
                        </a:spcBef>
                        <a:buFont typeface="Arial" panose="020B0604020202020204" pitchFamily="34" charset="0"/>
                        <a:buChar char="•"/>
                      </a:pPr>
                      <a:endParaRPr lang="en-US" sz="1400" u="sng"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txBody>
                  <a:tcPr/>
                </a:tc>
                <a:extLst>
                  <a:ext uri="{0D108BD9-81ED-4DB2-BD59-A6C34878D82A}">
                    <a16:rowId xmlns:a16="http://schemas.microsoft.com/office/drawing/2014/main" val="1041188761"/>
                  </a:ext>
                </a:extLst>
              </a:tr>
              <a:tr h="1427246">
                <a:tc>
                  <a:txBody>
                    <a:bodyPr/>
                    <a:lstStyle/>
                    <a:p>
                      <a:pPr>
                        <a:lnSpc>
                          <a:spcPct val="100000"/>
                        </a:lnSpc>
                      </a:pPr>
                      <a:r>
                        <a:rPr lang="en-GB" sz="1400" b="1" dirty="0">
                          <a:latin typeface="Arial" panose="020B0604020202020204" pitchFamily="34" charset="0"/>
                          <a:cs typeface="Arial" panose="020B0604020202020204" pitchFamily="34" charset="0"/>
                        </a:rPr>
                        <a:t>Frimley</a:t>
                      </a:r>
                    </a:p>
                  </a:txBody>
                  <a:tcPr/>
                </a:tc>
                <a:tc>
                  <a:txBody>
                    <a:bodyPr/>
                    <a:lstStyle/>
                    <a:p>
                      <a:pPr marL="285750" indent="-285750">
                        <a:lnSpc>
                          <a:spcPct val="100000"/>
                        </a:lnSpc>
                        <a:buFont typeface="Arial" panose="020B0604020202020204" pitchFamily="34" charset="0"/>
                        <a:buChar char="•"/>
                      </a:pPr>
                      <a:r>
                        <a:rPr lang="en-GB" sz="1400" dirty="0">
                          <a:latin typeface="Arial" panose="020B0604020202020204" pitchFamily="34" charset="0"/>
                          <a:cs typeface="Arial" panose="020B0604020202020204" pitchFamily="34" charset="0"/>
                        </a:rPr>
                        <a:t>Slough, Windsor and Maidenhead Community Learning and Skills: </a:t>
                      </a:r>
                      <a:r>
                        <a:rPr lang="en-GB" sz="1400" dirty="0" err="1">
                          <a:latin typeface="Arial" panose="020B0604020202020204" pitchFamily="34" charset="0"/>
                          <a:cs typeface="Arial" panose="020B0604020202020204" pitchFamily="34" charset="0"/>
                          <a:hlinkClick r:id="rId10"/>
                        </a:rPr>
                        <a:t>Web.Enrol</a:t>
                      </a:r>
                      <a:r>
                        <a:rPr lang="en-GB" sz="1400" dirty="0">
                          <a:latin typeface="Arial" panose="020B0604020202020204" pitchFamily="34" charset="0"/>
                          <a:cs typeface="Arial" panose="020B0604020202020204" pitchFamily="34" charset="0"/>
                          <a:hlinkClick r:id="rId10"/>
                        </a:rPr>
                        <a:t> (webenrol.com)</a:t>
                      </a:r>
                      <a:endParaRPr lang="en-GB" sz="1400" dirty="0">
                        <a:latin typeface="Arial" panose="020B0604020202020204" pitchFamily="34" charset="0"/>
                        <a:cs typeface="Arial" panose="020B0604020202020204" pitchFamily="34" charset="0"/>
                      </a:endParaRPr>
                    </a:p>
                    <a:p>
                      <a:pPr marL="285750" indent="-285750">
                        <a:lnSpc>
                          <a:spcPct val="100000"/>
                        </a:lnSpc>
                        <a:buFont typeface="Arial" panose="020B0604020202020204" pitchFamily="34" charset="0"/>
                        <a:buChar char="•"/>
                      </a:pPr>
                      <a:r>
                        <a:rPr lang="en-GB" sz="1400" dirty="0">
                          <a:latin typeface="Arial" panose="020B0604020202020204" pitchFamily="34" charset="0"/>
                          <a:cs typeface="Arial" panose="020B0604020202020204" pitchFamily="34" charset="0"/>
                        </a:rPr>
                        <a:t>Bracknell Council: </a:t>
                      </a:r>
                      <a:r>
                        <a:rPr lang="en-GB" sz="1400" dirty="0">
                          <a:latin typeface="Arial" panose="020B0604020202020204" pitchFamily="34" charset="0"/>
                          <a:cs typeface="Arial" panose="020B0604020202020204" pitchFamily="34" charset="0"/>
                          <a:hlinkClick r:id="rId11"/>
                        </a:rPr>
                        <a:t>English and maths | Bracknell Forest Council (bracknell-forest.gov.uk)</a:t>
                      </a:r>
                      <a:endParaRPr lang="en-GB" sz="1400" dirty="0">
                        <a:latin typeface="Arial" panose="020B0604020202020204" pitchFamily="34" charset="0"/>
                        <a:cs typeface="Arial" panose="020B0604020202020204" pitchFamily="34" charset="0"/>
                      </a:endParaRPr>
                    </a:p>
                    <a:p>
                      <a:pPr marL="285750" indent="-285750">
                        <a:lnSpc>
                          <a:spcPct val="100000"/>
                        </a:lnSpc>
                        <a:buFont typeface="Arial" panose="020B0604020202020204" pitchFamily="34" charset="0"/>
                        <a:buChar char="•"/>
                      </a:pPr>
                      <a:r>
                        <a:rPr lang="en-GB" sz="1400" dirty="0">
                          <a:latin typeface="Arial" panose="020B0604020202020204" pitchFamily="34" charset="0"/>
                          <a:cs typeface="Arial" panose="020B0604020202020204" pitchFamily="34" charset="0"/>
                        </a:rPr>
                        <a:t>Surrey Heath Council:  </a:t>
                      </a:r>
                      <a:r>
                        <a:rPr lang="en-GB" sz="1400"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12"/>
                        </a:rPr>
                        <a:t>English and maths courses for adult learners - Surrey County Council (surreycc.gov.uk)</a:t>
                      </a:r>
                      <a:endParaRPr lang="en-GB" sz="1400" u="sng" dirty="0">
                        <a:solidFill>
                          <a:srgbClr val="0000FF"/>
                        </a:solidFill>
                        <a:latin typeface="Arial" panose="020B0604020202020204" pitchFamily="34" charset="0"/>
                        <a:ea typeface="Calibri" panose="020F0502020204030204" pitchFamily="34" charset="0"/>
                        <a:cs typeface="Arial" panose="020B0604020202020204" pitchFamily="34" charset="0"/>
                      </a:endParaRPr>
                    </a:p>
                    <a:p>
                      <a:pPr marL="285750" indent="-285750">
                        <a:lnSpc>
                          <a:spcPct val="100000"/>
                        </a:lnSpc>
                        <a:buFont typeface="Arial" panose="020B0604020202020204" pitchFamily="34" charset="0"/>
                        <a:buChar char="•"/>
                      </a:pPr>
                      <a:r>
                        <a:rPr lang="en-GB" sz="1400" dirty="0">
                          <a:latin typeface="Arial" panose="020B0604020202020204" pitchFamily="34" charset="0"/>
                          <a:cs typeface="Arial" panose="020B0604020202020204" pitchFamily="34" charset="0"/>
                        </a:rPr>
                        <a:t>Farnborough College: </a:t>
                      </a:r>
                      <a:r>
                        <a:rPr lang="en-GB" sz="1400" dirty="0">
                          <a:latin typeface="Arial" panose="020B0604020202020204" pitchFamily="34" charset="0"/>
                          <a:cs typeface="Arial" panose="020B0604020202020204" pitchFamily="34" charset="0"/>
                          <a:hlinkClick r:id="rId13"/>
                        </a:rPr>
                        <a:t>https://www.farn-ct.ac.uk/courses/adult-essential-skills/</a:t>
                      </a:r>
                      <a:r>
                        <a:rPr lang="en-GB" sz="1400" dirty="0">
                          <a:latin typeface="Arial" panose="020B0604020202020204" pitchFamily="34" charset="0"/>
                          <a:cs typeface="Arial" panose="020B0604020202020204" pitchFamily="34" charset="0"/>
                        </a:rPr>
                        <a:t> </a:t>
                      </a:r>
                    </a:p>
                    <a:p>
                      <a:pPr marL="285750" indent="-285750">
                        <a:lnSpc>
                          <a:spcPct val="100000"/>
                        </a:lnSpc>
                        <a:buFont typeface="Arial" panose="020B0604020202020204" pitchFamily="34" charset="0"/>
                        <a:buChar char="•"/>
                      </a:pPr>
                      <a:r>
                        <a:rPr lang="en-GB" sz="1400" kern="1200" dirty="0">
                          <a:solidFill>
                            <a:schemeClr val="dk1"/>
                          </a:solidFill>
                          <a:latin typeface="Arial" panose="020B0604020202020204" pitchFamily="34" charset="0"/>
                          <a:ea typeface="+mn-ea"/>
                          <a:cs typeface="Arial" panose="020B0604020202020204" pitchFamily="34" charset="0"/>
                          <a:hlinkClick r:id="rId6">
                            <a:extLst>
                              <a:ext uri="{A12FA001-AC4F-418D-AE19-62706E023703}">
                                <ahyp:hlinkClr xmlns:ahyp="http://schemas.microsoft.com/office/drawing/2018/hyperlinkcolor" val="tx"/>
                              </a:ext>
                            </a:extLst>
                          </a:hlinkClick>
                        </a:rPr>
                        <a:t>WEA Berkshire: </a:t>
                      </a:r>
                      <a:r>
                        <a:rPr lang="en-GB" sz="1400" dirty="0">
                          <a:latin typeface="Arial" panose="020B0604020202020204" pitchFamily="34" charset="0"/>
                          <a:cs typeface="Arial" panose="020B0604020202020204" pitchFamily="34" charset="0"/>
                          <a:hlinkClick r:id="rId6"/>
                        </a:rPr>
                        <a:t>Functional maths courses for adults | WEA</a:t>
                      </a:r>
                      <a:endParaRPr lang="en-GB"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50151428"/>
                  </a:ext>
                </a:extLst>
              </a:tr>
            </a:tbl>
          </a:graphicData>
        </a:graphic>
      </p:graphicFrame>
    </p:spTree>
    <p:extLst>
      <p:ext uri="{BB962C8B-B14F-4D97-AF65-F5344CB8AC3E}">
        <p14:creationId xmlns:p14="http://schemas.microsoft.com/office/powerpoint/2010/main" val="1843223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52F19-432F-CCA1-34C1-1BA70DB2DAFA}"/>
              </a:ext>
            </a:extLst>
          </p:cNvPr>
          <p:cNvSpPr>
            <a:spLocks noGrp="1"/>
          </p:cNvSpPr>
          <p:nvPr>
            <p:ph type="title"/>
          </p:nvPr>
        </p:nvSpPr>
        <p:spPr>
          <a:xfrm>
            <a:off x="106680" y="-252281"/>
            <a:ext cx="10515600" cy="1325563"/>
          </a:xfrm>
        </p:spPr>
        <p:txBody>
          <a:bodyPr>
            <a:normAutofit/>
          </a:bodyPr>
          <a:lstStyle/>
          <a:p>
            <a:r>
              <a:rPr lang="en-GB" sz="3200" b="1" dirty="0">
                <a:solidFill>
                  <a:schemeClr val="accent1"/>
                </a:solidFill>
                <a:latin typeface="Arial" panose="020B0604020202020204" pitchFamily="34" charset="0"/>
                <a:cs typeface="Arial" panose="020B0604020202020204" pitchFamily="34" charset="0"/>
              </a:rPr>
              <a:t>Additional support</a:t>
            </a:r>
            <a:endParaRPr lang="en-GB" sz="32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763C2BE-B468-8938-494A-FBD11A521994}"/>
              </a:ext>
            </a:extLst>
          </p:cNvPr>
          <p:cNvSpPr>
            <a:spLocks noGrp="1"/>
          </p:cNvSpPr>
          <p:nvPr>
            <p:ph idx="1"/>
          </p:nvPr>
        </p:nvSpPr>
        <p:spPr>
          <a:xfrm>
            <a:off x="106680" y="714434"/>
            <a:ext cx="11891303" cy="5272184"/>
          </a:xfrm>
        </p:spPr>
        <p:txBody>
          <a:bodyPr>
            <a:noAutofit/>
          </a:bodyPr>
          <a:lstStyle/>
          <a:p>
            <a:pPr>
              <a:spcBef>
                <a:spcPts val="0"/>
              </a:spcBef>
            </a:pPr>
            <a:r>
              <a:rPr lang="en-GB" sz="2200" b="1" dirty="0">
                <a:latin typeface="Arial" panose="020B0604020202020204" pitchFamily="34" charset="0"/>
                <a:cs typeface="Arial" panose="020B0604020202020204" pitchFamily="34" charset="0"/>
              </a:rPr>
              <a:t>Qualifications mapping: </a:t>
            </a:r>
            <a:r>
              <a:rPr lang="en-GB" sz="2200" dirty="0">
                <a:latin typeface="Arial" panose="020B0604020202020204" pitchFamily="34" charset="0"/>
                <a:cs typeface="Arial" panose="020B0604020202020204" pitchFamily="34" charset="0"/>
              </a:rPr>
              <a:t>check if your current qualifications are equivalent to Functional Skills Level 2 and acceptable by visiting </a:t>
            </a:r>
            <a:r>
              <a:rPr lang="en-GB" sz="2200" dirty="0">
                <a:latin typeface="Arial" panose="020B0604020202020204" pitchFamily="34" charset="0"/>
                <a:cs typeface="Arial" panose="020B0604020202020204" pitchFamily="34" charset="0"/>
                <a:hlinkClick r:id="rId2"/>
              </a:rPr>
              <a:t>English and maths requirements in apprenticeship standards at level 2 and above - GOV.UK (www.gov.uk)</a:t>
            </a:r>
            <a:endParaRPr lang="en-GB" sz="2200" dirty="0">
              <a:latin typeface="Arial" panose="020B0604020202020204" pitchFamily="34" charset="0"/>
              <a:cs typeface="Arial" panose="020B0604020202020204" pitchFamily="34" charset="0"/>
              <a:hlinkClick r:id="rId3"/>
            </a:endParaRPr>
          </a:p>
          <a:p>
            <a:pPr>
              <a:lnSpc>
                <a:spcPct val="100000"/>
              </a:lnSpc>
            </a:pPr>
            <a:r>
              <a:rPr lang="en-GB" sz="2200" dirty="0">
                <a:latin typeface="Arial" panose="020B0604020202020204" pitchFamily="34" charset="0"/>
                <a:cs typeface="Arial" panose="020B0604020202020204" pitchFamily="34" charset="0"/>
                <a:hlinkClick r:id="rId3"/>
              </a:rPr>
              <a:t>National Numeracy</a:t>
            </a:r>
            <a:r>
              <a:rPr lang="en-GB" sz="2200" dirty="0">
                <a:latin typeface="Arial" panose="020B0604020202020204" pitchFamily="34" charset="0"/>
                <a:cs typeface="Arial" panose="020B0604020202020204" pitchFamily="34" charset="0"/>
              </a:rPr>
              <a:t> is a great place to start improving your confidence with number calculations and is g</a:t>
            </a:r>
            <a:r>
              <a:rPr lang="en-GB" sz="2200" i="0" u="none" strike="noStrike" dirty="0">
                <a:effectLst/>
                <a:latin typeface="Arial" panose="020B0604020202020204" pitchFamily="34" charset="0"/>
                <a:cs typeface="Arial" panose="020B0604020202020204" pitchFamily="34" charset="0"/>
              </a:rPr>
              <a:t>reat for explaining how to work answers out. You can even use the app when you’re on the go!</a:t>
            </a:r>
            <a:endParaRPr lang="en-GB" sz="2200" dirty="0">
              <a:latin typeface="Arial" panose="020B0604020202020204" pitchFamily="34" charset="0"/>
              <a:cs typeface="Arial" panose="020B0604020202020204" pitchFamily="34" charset="0"/>
            </a:endParaRPr>
          </a:p>
          <a:p>
            <a:pPr>
              <a:lnSpc>
                <a:spcPct val="100000"/>
              </a:lnSpc>
            </a:pPr>
            <a:r>
              <a:rPr lang="en-GB" sz="2200" dirty="0">
                <a:latin typeface="Arial" panose="020B0604020202020204" pitchFamily="34" charset="0"/>
                <a:cs typeface="Arial" panose="020B0604020202020204" pitchFamily="34" charset="0"/>
                <a:hlinkClick r:id="rId4"/>
              </a:rPr>
              <a:t>Skills for Life</a:t>
            </a:r>
            <a:r>
              <a:rPr lang="en-GB" sz="2200" dirty="0">
                <a:latin typeface="Arial" panose="020B0604020202020204" pitchFamily="34" charset="0"/>
                <a:cs typeface="Arial" panose="020B0604020202020204" pitchFamily="34" charset="0"/>
              </a:rPr>
              <a:t> webpage provides access to training, support and advice in your area</a:t>
            </a:r>
          </a:p>
          <a:p>
            <a:pPr>
              <a:lnSpc>
                <a:spcPct val="100000"/>
              </a:lnSpc>
            </a:pPr>
            <a:r>
              <a:rPr lang="en-GB" sz="2200" dirty="0">
                <a:latin typeface="Arial" panose="020B0604020202020204" pitchFamily="34" charset="0"/>
                <a:cs typeface="Arial" panose="020B0604020202020204" pitchFamily="34" charset="0"/>
                <a:hlinkClick r:id="rId5"/>
              </a:rPr>
              <a:t>BBC Bitesize Functional Skills</a:t>
            </a:r>
            <a:r>
              <a:rPr lang="en-GB" sz="2200" dirty="0">
                <a:latin typeface="Arial" panose="020B0604020202020204" pitchFamily="34" charset="0"/>
                <a:cs typeface="Arial" panose="020B0604020202020204" pitchFamily="34" charset="0"/>
              </a:rPr>
              <a:t> offer bite-sized learning modules</a:t>
            </a:r>
          </a:p>
          <a:p>
            <a:pPr>
              <a:lnSpc>
                <a:spcPct val="100000"/>
              </a:lnSpc>
            </a:pPr>
            <a:r>
              <a:rPr lang="en-GB" sz="2200" dirty="0">
                <a:latin typeface="Arial" panose="020B0604020202020204" pitchFamily="34" charset="0"/>
                <a:cs typeface="Arial" panose="020B0604020202020204" pitchFamily="34" charset="0"/>
                <a:hlinkClick r:id="rId6"/>
              </a:rPr>
              <a:t>YouTube</a:t>
            </a:r>
            <a:r>
              <a:rPr lang="en-GB" sz="2200" dirty="0">
                <a:latin typeface="Arial" panose="020B0604020202020204" pitchFamily="34" charset="0"/>
                <a:cs typeface="Arial" panose="020B0604020202020204" pitchFamily="34" charset="0"/>
              </a:rPr>
              <a:t> video tutorials are available </a:t>
            </a:r>
          </a:p>
          <a:p>
            <a:pPr marL="0" indent="0">
              <a:lnSpc>
                <a:spcPct val="100000"/>
              </a:lnSpc>
              <a:buNone/>
            </a:pPr>
            <a:endParaRPr lang="en-GB" sz="2200" dirty="0">
              <a:latin typeface="Arial" panose="020B0604020202020204" pitchFamily="34" charset="0"/>
              <a:cs typeface="Arial" panose="020B0604020202020204" pitchFamily="34" charset="0"/>
            </a:endParaRPr>
          </a:p>
          <a:p>
            <a:pPr>
              <a:lnSpc>
                <a:spcPct val="100000"/>
              </a:lnSpc>
            </a:pPr>
            <a:r>
              <a:rPr lang="en-GB" sz="2200" b="0" i="0" dirty="0">
                <a:solidFill>
                  <a:srgbClr val="262626"/>
                </a:solidFill>
                <a:effectLst/>
                <a:latin typeface="Arial" panose="020B0604020202020204" pitchFamily="34" charset="0"/>
                <a:cs typeface="Arial" panose="020B0604020202020204" pitchFamily="34" charset="0"/>
              </a:rPr>
              <a:t>Dyscalculia or Dyslexia</a:t>
            </a:r>
            <a:endParaRPr lang="en-GB" sz="2000" dirty="0">
              <a:latin typeface="Arial" panose="020B0604020202020204" pitchFamily="34" charset="0"/>
              <a:cs typeface="Arial" panose="020B0604020202020204" pitchFamily="34" charset="0"/>
            </a:endParaRPr>
          </a:p>
          <a:p>
            <a:pPr algn="l">
              <a:lnSpc>
                <a:spcPct val="120000"/>
              </a:lnSpc>
              <a:spcBef>
                <a:spcPts val="0"/>
              </a:spcBef>
              <a:buFontTx/>
              <a:buChar char="-"/>
            </a:pPr>
            <a:r>
              <a:rPr lang="en-GB" sz="2100" b="0" i="0" dirty="0">
                <a:solidFill>
                  <a:srgbClr val="262626"/>
                </a:solidFill>
                <a:effectLst/>
                <a:latin typeface="Arial" panose="020B0604020202020204" pitchFamily="34" charset="0"/>
                <a:cs typeface="Arial" panose="020B0604020202020204" pitchFamily="34" charset="0"/>
              </a:rPr>
              <a:t>With </a:t>
            </a:r>
            <a:r>
              <a:rPr lang="en-GB" sz="2100" b="0" i="0" u="none" strike="noStrike" dirty="0" err="1">
                <a:effectLst/>
                <a:latin typeface="Arial" panose="020B0604020202020204" pitchFamily="34" charset="0"/>
                <a:cs typeface="Arial" panose="020B0604020202020204" pitchFamily="34" charset="0"/>
              </a:rPr>
              <a:t>Bksb</a:t>
            </a:r>
            <a:r>
              <a:rPr lang="en-GB" sz="2100" b="0" i="0" u="none" strike="noStrike" dirty="0">
                <a:effectLst/>
                <a:latin typeface="Arial" panose="020B0604020202020204" pitchFamily="34" charset="0"/>
                <a:cs typeface="Arial" panose="020B0604020202020204" pitchFamily="34" charset="0"/>
              </a:rPr>
              <a:t> support</a:t>
            </a:r>
            <a:r>
              <a:rPr lang="en-GB" sz="2100" b="0" i="0" dirty="0">
                <a:solidFill>
                  <a:srgbClr val="262626"/>
                </a:solidFill>
                <a:effectLst/>
                <a:latin typeface="Arial" panose="020B0604020202020204" pitchFamily="34" charset="0"/>
                <a:cs typeface="Arial" panose="020B0604020202020204" pitchFamily="34" charset="0"/>
              </a:rPr>
              <a:t>, learners can undertake a basic screening which can indicate how likely    </a:t>
            </a:r>
          </a:p>
          <a:p>
            <a:pPr marL="0" indent="0" algn="l">
              <a:lnSpc>
                <a:spcPct val="120000"/>
              </a:lnSpc>
              <a:spcBef>
                <a:spcPts val="0"/>
              </a:spcBef>
              <a:buNone/>
            </a:pPr>
            <a:r>
              <a:rPr lang="en-GB" sz="2100" dirty="0">
                <a:solidFill>
                  <a:srgbClr val="262626"/>
                </a:solidFill>
                <a:latin typeface="Arial" panose="020B0604020202020204" pitchFamily="34" charset="0"/>
                <a:cs typeface="Arial" panose="020B0604020202020204" pitchFamily="34" charset="0"/>
              </a:rPr>
              <a:t>   </a:t>
            </a:r>
            <a:r>
              <a:rPr lang="en-GB" sz="2100" b="0" i="0" dirty="0">
                <a:solidFill>
                  <a:srgbClr val="262626"/>
                </a:solidFill>
                <a:effectLst/>
                <a:latin typeface="Arial" panose="020B0604020202020204" pitchFamily="34" charset="0"/>
                <a:cs typeface="Arial" panose="020B0604020202020204" pitchFamily="34" charset="0"/>
              </a:rPr>
              <a:t>it is that someone may have Dyscalculia or Dyslexia (see slide 7)</a:t>
            </a:r>
          </a:p>
          <a:p>
            <a:pPr marL="0" indent="0" algn="l">
              <a:buNone/>
            </a:pPr>
            <a:r>
              <a:rPr lang="en-GB" sz="2100" dirty="0">
                <a:solidFill>
                  <a:srgbClr val="262626"/>
                </a:solidFill>
                <a:latin typeface="Arial" panose="020B0604020202020204" pitchFamily="34" charset="0"/>
                <a:cs typeface="Arial" panose="020B0604020202020204" pitchFamily="34" charset="0"/>
              </a:rPr>
              <a:t>- Local Dyslexia organisations: </a:t>
            </a:r>
            <a:r>
              <a:rPr lang="en-GB" sz="2100" dirty="0">
                <a:latin typeface="Arial" panose="020B0604020202020204" pitchFamily="34" charset="0"/>
                <a:cs typeface="Arial" panose="020B0604020202020204" pitchFamily="34" charset="0"/>
                <a:hlinkClick r:id="rId7"/>
              </a:rPr>
              <a:t>Local Dyslexia Associations - British Dyslexia Association</a:t>
            </a:r>
            <a:endParaRPr lang="en-GB" sz="2100" b="0" i="0" dirty="0">
              <a:solidFill>
                <a:srgbClr val="262626"/>
              </a:solidFill>
              <a:effectLst/>
              <a:latin typeface="Arial" panose="020B0604020202020204" pitchFamily="34" charset="0"/>
              <a:cs typeface="Arial" panose="020B0604020202020204" pitchFamily="34" charset="0"/>
            </a:endParaRPr>
          </a:p>
          <a:p>
            <a:pPr marL="0" indent="0" algn="l">
              <a:buNone/>
            </a:pPr>
            <a:r>
              <a:rPr lang="en-GB" sz="2100" b="0" i="0" dirty="0">
                <a:solidFill>
                  <a:srgbClr val="262626"/>
                </a:solidFill>
                <a:effectLst/>
                <a:latin typeface="Arial" panose="020B0604020202020204" pitchFamily="34" charset="0"/>
                <a:cs typeface="Arial" panose="020B0604020202020204" pitchFamily="34" charset="0"/>
              </a:rPr>
              <a:t>- Dyscalculia: </a:t>
            </a:r>
            <a:r>
              <a:rPr lang="en-GB" sz="2100" dirty="0">
                <a:latin typeface="Arial" panose="020B0604020202020204" pitchFamily="34" charset="0"/>
                <a:cs typeface="Arial" panose="020B0604020202020204" pitchFamily="34" charset="0"/>
                <a:hlinkClick r:id="rId8"/>
              </a:rPr>
              <a:t>Dyscalculia - British Dyslexia Association</a:t>
            </a:r>
            <a:endParaRPr lang="en-GB" sz="2100" b="0" i="0" dirty="0">
              <a:solidFill>
                <a:srgbClr val="262626"/>
              </a:solidFill>
              <a:effectLst/>
              <a:latin typeface="Arial" panose="020B0604020202020204" pitchFamily="34" charset="0"/>
              <a:cs typeface="Arial" panose="020B0604020202020204" pitchFamily="34" charset="0"/>
            </a:endParaRPr>
          </a:p>
          <a:p>
            <a:pPr>
              <a:lnSpc>
                <a:spcPct val="100000"/>
              </a:lnSpc>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57305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1739</TotalTime>
  <Words>1262</Words>
  <Application>Microsoft Office PowerPoint</Application>
  <PresentationFormat>Widescreen</PresentationFormat>
  <Paragraphs>120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Contents</vt:lpstr>
      <vt:lpstr>PowerPoint Presentation</vt:lpstr>
      <vt:lpstr>What are Functional Skills qualifications equivalent to?</vt:lpstr>
      <vt:lpstr>“But why???”</vt:lpstr>
      <vt:lpstr>Functional Skills requirements check</vt:lpstr>
      <vt:lpstr>Free access to self-study software &amp; exams</vt:lpstr>
      <vt:lpstr>Thames Valley Functional Skills training options</vt:lpstr>
      <vt:lpstr>Additional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NIJHAR, Kusham (NHS FRIMLEY CCG)</dc:creator>
  <cp:lastModifiedBy>NIJHAR, Kusham (NHS FRIMLEY ICB - D4U1Y)</cp:lastModifiedBy>
  <cp:revision>24</cp:revision>
  <dcterms:created xsi:type="dcterms:W3CDTF">2021-12-10T12:51:02Z</dcterms:created>
  <dcterms:modified xsi:type="dcterms:W3CDTF">2025-03-21T11:17:01Z</dcterms:modified>
</cp:coreProperties>
</file>