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4"/>
  </p:sldMasterIdLst>
  <p:notesMasterIdLst>
    <p:notesMasterId r:id="rId18"/>
  </p:notesMasterIdLst>
  <p:handoutMasterIdLst>
    <p:handoutMasterId r:id="rId19"/>
  </p:handoutMasterIdLst>
  <p:sldIdLst>
    <p:sldId id="1923" r:id="rId5"/>
    <p:sldId id="1946" r:id="rId6"/>
    <p:sldId id="2145707291" r:id="rId7"/>
    <p:sldId id="2145707311" r:id="rId8"/>
    <p:sldId id="2145707294" r:id="rId9"/>
    <p:sldId id="2145707312" r:id="rId10"/>
    <p:sldId id="2145707295" r:id="rId11"/>
    <p:sldId id="2145707313" r:id="rId12"/>
    <p:sldId id="2145707296" r:id="rId13"/>
    <p:sldId id="2145707292" r:id="rId14"/>
    <p:sldId id="2145707305" r:id="rId15"/>
    <p:sldId id="2145707306" r:id="rId16"/>
    <p:sldId id="214570730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ilkinson" initials="SW" lastIdx="1" clrIdx="0">
    <p:extLst>
      <p:ext uri="{19B8F6BF-5375-455C-9EA6-DF929625EA0E}">
        <p15:presenceInfo xmlns:p15="http://schemas.microsoft.com/office/powerpoint/2012/main" userId="1186059c3be801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80D2CC"/>
    <a:srgbClr val="99DBD6"/>
    <a:srgbClr val="99DDEB"/>
    <a:srgbClr val="80D4E7"/>
    <a:srgbClr val="E8EDEE"/>
    <a:srgbClr val="003087"/>
    <a:srgbClr val="82D1CB"/>
    <a:srgbClr val="00A499"/>
    <a:srgbClr val="00A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9B839B-E161-4AF4-8A16-719DD6C31C31}" v="5" dt="2025-01-20T11:35:43.4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59" autoAdjust="0"/>
    <p:restoredTop sz="92634" autoAdjust="0"/>
  </p:normalViewPr>
  <p:slideViewPr>
    <p:cSldViewPr snapToGrid="0">
      <p:cViewPr varScale="1">
        <p:scale>
          <a:sx n="58" d="100"/>
          <a:sy n="58" d="100"/>
        </p:scale>
        <p:origin x="364" y="56"/>
      </p:cViewPr>
      <p:guideLst/>
    </p:cSldViewPr>
  </p:slideViewPr>
  <p:outlineViewPr>
    <p:cViewPr>
      <p:scale>
        <a:sx n="33" d="100"/>
        <a:sy n="33" d="100"/>
      </p:scale>
      <p:origin x="0" y="-88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3226" y="10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IOTT, Rachel (NHS ENGLAND - T1510)" userId="34c378a7-cdd4-49d1-abec-ad6f51b6d2c6" providerId="ADAL" clId="{B89B839B-E161-4AF4-8A16-719DD6C31C31}"/>
    <pc:docChg chg="custSel addSld delSld modSld">
      <pc:chgData name="ELLIOTT, Rachel (NHS ENGLAND - T1510)" userId="34c378a7-cdd4-49d1-abec-ad6f51b6d2c6" providerId="ADAL" clId="{B89B839B-E161-4AF4-8A16-719DD6C31C31}" dt="2025-01-20T11:40:51.267" v="1134" actId="14100"/>
      <pc:docMkLst>
        <pc:docMk/>
      </pc:docMkLst>
      <pc:sldChg chg="modSp mod">
        <pc:chgData name="ELLIOTT, Rachel (NHS ENGLAND - T1510)" userId="34c378a7-cdd4-49d1-abec-ad6f51b6d2c6" providerId="ADAL" clId="{B89B839B-E161-4AF4-8A16-719DD6C31C31}" dt="2025-01-15T14:30:11.954" v="382" actId="20577"/>
        <pc:sldMkLst>
          <pc:docMk/>
          <pc:sldMk cId="3830231407" sldId="1923"/>
        </pc:sldMkLst>
        <pc:spChg chg="mod">
          <ac:chgData name="ELLIOTT, Rachel (NHS ENGLAND - T1510)" userId="34c378a7-cdd4-49d1-abec-ad6f51b6d2c6" providerId="ADAL" clId="{B89B839B-E161-4AF4-8A16-719DD6C31C31}" dt="2025-01-15T14:29:19.913" v="348" actId="14100"/>
          <ac:spMkLst>
            <pc:docMk/>
            <pc:sldMk cId="3830231407" sldId="1923"/>
            <ac:spMk id="2" creationId="{623499A9-ADAE-F54A-B49E-F294E7BCE9E8}"/>
          </ac:spMkLst>
        </pc:spChg>
        <pc:spChg chg="mod">
          <ac:chgData name="ELLIOTT, Rachel (NHS ENGLAND - T1510)" userId="34c378a7-cdd4-49d1-abec-ad6f51b6d2c6" providerId="ADAL" clId="{B89B839B-E161-4AF4-8A16-719DD6C31C31}" dt="2025-01-15T14:30:11.954" v="382" actId="20577"/>
          <ac:spMkLst>
            <pc:docMk/>
            <pc:sldMk cId="3830231407" sldId="1923"/>
            <ac:spMk id="9" creationId="{E4F63B5F-2944-6B41-9332-74DB2CCA6FCA}"/>
          </ac:spMkLst>
        </pc:spChg>
      </pc:sldChg>
      <pc:sldChg chg="modSp mod">
        <pc:chgData name="ELLIOTT, Rachel (NHS ENGLAND - T1510)" userId="34c378a7-cdd4-49d1-abec-ad6f51b6d2c6" providerId="ADAL" clId="{B89B839B-E161-4AF4-8A16-719DD6C31C31}" dt="2025-01-20T11:38:36.464" v="1119" actId="1076"/>
        <pc:sldMkLst>
          <pc:docMk/>
          <pc:sldMk cId="3418343003" sldId="1946"/>
        </pc:sldMkLst>
        <pc:spChg chg="mod">
          <ac:chgData name="ELLIOTT, Rachel (NHS ENGLAND - T1510)" userId="34c378a7-cdd4-49d1-abec-ad6f51b6d2c6" providerId="ADAL" clId="{B89B839B-E161-4AF4-8A16-719DD6C31C31}" dt="2025-01-20T11:38:36.464" v="1119" actId="1076"/>
          <ac:spMkLst>
            <pc:docMk/>
            <pc:sldMk cId="3418343003" sldId="1946"/>
            <ac:spMk id="5" creationId="{C594638D-C17F-D749-9360-E2332845D248}"/>
          </ac:spMkLst>
        </pc:spChg>
        <pc:spChg chg="mod">
          <ac:chgData name="ELLIOTT, Rachel (NHS ENGLAND - T1510)" userId="34c378a7-cdd4-49d1-abec-ad6f51b6d2c6" providerId="ADAL" clId="{B89B839B-E161-4AF4-8A16-719DD6C31C31}" dt="2025-01-20T11:38:22.446" v="1118" actId="20577"/>
          <ac:spMkLst>
            <pc:docMk/>
            <pc:sldMk cId="3418343003" sldId="1946"/>
            <ac:spMk id="17" creationId="{38CD63A1-340F-AF47-BC76-77C1B8EFAD07}"/>
          </ac:spMkLst>
        </pc:spChg>
      </pc:sldChg>
      <pc:sldChg chg="modSp mod">
        <pc:chgData name="ELLIOTT, Rachel (NHS ENGLAND - T1510)" userId="34c378a7-cdd4-49d1-abec-ad6f51b6d2c6" providerId="ADAL" clId="{B89B839B-E161-4AF4-8A16-719DD6C31C31}" dt="2025-01-15T14:39:08.335" v="431" actId="27636"/>
        <pc:sldMkLst>
          <pc:docMk/>
          <pc:sldMk cId="128690964" sldId="2145707291"/>
        </pc:sldMkLst>
        <pc:spChg chg="mod">
          <ac:chgData name="ELLIOTT, Rachel (NHS ENGLAND - T1510)" userId="34c378a7-cdd4-49d1-abec-ad6f51b6d2c6" providerId="ADAL" clId="{B89B839B-E161-4AF4-8A16-719DD6C31C31}" dt="2025-01-15T14:39:08.335" v="431" actId="27636"/>
          <ac:spMkLst>
            <pc:docMk/>
            <pc:sldMk cId="128690964" sldId="2145707291"/>
            <ac:spMk id="5" creationId="{C594638D-C17F-D749-9360-E2332845D248}"/>
          </ac:spMkLst>
        </pc:spChg>
      </pc:sldChg>
      <pc:sldChg chg="modSp add del mod">
        <pc:chgData name="ELLIOTT, Rachel (NHS ENGLAND - T1510)" userId="34c378a7-cdd4-49d1-abec-ad6f51b6d2c6" providerId="ADAL" clId="{B89B839B-E161-4AF4-8A16-719DD6C31C31}" dt="2025-01-20T11:40:51.267" v="1134" actId="14100"/>
        <pc:sldMkLst>
          <pc:docMk/>
          <pc:sldMk cId="2705006043" sldId="2145707292"/>
        </pc:sldMkLst>
        <pc:spChg chg="mod">
          <ac:chgData name="ELLIOTT, Rachel (NHS ENGLAND - T1510)" userId="34c378a7-cdd4-49d1-abec-ad6f51b6d2c6" providerId="ADAL" clId="{B89B839B-E161-4AF4-8A16-719DD6C31C31}" dt="2025-01-20T11:40:51.267" v="1134" actId="14100"/>
          <ac:spMkLst>
            <pc:docMk/>
            <pc:sldMk cId="2705006043" sldId="2145707292"/>
            <ac:spMk id="5" creationId="{C594638D-C17F-D749-9360-E2332845D248}"/>
          </ac:spMkLst>
        </pc:spChg>
      </pc:sldChg>
      <pc:sldChg chg="del">
        <pc:chgData name="ELLIOTT, Rachel (NHS ENGLAND - T1510)" userId="34c378a7-cdd4-49d1-abec-ad6f51b6d2c6" providerId="ADAL" clId="{B89B839B-E161-4AF4-8A16-719DD6C31C31}" dt="2025-01-15T14:38:18.032" v="428" actId="2696"/>
        <pc:sldMkLst>
          <pc:docMk/>
          <pc:sldMk cId="3400721670" sldId="2145707293"/>
        </pc:sldMkLst>
      </pc:sldChg>
      <pc:sldChg chg="modSp mod">
        <pc:chgData name="ELLIOTT, Rachel (NHS ENGLAND - T1510)" userId="34c378a7-cdd4-49d1-abec-ad6f51b6d2c6" providerId="ADAL" clId="{B89B839B-E161-4AF4-8A16-719DD6C31C31}" dt="2025-01-20T11:28:23.569" v="701" actId="255"/>
        <pc:sldMkLst>
          <pc:docMk/>
          <pc:sldMk cId="1297989003" sldId="2145707294"/>
        </pc:sldMkLst>
        <pc:spChg chg="mod">
          <ac:chgData name="ELLIOTT, Rachel (NHS ENGLAND - T1510)" userId="34c378a7-cdd4-49d1-abec-ad6f51b6d2c6" providerId="ADAL" clId="{B89B839B-E161-4AF4-8A16-719DD6C31C31}" dt="2025-01-20T11:28:23.569" v="701" actId="255"/>
          <ac:spMkLst>
            <pc:docMk/>
            <pc:sldMk cId="1297989003" sldId="2145707294"/>
            <ac:spMk id="5" creationId="{C594638D-C17F-D749-9360-E2332845D248}"/>
          </ac:spMkLst>
        </pc:spChg>
        <pc:spChg chg="mod">
          <ac:chgData name="ELLIOTT, Rachel (NHS ENGLAND - T1510)" userId="34c378a7-cdd4-49d1-abec-ad6f51b6d2c6" providerId="ADAL" clId="{B89B839B-E161-4AF4-8A16-719DD6C31C31}" dt="2025-01-20T11:27:54.540" v="677" actId="20577"/>
          <ac:spMkLst>
            <pc:docMk/>
            <pc:sldMk cId="1297989003" sldId="2145707294"/>
            <ac:spMk id="17" creationId="{38CD63A1-340F-AF47-BC76-77C1B8EFAD07}"/>
          </ac:spMkLst>
        </pc:spChg>
      </pc:sldChg>
      <pc:sldChg chg="modSp mod">
        <pc:chgData name="ELLIOTT, Rachel (NHS ENGLAND - T1510)" userId="34c378a7-cdd4-49d1-abec-ad6f51b6d2c6" providerId="ADAL" clId="{B89B839B-E161-4AF4-8A16-719DD6C31C31}" dt="2025-01-20T11:40:13.759" v="1132" actId="20577"/>
        <pc:sldMkLst>
          <pc:docMk/>
          <pc:sldMk cId="2295192460" sldId="2145707295"/>
        </pc:sldMkLst>
        <pc:spChg chg="mod">
          <ac:chgData name="ELLIOTT, Rachel (NHS ENGLAND - T1510)" userId="34c378a7-cdd4-49d1-abec-ad6f51b6d2c6" providerId="ADAL" clId="{B89B839B-E161-4AF4-8A16-719DD6C31C31}" dt="2025-01-20T11:40:13.759" v="1132" actId="20577"/>
          <ac:spMkLst>
            <pc:docMk/>
            <pc:sldMk cId="2295192460" sldId="2145707295"/>
            <ac:spMk id="5" creationId="{C594638D-C17F-D749-9360-E2332845D248}"/>
          </ac:spMkLst>
        </pc:spChg>
      </pc:sldChg>
      <pc:sldChg chg="add">
        <pc:chgData name="ELLIOTT, Rachel (NHS ENGLAND - T1510)" userId="34c378a7-cdd4-49d1-abec-ad6f51b6d2c6" providerId="ADAL" clId="{B89B839B-E161-4AF4-8A16-719DD6C31C31}" dt="2025-01-20T11:34:48.038" v="1033"/>
        <pc:sldMkLst>
          <pc:docMk/>
          <pc:sldMk cId="895662510" sldId="2145707296"/>
        </pc:sldMkLst>
      </pc:sldChg>
      <pc:sldChg chg="modSp del mod">
        <pc:chgData name="ELLIOTT, Rachel (NHS ENGLAND - T1510)" userId="34c378a7-cdd4-49d1-abec-ad6f51b6d2c6" providerId="ADAL" clId="{B89B839B-E161-4AF4-8A16-719DD6C31C31}" dt="2025-01-20T11:36:20.139" v="1037" actId="2696"/>
        <pc:sldMkLst>
          <pc:docMk/>
          <pc:sldMk cId="1972325025" sldId="2145707297"/>
        </pc:sldMkLst>
      </pc:sldChg>
      <pc:sldChg chg="del">
        <pc:chgData name="ELLIOTT, Rachel (NHS ENGLAND - T1510)" userId="34c378a7-cdd4-49d1-abec-ad6f51b6d2c6" providerId="ADAL" clId="{B89B839B-E161-4AF4-8A16-719DD6C31C31}" dt="2025-01-15T14:40:19.031" v="468" actId="2696"/>
        <pc:sldMkLst>
          <pc:docMk/>
          <pc:sldMk cId="1175003349" sldId="2145707300"/>
        </pc:sldMkLst>
      </pc:sldChg>
      <pc:sldChg chg="del">
        <pc:chgData name="ELLIOTT, Rachel (NHS ENGLAND - T1510)" userId="34c378a7-cdd4-49d1-abec-ad6f51b6d2c6" providerId="ADAL" clId="{B89B839B-E161-4AF4-8A16-719DD6C31C31}" dt="2025-01-15T14:40:09.700" v="466" actId="2696"/>
        <pc:sldMkLst>
          <pc:docMk/>
          <pc:sldMk cId="789214104" sldId="2145707302"/>
        </pc:sldMkLst>
      </pc:sldChg>
      <pc:sldChg chg="del">
        <pc:chgData name="ELLIOTT, Rachel (NHS ENGLAND - T1510)" userId="34c378a7-cdd4-49d1-abec-ad6f51b6d2c6" providerId="ADAL" clId="{B89B839B-E161-4AF4-8A16-719DD6C31C31}" dt="2025-01-15T14:40:14.983" v="467" actId="2696"/>
        <pc:sldMkLst>
          <pc:docMk/>
          <pc:sldMk cId="3695438333" sldId="2145707303"/>
        </pc:sldMkLst>
      </pc:sldChg>
      <pc:sldChg chg="del">
        <pc:chgData name="ELLIOTT, Rachel (NHS ENGLAND - T1510)" userId="34c378a7-cdd4-49d1-abec-ad6f51b6d2c6" providerId="ADAL" clId="{B89B839B-E161-4AF4-8A16-719DD6C31C31}" dt="2025-01-20T11:36:25.760" v="1038" actId="2696"/>
        <pc:sldMkLst>
          <pc:docMk/>
          <pc:sldMk cId="1799474329" sldId="2145707304"/>
        </pc:sldMkLst>
      </pc:sldChg>
      <pc:sldChg chg="del">
        <pc:chgData name="ELLIOTT, Rachel (NHS ENGLAND - T1510)" userId="34c378a7-cdd4-49d1-abec-ad6f51b6d2c6" providerId="ADAL" clId="{B89B839B-E161-4AF4-8A16-719DD6C31C31}" dt="2025-01-15T14:40:34.613" v="473" actId="2696"/>
        <pc:sldMkLst>
          <pc:docMk/>
          <pc:sldMk cId="849054062" sldId="2145707305"/>
        </pc:sldMkLst>
      </pc:sldChg>
      <pc:sldChg chg="add">
        <pc:chgData name="ELLIOTT, Rachel (NHS ENGLAND - T1510)" userId="34c378a7-cdd4-49d1-abec-ad6f51b6d2c6" providerId="ADAL" clId="{B89B839B-E161-4AF4-8A16-719DD6C31C31}" dt="2025-01-20T11:35:21.112" v="1035"/>
        <pc:sldMkLst>
          <pc:docMk/>
          <pc:sldMk cId="2334340932" sldId="2145707305"/>
        </pc:sldMkLst>
      </pc:sldChg>
      <pc:sldChg chg="del">
        <pc:chgData name="ELLIOTT, Rachel (NHS ENGLAND - T1510)" userId="34c378a7-cdd4-49d1-abec-ad6f51b6d2c6" providerId="ADAL" clId="{B89B839B-E161-4AF4-8A16-719DD6C31C31}" dt="2025-01-15T14:40:25.903" v="470" actId="2696"/>
        <pc:sldMkLst>
          <pc:docMk/>
          <pc:sldMk cId="594345188" sldId="2145707306"/>
        </pc:sldMkLst>
      </pc:sldChg>
      <pc:sldChg chg="add">
        <pc:chgData name="ELLIOTT, Rachel (NHS ENGLAND - T1510)" userId="34c378a7-cdd4-49d1-abec-ad6f51b6d2c6" providerId="ADAL" clId="{B89B839B-E161-4AF4-8A16-719DD6C31C31}" dt="2025-01-20T11:35:43.402" v="1036"/>
        <pc:sldMkLst>
          <pc:docMk/>
          <pc:sldMk cId="2761401387" sldId="2145707306"/>
        </pc:sldMkLst>
      </pc:sldChg>
      <pc:sldChg chg="del">
        <pc:chgData name="ELLIOTT, Rachel (NHS ENGLAND - T1510)" userId="34c378a7-cdd4-49d1-abec-ad6f51b6d2c6" providerId="ADAL" clId="{B89B839B-E161-4AF4-8A16-719DD6C31C31}" dt="2025-01-15T14:40:31.599" v="472" actId="2696"/>
        <pc:sldMkLst>
          <pc:docMk/>
          <pc:sldMk cId="1515915526" sldId="2145707307"/>
        </pc:sldMkLst>
      </pc:sldChg>
      <pc:sldChg chg="del">
        <pc:chgData name="ELLIOTT, Rachel (NHS ENGLAND - T1510)" userId="34c378a7-cdd4-49d1-abec-ad6f51b6d2c6" providerId="ADAL" clId="{B89B839B-E161-4AF4-8A16-719DD6C31C31}" dt="2025-01-15T14:40:22.523" v="469" actId="2696"/>
        <pc:sldMkLst>
          <pc:docMk/>
          <pc:sldMk cId="768639745" sldId="2145707309"/>
        </pc:sldMkLst>
      </pc:sldChg>
      <pc:sldChg chg="del">
        <pc:chgData name="ELLIOTT, Rachel (NHS ENGLAND - T1510)" userId="34c378a7-cdd4-49d1-abec-ad6f51b6d2c6" providerId="ADAL" clId="{B89B839B-E161-4AF4-8A16-719DD6C31C31}" dt="2025-01-15T14:40:28.948" v="471" actId="2696"/>
        <pc:sldMkLst>
          <pc:docMk/>
          <pc:sldMk cId="1365694090" sldId="2145707310"/>
        </pc:sldMkLst>
      </pc:sldChg>
      <pc:sldChg chg="modSp add mod">
        <pc:chgData name="ELLIOTT, Rachel (NHS ENGLAND - T1510)" userId="34c378a7-cdd4-49d1-abec-ad6f51b6d2c6" providerId="ADAL" clId="{B89B839B-E161-4AF4-8A16-719DD6C31C31}" dt="2025-01-20T11:39:12.867" v="1127" actId="20577"/>
        <pc:sldMkLst>
          <pc:docMk/>
          <pc:sldMk cId="2533591543" sldId="2145707311"/>
        </pc:sldMkLst>
        <pc:spChg chg="mod">
          <ac:chgData name="ELLIOTT, Rachel (NHS ENGLAND - T1510)" userId="34c378a7-cdd4-49d1-abec-ad6f51b6d2c6" providerId="ADAL" clId="{B89B839B-E161-4AF4-8A16-719DD6C31C31}" dt="2025-01-20T11:39:12.867" v="1127" actId="20577"/>
          <ac:spMkLst>
            <pc:docMk/>
            <pc:sldMk cId="2533591543" sldId="2145707311"/>
            <ac:spMk id="5" creationId="{BCA32A61-0FD1-463F-8716-B493A4688421}"/>
          </ac:spMkLst>
        </pc:spChg>
      </pc:sldChg>
      <pc:sldChg chg="modSp add mod">
        <pc:chgData name="ELLIOTT, Rachel (NHS ENGLAND - T1510)" userId="34c378a7-cdd4-49d1-abec-ad6f51b6d2c6" providerId="ADAL" clId="{B89B839B-E161-4AF4-8A16-719DD6C31C31}" dt="2025-01-20T11:30:18.848" v="963" actId="20577"/>
        <pc:sldMkLst>
          <pc:docMk/>
          <pc:sldMk cId="725074167" sldId="2145707312"/>
        </pc:sldMkLst>
        <pc:spChg chg="mod">
          <ac:chgData name="ELLIOTT, Rachel (NHS ENGLAND - T1510)" userId="34c378a7-cdd4-49d1-abec-ad6f51b6d2c6" providerId="ADAL" clId="{B89B839B-E161-4AF4-8A16-719DD6C31C31}" dt="2025-01-20T11:30:18.848" v="963" actId="20577"/>
          <ac:spMkLst>
            <pc:docMk/>
            <pc:sldMk cId="725074167" sldId="2145707312"/>
            <ac:spMk id="5" creationId="{A5A0A8E2-1B01-6D5A-ADC2-77827ED8269F}"/>
          </ac:spMkLst>
        </pc:spChg>
      </pc:sldChg>
      <pc:sldChg chg="add">
        <pc:chgData name="ELLIOTT, Rachel (NHS ENGLAND - T1510)" userId="34c378a7-cdd4-49d1-abec-ad6f51b6d2c6" providerId="ADAL" clId="{B89B839B-E161-4AF4-8A16-719DD6C31C31}" dt="2025-01-20T11:34:04.740" v="1032"/>
        <pc:sldMkLst>
          <pc:docMk/>
          <pc:sldMk cId="696060825" sldId="214570731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2EEC95-64DF-BC69-FC71-A682B40486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11872-9401-5D00-CCCA-46DDE0B8B9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6D816-94D6-40FC-B977-F8A94C7E482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56112-4593-5EC1-B7DA-2B07022F7A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C22BD-2C7D-A062-42A2-EA161F716A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EB188-56CE-4FCB-8130-436851797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81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ED4C3-48B6-4E4A-9B0F-8051E56348DC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EC7EF-95E1-3D44-A982-BC7A3E9C6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3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Standard 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56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134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1D5F17-6972-EFA9-1DE6-D668AA2F9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49E93E-5ED7-8BA0-E6C7-53D2783ACE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3E4CF1-0E45-CD0D-7321-4EB1B72954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E11EA-43AA-5E43-B7BE-CB2DE7779C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82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9C5DF-0DB1-FDD3-7192-C2E107C61A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E4FEAB-84AA-0FE6-0BC9-07C4C8BD73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7D2D72-D4F4-D6C4-A7F1-8291CF160E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E33CD-DCB5-1B55-2BD2-A7656DA9F6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799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082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205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7CB054-7092-9B8F-FB91-A0F2991596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4F7ECF-C7CB-BB36-BD6F-145463A461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FA182F-3461-A130-3005-F7A9DE7BC1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52C942-6A63-4AF3-953E-4737126A32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099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2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BEE374-119A-0357-00F1-D7D0C24F7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BBC329-CB29-60E1-9C71-9AAA4F5331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48D678-C173-B2BC-7067-DE93D56425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A9418-C67B-F7FA-2272-53540A2119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176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401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401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Portsmouth ITPs – looking to expand – community </a:t>
            </a:r>
            <a:r>
              <a:rPr lang="en-GB" sz="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paeds</a:t>
            </a: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working with the ICB, Derm lends its hand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12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2DDCA5-A307-96EA-64A8-CCBA8E5F6393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413" y="3166643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4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7721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227772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1884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6231884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77721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2277721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31884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6239447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1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9B26CA0-4967-284E-42B6-5686F8C6B07B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2000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4324378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6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8BBC9FB-69CA-ACB9-E6B9-6E2830215B6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43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9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3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9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0190978-5FC4-6858-371C-AF3DAD50E21F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“Showcase quotation</a:t>
            </a:r>
            <a:br>
              <a:rPr lang="en-GB" dirty="0"/>
            </a:br>
            <a:r>
              <a:rPr lang="en-GB" dirty="0"/>
              <a:t>with left aligned text over multiple lines. Try to keep</a:t>
            </a:r>
            <a:br>
              <a:rPr lang="en-GB" dirty="0"/>
            </a:br>
            <a:r>
              <a:rPr lang="en-GB" dirty="0"/>
              <a:t>it to four lines if </a:t>
            </a:r>
            <a:r>
              <a:rPr lang="en-GB" dirty="0" err="1"/>
              <a:t>poss</a:t>
            </a:r>
            <a:r>
              <a:rPr lang="en-GB" dirty="0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Name Surname,</a:t>
            </a:r>
            <a:br>
              <a:rPr lang="en-GB" dirty="0"/>
            </a:br>
            <a:r>
              <a:rPr lang="en-GB" dirty="0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7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Heading label</a:t>
            </a:r>
          </a:p>
        </p:txBody>
      </p:sp>
    </p:spTree>
    <p:extLst>
      <p:ext uri="{BB962C8B-B14F-4D97-AF65-F5344CB8AC3E}">
        <p14:creationId xmlns:p14="http://schemas.microsoft.com/office/powerpoint/2010/main" val="40386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Heading label</a:t>
            </a:r>
          </a:p>
        </p:txBody>
      </p:sp>
    </p:spTree>
    <p:extLst>
      <p:ext uri="{BB962C8B-B14F-4D97-AF65-F5344CB8AC3E}">
        <p14:creationId xmlns:p14="http://schemas.microsoft.com/office/powerpoint/2010/main" val="405208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284182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6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C30C3909-1482-1013-E118-A2CE0A1DD3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932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2932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9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7092F3-915E-341D-8AD1-B8E398E9BFA4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5" descr="Chart&#10;&#10;Description automatically generated with medium confidence">
            <a:extLst>
              <a:ext uri="{FF2B5EF4-FFF2-40B4-BE49-F238E27FC236}">
                <a16:creationId xmlns:a16="http://schemas.microsoft.com/office/drawing/2014/main" id="{0AF6C2AD-0E53-2A94-6EDF-C2BC1C35E6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16747" y="-121920"/>
            <a:ext cx="12408747" cy="697992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9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1" name="Picture 30" descr="A picture containing icon&#10;&#10;Description automatically generated">
            <a:extLst>
              <a:ext uri="{FF2B5EF4-FFF2-40B4-BE49-F238E27FC236}">
                <a16:creationId xmlns:a16="http://schemas.microsoft.com/office/drawing/2014/main" id="{598E9D71-498A-0294-DB92-FA8A45963C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30720" y="-508517"/>
            <a:ext cx="11319578" cy="8005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1002268"/>
            <a:ext cx="4643853" cy="2507695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5400" b="1" spc="-3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600000"/>
            <a:ext cx="7973051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8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 userDrawn="1"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 userDrawn="1"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8D04FEF-6120-D9DF-6018-2393FD137B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542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C9A4BA-CD7C-BF8C-6221-BCB58BC96EC4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2D07C2D6-AB1B-B84B-BC13-7D79E8BCF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265" y="-122410"/>
            <a:ext cx="12499929" cy="703121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1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268FFC32-6059-0DED-CEB1-02D4D3CCBC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4598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4598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72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B6F326D-0ECB-4952-2659-CD17291986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</p:spTree>
    <p:extLst>
      <p:ext uri="{BB962C8B-B14F-4D97-AF65-F5344CB8AC3E}">
        <p14:creationId xmlns:p14="http://schemas.microsoft.com/office/powerpoint/2010/main" val="125684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715926" y="2605852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5610770" y="2808746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</a:t>
            </a:r>
            <a:r>
              <a:rPr kumimoji="0" lang="en-GB" sz="2400" b="1" i="0" u="none" strike="noStrike" kern="1200" cap="none" spc="2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2400" b="1" i="0" u="none" strike="noStrike" kern="1200" cap="none" spc="2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72040" y="3665234"/>
            <a:ext cx="390144" cy="3901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885396" y="4266369"/>
            <a:ext cx="390144" cy="390144"/>
          </a:xfrm>
          <a:prstGeom prst="rect">
            <a:avLst/>
          </a:prstGeom>
        </p:spPr>
      </p:pic>
      <p:pic>
        <p:nvPicPr>
          <p:cNvPr id="72" name="Picture 96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767074" y="4806522"/>
            <a:ext cx="600075" cy="600075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6D92FD5-08EA-6BC8-29BC-BCF5EEFE18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 rot="5400000">
            <a:off x="-2509143" y="-71523"/>
            <a:ext cx="10768951" cy="761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2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763076-72CB-117E-F240-98C1D1050D3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10075"/>
            <a:ext cx="11404154" cy="42672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7672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11083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0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0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DFC27-AE77-990E-E3A7-5DF7B8BEB8B0}"/>
              </a:ext>
            </a:extLst>
          </p:cNvPr>
          <p:cNvSpPr txBox="1"/>
          <p:nvPr userDrawn="1"/>
        </p:nvSpPr>
        <p:spPr>
          <a:xfrm>
            <a:off x="7202551" y="2249424"/>
            <a:ext cx="4428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378345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46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16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</a:extLst>
          </p:cNvPr>
          <p:cNvSpPr/>
          <p:nvPr userDrawn="1"/>
        </p:nvSpPr>
        <p:spPr>
          <a:xfrm>
            <a:off x="3830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</a:extLst>
          </p:cNvPr>
          <p:cNvSpPr/>
          <p:nvPr userDrawn="1"/>
        </p:nvSpPr>
        <p:spPr>
          <a:xfrm>
            <a:off x="1534525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</a:extLst>
          </p:cNvPr>
          <p:cNvSpPr/>
          <p:nvPr userDrawn="1"/>
        </p:nvSpPr>
        <p:spPr>
          <a:xfrm>
            <a:off x="2685992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</a:extLst>
          </p:cNvPr>
          <p:cNvSpPr/>
          <p:nvPr userDrawn="1"/>
        </p:nvSpPr>
        <p:spPr>
          <a:xfrm>
            <a:off x="3837459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</a:extLst>
          </p:cNvPr>
          <p:cNvSpPr/>
          <p:nvPr userDrawn="1"/>
        </p:nvSpPr>
        <p:spPr>
          <a:xfrm>
            <a:off x="4988926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</a:extLst>
          </p:cNvPr>
          <p:cNvSpPr/>
          <p:nvPr userDrawn="1"/>
        </p:nvSpPr>
        <p:spPr>
          <a:xfrm>
            <a:off x="6140393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</a:extLst>
          </p:cNvPr>
          <p:cNvSpPr/>
          <p:nvPr userDrawn="1"/>
        </p:nvSpPr>
        <p:spPr>
          <a:xfrm>
            <a:off x="7291860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</a:extLst>
          </p:cNvPr>
          <p:cNvSpPr/>
          <p:nvPr userDrawn="1"/>
        </p:nvSpPr>
        <p:spPr>
          <a:xfrm>
            <a:off x="8443327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</a:extLst>
          </p:cNvPr>
          <p:cNvSpPr/>
          <p:nvPr userDrawn="1"/>
        </p:nvSpPr>
        <p:spPr>
          <a:xfrm>
            <a:off x="9594794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</a:extLst>
          </p:cNvPr>
          <p:cNvSpPr/>
          <p:nvPr userDrawn="1"/>
        </p:nvSpPr>
        <p:spPr>
          <a:xfrm>
            <a:off x="107462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</a:extLst>
          </p:cNvPr>
          <p:cNvSpPr/>
          <p:nvPr userDrawn="1"/>
        </p:nvSpPr>
        <p:spPr>
          <a:xfrm>
            <a:off x="4988926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</a:extLst>
          </p:cNvPr>
          <p:cNvSpPr/>
          <p:nvPr userDrawn="1"/>
        </p:nvSpPr>
        <p:spPr>
          <a:xfrm>
            <a:off x="6140393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</a:extLst>
          </p:cNvPr>
          <p:cNvSpPr/>
          <p:nvPr userDrawn="1"/>
        </p:nvSpPr>
        <p:spPr>
          <a:xfrm>
            <a:off x="7291860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</a:extLst>
          </p:cNvPr>
          <p:cNvSpPr/>
          <p:nvPr userDrawn="1"/>
        </p:nvSpPr>
        <p:spPr>
          <a:xfrm>
            <a:off x="8443327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</a:extLst>
          </p:cNvPr>
          <p:cNvSpPr/>
          <p:nvPr userDrawn="1"/>
        </p:nvSpPr>
        <p:spPr>
          <a:xfrm>
            <a:off x="9594794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</a:extLst>
          </p:cNvPr>
          <p:cNvSpPr/>
          <p:nvPr userDrawn="1"/>
        </p:nvSpPr>
        <p:spPr>
          <a:xfrm>
            <a:off x="107462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</a:extLst>
          </p:cNvPr>
          <p:cNvSpPr/>
          <p:nvPr userDrawn="1"/>
        </p:nvSpPr>
        <p:spPr>
          <a:xfrm>
            <a:off x="4988926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</a:extLst>
          </p:cNvPr>
          <p:cNvSpPr/>
          <p:nvPr userDrawn="1"/>
        </p:nvSpPr>
        <p:spPr>
          <a:xfrm>
            <a:off x="6140393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</a:extLst>
          </p:cNvPr>
          <p:cNvSpPr/>
          <p:nvPr userDrawn="1"/>
        </p:nvSpPr>
        <p:spPr>
          <a:xfrm>
            <a:off x="7291860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</a:extLst>
          </p:cNvPr>
          <p:cNvSpPr/>
          <p:nvPr userDrawn="1"/>
        </p:nvSpPr>
        <p:spPr>
          <a:xfrm>
            <a:off x="8443327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</a:extLst>
          </p:cNvPr>
          <p:cNvSpPr/>
          <p:nvPr userDrawn="1"/>
        </p:nvSpPr>
        <p:spPr>
          <a:xfrm>
            <a:off x="9594794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</a:extLst>
          </p:cNvPr>
          <p:cNvSpPr/>
          <p:nvPr userDrawn="1"/>
        </p:nvSpPr>
        <p:spPr>
          <a:xfrm>
            <a:off x="107462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CDB1A-8B42-520A-323D-5D120AA42E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9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DF01C83-A866-28AC-7B1F-38947CCF6D8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</a:extLst>
          </p:cNvPr>
          <p:cNvSpPr/>
          <p:nvPr userDrawn="1"/>
        </p:nvSpPr>
        <p:spPr>
          <a:xfrm>
            <a:off x="5122911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</a:extLst>
          </p:cNvPr>
          <p:cNvSpPr/>
          <p:nvPr userDrawn="1"/>
        </p:nvSpPr>
        <p:spPr>
          <a:xfrm>
            <a:off x="7474153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</a:extLst>
          </p:cNvPr>
          <p:cNvSpPr/>
          <p:nvPr userDrawn="1"/>
        </p:nvSpPr>
        <p:spPr>
          <a:xfrm>
            <a:off x="9825395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9F651-3737-5832-DC5A-9DB8A57B6C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CA835D-248C-29AB-B7DE-5AD7C7D2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421844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29FE9CC-24C2-9AAC-6340-A9E7BC3249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2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5C4A9B1-8C9A-5B25-6E7A-B9589ECCAD8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88000" cy="3456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487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1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, subhead, bullets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F09CFFC-C421-A97A-14A3-FE2852D11994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71999"/>
            <a:ext cx="11088000" cy="345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20880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771D90-A686-C949-8872-F69893BCF8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D5CE1C-46DF-8846-A4A0-E19A9CC397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4955267-CD3E-4484-1B20-32E90EB4ED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Headline over a number of lines,</a:t>
            </a:r>
            <a:br>
              <a:rPr lang="en-GB" dirty="0"/>
            </a:br>
            <a:r>
              <a:rPr lang="en-GB" dirty="0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304328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044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785" r:id="rId2"/>
    <p:sldLayoutId id="2147483833" r:id="rId3"/>
    <p:sldLayoutId id="2147483834" r:id="rId4"/>
    <p:sldLayoutId id="2147483826" r:id="rId5"/>
    <p:sldLayoutId id="2147483931" r:id="rId6"/>
    <p:sldLayoutId id="2147483827" r:id="rId7"/>
    <p:sldLayoutId id="2147483789" r:id="rId8"/>
    <p:sldLayoutId id="2147483818" r:id="rId9"/>
    <p:sldLayoutId id="2147483813" r:id="rId10"/>
    <p:sldLayoutId id="2147483814" r:id="rId11"/>
    <p:sldLayoutId id="2147483815" r:id="rId12"/>
    <p:sldLayoutId id="2147483719" r:id="rId13"/>
    <p:sldLayoutId id="2147483938" r:id="rId14"/>
    <p:sldLayoutId id="2147483939" r:id="rId15"/>
    <p:sldLayoutId id="2147483933" r:id="rId16"/>
    <p:sldLayoutId id="2147483824" r:id="rId17"/>
    <p:sldLayoutId id="2147483926" r:id="rId18"/>
    <p:sldLayoutId id="2147483927" r:id="rId19"/>
    <p:sldLayoutId id="2147483929" r:id="rId20"/>
    <p:sldLayoutId id="2147483928" r:id="rId21"/>
    <p:sldLayoutId id="2147483930" r:id="rId22"/>
    <p:sldLayoutId id="2147483924" r:id="rId23"/>
    <p:sldLayoutId id="2147483940" r:id="rId24"/>
    <p:sldLayoutId id="2147483934" r:id="rId25"/>
    <p:sldLayoutId id="2147483936" r:id="rId26"/>
    <p:sldLayoutId id="2147483937" r:id="rId27"/>
    <p:sldLayoutId id="2147483825" r:id="rId28"/>
    <p:sldLayoutId id="2147483935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99A9-ADAE-F54A-B49E-F294E7BC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1002268"/>
            <a:ext cx="4643853" cy="3790069"/>
          </a:xfrm>
        </p:spPr>
        <p:txBody>
          <a:bodyPr/>
          <a:lstStyle/>
          <a:p>
            <a:r>
              <a:rPr lang="en-GB" sz="3600" dirty="0">
                <a:solidFill>
                  <a:srgbClr val="0070C0"/>
                </a:solidFill>
              </a:rPr>
              <a:t>Wessex Medical Educators Conference</a:t>
            </a:r>
            <a:br>
              <a:rPr lang="en-GB" sz="3600" dirty="0">
                <a:solidFill>
                  <a:srgbClr val="0070C0"/>
                </a:solidFill>
              </a:rPr>
            </a:br>
            <a:br>
              <a:rPr lang="en-GB" sz="3600" dirty="0">
                <a:solidFill>
                  <a:srgbClr val="0070C0"/>
                </a:solidFill>
              </a:rPr>
            </a:br>
            <a:r>
              <a:rPr lang="en-GB" sz="3600" dirty="0">
                <a:solidFill>
                  <a:srgbClr val="0070C0"/>
                </a:solidFill>
              </a:rPr>
              <a:t>Innovative training</a:t>
            </a:r>
            <a:br>
              <a:rPr lang="en-GB" sz="3200" dirty="0"/>
            </a:br>
            <a:br>
              <a:rPr lang="en-GB" sz="3200" dirty="0">
                <a:solidFill>
                  <a:srgbClr val="0070C0"/>
                </a:solidFill>
              </a:rPr>
            </a:br>
            <a:br>
              <a:rPr lang="en-GB" sz="3200" dirty="0">
                <a:solidFill>
                  <a:srgbClr val="0070C0"/>
                </a:solidFill>
              </a:rPr>
            </a:br>
            <a:r>
              <a:rPr lang="en-GB" sz="3200" dirty="0">
                <a:solidFill>
                  <a:srgbClr val="0070C0"/>
                </a:solidFill>
              </a:rPr>
              <a:t>22</a:t>
            </a:r>
            <a:r>
              <a:rPr lang="en-GB" sz="3200" baseline="30000" dirty="0">
                <a:solidFill>
                  <a:srgbClr val="0070C0"/>
                </a:solidFill>
              </a:rPr>
              <a:t>nd</a:t>
            </a:r>
            <a:r>
              <a:rPr lang="en-GB" sz="3200" dirty="0">
                <a:solidFill>
                  <a:srgbClr val="0070C0"/>
                </a:solidFill>
              </a:rPr>
              <a:t> January 2025</a:t>
            </a:r>
            <a:endParaRPr lang="en-GB" sz="6000" dirty="0">
              <a:solidFill>
                <a:srgbClr val="0070C0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F63B5F-2944-6B41-9332-74DB2CCA6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288096"/>
            <a:ext cx="6259513" cy="106457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b="1" dirty="0"/>
              <a:t>Rachel </a:t>
            </a:r>
            <a:r>
              <a:rPr lang="en-GB" b="1" dirty="0" err="1"/>
              <a:t>Elliott,</a:t>
            </a:r>
            <a:r>
              <a:rPr lang="en-GB" b="1" dirty="0"/>
              <a:t> Bryony Sales </a:t>
            </a:r>
          </a:p>
          <a:p>
            <a:pPr>
              <a:lnSpc>
                <a:spcPct val="120000"/>
              </a:lnSpc>
            </a:pPr>
            <a:r>
              <a:rPr lang="en-GB" b="1" dirty="0"/>
              <a:t>and Amad </a:t>
            </a:r>
            <a:r>
              <a:rPr lang="en-GB" b="1" dirty="0" err="1"/>
              <a:t>Abdulmula</a:t>
            </a:r>
            <a:r>
              <a:rPr lang="en-GB" b="1" dirty="0"/>
              <a:t>.</a:t>
            </a:r>
          </a:p>
          <a:p>
            <a:pPr>
              <a:lnSpc>
                <a:spcPct val="120000"/>
              </a:lnSpc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3023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577403"/>
          </a:xfrm>
        </p:spPr>
        <p:txBody>
          <a:bodyPr>
            <a:normAutofit/>
          </a:bodyPr>
          <a:lstStyle/>
          <a:p>
            <a:r>
              <a:rPr lang="en-GB" spc="-40" dirty="0">
                <a:solidFill>
                  <a:srgbClr val="0070C0"/>
                </a:solidFill>
              </a:rPr>
              <a:t>ITP from a trainee perspective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94638D-C17F-D749-9360-E2332845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795749"/>
            <a:ext cx="11088000" cy="463025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 working week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Things enjoyed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Challenges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Learning from the post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Advice to trainees in the future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Dr Amad </a:t>
            </a:r>
            <a:r>
              <a:rPr lang="en-GB" sz="2400" dirty="0" err="1"/>
              <a:t>Abdulmula</a:t>
            </a:r>
            <a:r>
              <a:rPr lang="en-GB" sz="2400" dirty="0"/>
              <a:t>, GP ST2 </a:t>
            </a:r>
          </a:p>
        </p:txBody>
      </p:sp>
    </p:spTree>
    <p:extLst>
      <p:ext uri="{BB962C8B-B14F-4D97-AF65-F5344CB8AC3E}">
        <p14:creationId xmlns:p14="http://schemas.microsoft.com/office/powerpoint/2010/main" val="270500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8F92D-180F-DC74-0FBB-3C03DCD9F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243654-ADA6-2BF5-C2A4-1E71D5244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/>
          <a:lstStyle/>
          <a:p>
            <a:r>
              <a:rPr lang="en-GB" spc="-40" dirty="0">
                <a:solidFill>
                  <a:srgbClr val="0070C0"/>
                </a:solidFill>
              </a:rPr>
              <a:t>Tips to maximise benefit of ITPs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416A18-D899-06AF-45EB-AAA5FC2F0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793175"/>
            <a:ext cx="11088000" cy="383573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Opportunity to showcase departments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Improve primary: secondary care interface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Create experiences focused to GP training e.g. reviewing/treating the patients that are referred in by GPs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Whilst also providing service commitment, responsibility to educate trainees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Provide comprehensive clinical supervisor reports/written feedback on WPBA to help both the trainee and the ES </a:t>
            </a:r>
          </a:p>
          <a:p>
            <a:pPr algn="ctr">
              <a:lnSpc>
                <a:spcPct val="150000"/>
              </a:lnSpc>
            </a:pPr>
            <a:endParaRPr lang="en-GB" sz="9600" b="1" dirty="0">
              <a:solidFill>
                <a:srgbClr val="FF000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6000" b="1" dirty="0">
              <a:solidFill>
                <a:srgbClr val="FF0000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343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C93EF-275D-76B7-2261-07EC63449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B150B257-CD96-FF50-484E-102D7D4B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/>
          <a:lstStyle/>
          <a:p>
            <a:r>
              <a:rPr lang="en-GB" spc="-40" dirty="0">
                <a:solidFill>
                  <a:srgbClr val="0070C0"/>
                </a:solidFill>
              </a:rPr>
              <a:t>Foundation expansion ideas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AB7DBD-A2D6-512C-59C6-1E3194FC8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793175"/>
            <a:ext cx="11088000" cy="4337802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Incorporate the Foundation trainee within the ‘On the day’ capacity, working with allied health care professionals  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Two foundation trainees working at the same time in same room (e.g. one typing &amp; consulting &amp; swapping)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Pair up two different types of trainee in one post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Expand ITP Posts with wider primary care experience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Work along other allied health care professionals in home visiting team/care homes (not independent working but supporting) and practice nursing team undertaking reviews e.g. learning disability, chronic disease and pharmacist – processing prescription queries, completing audits </a:t>
            </a:r>
            <a:endParaRPr lang="en-GB" sz="6000" b="1" dirty="0">
              <a:solidFill>
                <a:srgbClr val="FF0000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6140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EB767B-4FBF-50D9-ACA2-9D949200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 </a:t>
            </a:r>
          </a:p>
        </p:txBody>
      </p:sp>
      <p:pic>
        <p:nvPicPr>
          <p:cNvPr id="1026" name="Picture 2" descr="The history/origin of the question mark ...">
            <a:extLst>
              <a:ext uri="{FF2B5EF4-FFF2-40B4-BE49-F238E27FC236}">
                <a16:creationId xmlns:a16="http://schemas.microsoft.com/office/drawing/2014/main" id="{CB606615-5DB9-276C-5DED-1C701F3BDD6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325" y="662142"/>
            <a:ext cx="4937805" cy="539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01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577403"/>
          </a:xfrm>
        </p:spPr>
        <p:txBody>
          <a:bodyPr>
            <a:normAutofit/>
          </a:bodyPr>
          <a:lstStyle/>
          <a:p>
            <a:r>
              <a:rPr lang="en-GB" spc="-40" dirty="0">
                <a:solidFill>
                  <a:srgbClr val="0070C0"/>
                </a:solidFill>
              </a:rPr>
              <a:t>Plan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94638D-C17F-D749-9360-E2332845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68973"/>
            <a:ext cx="11088000" cy="514346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6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GP trainee expansion data. Numbers and size of issue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LTWP and expansion in other specialities, South East and other clinical roles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6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for space, how it feels and managing e</a:t>
            </a:r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xpectations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6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ITP posts &amp; Foundation trainee expansion ideas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6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Q&amp;A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1834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Expansion and the Long-Term Workforce Plan</a:t>
            </a:r>
            <a:br>
              <a:rPr lang="en-GB" sz="3600" dirty="0">
                <a:solidFill>
                  <a:schemeClr val="accent2">
                    <a:lumMod val="50000"/>
                  </a:schemeClr>
                </a:solidFill>
              </a:rPr>
            </a:br>
            <a:endParaRPr lang="en-GB" spc="-40" dirty="0">
              <a:solidFill>
                <a:srgbClr val="0070C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94638D-C17F-D749-9360-E2332845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297186"/>
            <a:ext cx="11088000" cy="496111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400" dirty="0">
                <a:solidFill>
                  <a:schemeClr val="accent2">
                    <a:lumMod val="50000"/>
                  </a:schemeClr>
                </a:solidFill>
              </a:rPr>
              <a:t>Currently 4,000 GP registrars recruited each year in England.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400" dirty="0">
                <a:solidFill>
                  <a:schemeClr val="accent2">
                    <a:lumMod val="50000"/>
                  </a:schemeClr>
                </a:solidFill>
              </a:rPr>
              <a:t>3 year training programme, 2 years in GP, extensions and LTFT, approx. 15,000 GP trainees in total with </a:t>
            </a:r>
            <a:r>
              <a:rPr lang="en-GB" sz="3400" b="1" dirty="0">
                <a:solidFill>
                  <a:schemeClr val="accent2">
                    <a:lumMod val="50000"/>
                  </a:schemeClr>
                </a:solidFill>
              </a:rPr>
              <a:t>10,000 in GP placements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400" dirty="0">
                <a:solidFill>
                  <a:schemeClr val="accent2">
                    <a:lumMod val="50000"/>
                  </a:schemeClr>
                </a:solidFill>
              </a:rPr>
              <a:t>Moving to 6000 GP registrars recruited each year in England by 2031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400" dirty="0">
                <a:solidFill>
                  <a:schemeClr val="accent2">
                    <a:lumMod val="50000"/>
                  </a:schemeClr>
                </a:solidFill>
              </a:rPr>
              <a:t>3 year training programme, 3 years in GP, extensions and LTFT, approx. </a:t>
            </a:r>
            <a:r>
              <a:rPr lang="en-GB" sz="3400" b="1" dirty="0">
                <a:solidFill>
                  <a:schemeClr val="accent2">
                    <a:lumMod val="50000"/>
                  </a:schemeClr>
                </a:solidFill>
              </a:rPr>
              <a:t>22,000 GP registrars in GP placements.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400" b="1" dirty="0">
                <a:solidFill>
                  <a:schemeClr val="accent2">
                    <a:lumMod val="50000"/>
                  </a:schemeClr>
                </a:solidFill>
              </a:rPr>
              <a:t>MORE THAN DOUBLE THE NUMBER OF GP PLACEMENTS NEEDED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869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771CB-F633-0E2E-BE40-075E8039F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E7A9E426-E538-46F7-BDA0-FB976CB58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Expansion and the Long-Term Workforce Plan</a:t>
            </a:r>
            <a:br>
              <a:rPr lang="en-GB" sz="3600" dirty="0">
                <a:solidFill>
                  <a:schemeClr val="accent2">
                    <a:lumMod val="50000"/>
                  </a:schemeClr>
                </a:solidFill>
              </a:rPr>
            </a:br>
            <a:endParaRPr lang="en-GB" spc="-40" dirty="0">
              <a:solidFill>
                <a:srgbClr val="0070C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A32A61-0FD1-463F-8716-B493A4688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297186"/>
            <a:ext cx="11088000" cy="496111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400" dirty="0">
                <a:solidFill>
                  <a:schemeClr val="accent2">
                    <a:lumMod val="50000"/>
                  </a:schemeClr>
                </a:solidFill>
              </a:rPr>
              <a:t>Also, foundation numbers expanding and all to have </a:t>
            </a:r>
            <a:r>
              <a:rPr lang="en-GB" sz="3400" i="1" dirty="0">
                <a:solidFill>
                  <a:schemeClr val="accent2">
                    <a:lumMod val="50000"/>
                  </a:schemeClr>
                </a:solidFill>
              </a:rPr>
              <a:t>community placement </a:t>
            </a:r>
            <a:r>
              <a:rPr lang="en-GB" sz="3400" dirty="0">
                <a:solidFill>
                  <a:schemeClr val="accent2">
                    <a:lumMod val="50000"/>
                  </a:schemeClr>
                </a:solidFill>
              </a:rPr>
              <a:t>experience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400" dirty="0">
                <a:solidFill>
                  <a:schemeClr val="accent2">
                    <a:lumMod val="50000"/>
                  </a:schemeClr>
                </a:solidFill>
              </a:rPr>
              <a:t>Wider workforce teams in Primary Care also need training placements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400" dirty="0">
                <a:solidFill>
                  <a:schemeClr val="accent2">
                    <a:lumMod val="50000"/>
                  </a:schemeClr>
                </a:solidFill>
              </a:rPr>
              <a:t>How can we innovate to enable this?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3359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/>
          <a:lstStyle/>
          <a:p>
            <a:r>
              <a:rPr lang="en-GB" spc="-40" dirty="0">
                <a:solidFill>
                  <a:srgbClr val="0070C0"/>
                </a:solidFill>
              </a:rPr>
              <a:t>Innovation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94638D-C17F-D749-9360-E2332845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2057207"/>
            <a:ext cx="11088000" cy="3571697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Ideas?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Wes has ideas…and wants more… apparently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Definition of primary care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SE increased quota, redistribution of trainees.</a:t>
            </a:r>
          </a:p>
          <a:p>
            <a:pPr algn="ctr">
              <a:lnSpc>
                <a:spcPct val="150000"/>
              </a:lnSpc>
            </a:pPr>
            <a:endParaRPr lang="en-GB" sz="2400" b="1" dirty="0">
              <a:solidFill>
                <a:srgbClr val="FF000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6000" b="1" dirty="0">
              <a:solidFill>
                <a:srgbClr val="FF0000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9798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43973-2C35-3B71-B757-AAE9F62C8F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9B6B0F1E-92A8-1A19-8BFE-98A134179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/>
          <a:lstStyle/>
          <a:p>
            <a:r>
              <a:rPr lang="en-GB" spc="-40" dirty="0">
                <a:solidFill>
                  <a:srgbClr val="0070C0"/>
                </a:solidFill>
              </a:rPr>
              <a:t>Activity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A0A8E2-1B01-6D5A-ADC2-77827ED82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410159"/>
            <a:ext cx="11088000" cy="421874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Return to seats, no extra people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Thank you and Kit Kats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How did it feel?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Making good enough good enough</a:t>
            </a:r>
            <a:endParaRPr lang="en-GB" sz="3200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endParaRPr lang="en-GB" sz="9600" b="1" dirty="0">
              <a:solidFill>
                <a:srgbClr val="FF000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6000" b="1" dirty="0">
              <a:solidFill>
                <a:srgbClr val="FF0000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25074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/>
          <a:lstStyle/>
          <a:p>
            <a:r>
              <a:rPr lang="en-GB" spc="-40" dirty="0">
                <a:solidFill>
                  <a:srgbClr val="0070C0"/>
                </a:solidFill>
              </a:rPr>
              <a:t>Strategy, Solutions and Support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94638D-C17F-D749-9360-E2332845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793175"/>
            <a:ext cx="11088000" cy="383573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Choice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Engagement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Understanding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More trainers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Change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endParaRPr lang="en-GB" sz="9600" b="1" dirty="0">
              <a:solidFill>
                <a:srgbClr val="FF000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6000" b="1" dirty="0">
              <a:solidFill>
                <a:srgbClr val="FF0000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9519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/>
          <a:lstStyle/>
          <a:p>
            <a:r>
              <a:rPr lang="en-GB" spc="-40" dirty="0">
                <a:solidFill>
                  <a:srgbClr val="0070C0"/>
                </a:solidFill>
              </a:rPr>
              <a:t>What are Integrated Training Posts (ITP)?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94638D-C17F-D749-9360-E2332845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793175"/>
            <a:ext cx="11088000" cy="383573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Post based in GP but with half of the time spent in a Hospital Specialism or other area associated with health care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Funded by GP School = counts as a GP placement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Educational Supervisor = GP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Opportunity for trainees to gain additional experiences to enhance training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Used in both Foundation and GP training </a:t>
            </a:r>
          </a:p>
          <a:p>
            <a:pPr algn="ctr">
              <a:lnSpc>
                <a:spcPct val="150000"/>
              </a:lnSpc>
            </a:pPr>
            <a:endParaRPr lang="en-GB" sz="9600" b="1" dirty="0">
              <a:solidFill>
                <a:srgbClr val="FF000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6000" b="1" dirty="0">
              <a:solidFill>
                <a:srgbClr val="FF0000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9606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>
            <a:normAutofit/>
          </a:bodyPr>
          <a:lstStyle/>
          <a:p>
            <a:r>
              <a:rPr lang="en-GB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ITP examples </a:t>
            </a:r>
            <a:endParaRPr lang="en-GB" spc="-40" dirty="0">
              <a:solidFill>
                <a:srgbClr val="0070C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94638D-C17F-D749-9360-E2332845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793175"/>
            <a:ext cx="11088000" cy="383573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6000" b="1" dirty="0">
              <a:solidFill>
                <a:srgbClr val="FF0000"/>
              </a:solidFill>
            </a:endParaRPr>
          </a:p>
          <a:p>
            <a:endParaRPr lang="en-GB" sz="2400" dirty="0"/>
          </a:p>
        </p:txBody>
      </p:sp>
      <p:pic>
        <p:nvPicPr>
          <p:cNvPr id="6" name="Picture 5" descr="A close-up of words&#10;&#10;Description automatically generated">
            <a:extLst>
              <a:ext uri="{FF2B5EF4-FFF2-40B4-BE49-F238E27FC236}">
                <a16:creationId xmlns:a16="http://schemas.microsoft.com/office/drawing/2014/main" id="{F0D9E9C7-7EED-3BC4-D067-1817FBDCE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13" y="1443744"/>
            <a:ext cx="11404153" cy="505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66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D-Refresh-Theme-NOV1120B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NOV2020-B" id="{06B772CD-B1AE-2743-BE7F-0BA8B46714EA}" vid="{16F65E12-3586-BC44-90B1-43C17D3850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AFCCD7AF32954295364C2A4617FDA3" ma:contentTypeVersion="30" ma:contentTypeDescription="Create a new document." ma:contentTypeScope="" ma:versionID="066e7bc1f2fd5dfb279ea6d9516c06c8">
  <xsd:schema xmlns:xsd="http://www.w3.org/2001/XMLSchema" xmlns:xs="http://www.w3.org/2001/XMLSchema" xmlns:p="http://schemas.microsoft.com/office/2006/metadata/properties" xmlns:ns1="http://schemas.microsoft.com/sharepoint/v3" xmlns:ns2="520f4a20-4746-48ff-b34c-a63b28e1f7b7" xmlns:ns3="ee8f4621-373f-452a-bc28-6047e1581cf9" targetNamespace="http://schemas.microsoft.com/office/2006/metadata/properties" ma:root="true" ma:fieldsID="4384b038eb1eae318aa73e1d997fad30" ns1:_="" ns2:_="" ns3:_="">
    <xsd:import namespace="http://schemas.microsoft.com/sharepoint/v3"/>
    <xsd:import namespace="520f4a20-4746-48ff-b34c-a63b28e1f7b7"/>
    <xsd:import namespace="ee8f4621-373f-452a-bc28-6047e1581cf9"/>
    <xsd:element name="properties">
      <xsd:complexType>
        <xsd:sequence>
          <xsd:element name="documentManagement">
            <xsd:complexType>
              <xsd:all>
                <xsd:element ref="ns2:_Flow_SignoffStatus" minOccurs="0"/>
                <xsd:element ref="ns2:Location" minOccurs="0"/>
                <xsd:element ref="ns2:b8115067-c507-4c43-a726-9e3791e2169fCountryOrRegion" minOccurs="0"/>
                <xsd:element ref="ns2:b8115067-c507-4c43-a726-9e3791e2169fState" minOccurs="0"/>
                <xsd:element ref="ns2:b8115067-c507-4c43-a726-9e3791e2169fCity" minOccurs="0"/>
                <xsd:element ref="ns2:b8115067-c507-4c43-a726-9e3791e2169fPostalCode" minOccurs="0"/>
                <xsd:element ref="ns2:b8115067-c507-4c43-a726-9e3791e2169fStreet" minOccurs="0"/>
                <xsd:element ref="ns2:b8115067-c507-4c43-a726-9e3791e2169fGeoLoc" minOccurs="0"/>
                <xsd:element ref="ns2:b8115067-c507-4c43-a726-9e3791e2169fDispNam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f4a20-4746-48ff-b34c-a63b28e1f7b7" elementFormDefault="qualified">
    <xsd:import namespace="http://schemas.microsoft.com/office/2006/documentManagement/types"/>
    <xsd:import namespace="http://schemas.microsoft.com/office/infopath/2007/PartnerControls"/>
    <xsd:element name="_Flow_SignoffStatus" ma:index="4" nillable="true" ma:displayName="Sign-off status" ma:internalName="_x0024_Resources_x003a_core_x002c_Signoff_Status_x003b_" ma:readOnly="false">
      <xsd:simpleType>
        <xsd:restriction base="dms:Text"/>
      </xsd:simpleType>
    </xsd:element>
    <xsd:element name="Location" ma:index="5" nillable="true" ma:displayName="Location" ma:internalName="Location" ma:readOnly="false">
      <xsd:simpleType>
        <xsd:restriction base="dms:Unknown"/>
      </xsd:simpleType>
    </xsd:element>
    <xsd:element name="b8115067-c507-4c43-a726-9e3791e2169fCountryOrRegion" ma:index="6" nillable="true" ma:displayName="Location: Country/Region" ma:internalName="CountryOrRegion" ma:readOnly="true">
      <xsd:simpleType>
        <xsd:restriction base="dms:Text"/>
      </xsd:simpleType>
    </xsd:element>
    <xsd:element name="b8115067-c507-4c43-a726-9e3791e2169fState" ma:index="7" nillable="true" ma:displayName="Location: State" ma:internalName="State" ma:readOnly="true">
      <xsd:simpleType>
        <xsd:restriction base="dms:Text"/>
      </xsd:simpleType>
    </xsd:element>
    <xsd:element name="b8115067-c507-4c43-a726-9e3791e2169fCity" ma:index="8" nillable="true" ma:displayName="Location: City" ma:internalName="City" ma:readOnly="true">
      <xsd:simpleType>
        <xsd:restriction base="dms:Text"/>
      </xsd:simpleType>
    </xsd:element>
    <xsd:element name="b8115067-c507-4c43-a726-9e3791e2169fPostalCode" ma:index="9" nillable="true" ma:displayName="Location: Postal Code" ma:internalName="PostalCode" ma:readOnly="true">
      <xsd:simpleType>
        <xsd:restriction base="dms:Text"/>
      </xsd:simpleType>
    </xsd:element>
    <xsd:element name="b8115067-c507-4c43-a726-9e3791e2169fStreet" ma:index="10" nillable="true" ma:displayName="Location: Street" ma:internalName="Street" ma:readOnly="true">
      <xsd:simpleType>
        <xsd:restriction base="dms:Text"/>
      </xsd:simpleType>
    </xsd:element>
    <xsd:element name="b8115067-c507-4c43-a726-9e3791e2169fGeoLoc" ma:index="11" nillable="true" ma:displayName="Location: Coordinates" ma:internalName="GeoLoc" ma:readOnly="true">
      <xsd:simpleType>
        <xsd:restriction base="dms:Unknown"/>
      </xsd:simpleType>
    </xsd:element>
    <xsd:element name="b8115067-c507-4c43-a726-9e3791e2169fDispName" ma:index="12" nillable="true" ma:displayName="Location: Name" ma:internalName="DispName" ma:readOnly="true">
      <xsd:simpleType>
        <xsd:restriction base="dms:Text"/>
      </xsd:simpleType>
    </xsd:element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f4621-373f-452a-bc28-6047e1581cf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94578210-fb8d-48a4-a1f7-a6c75df7bd2a}" ma:internalName="TaxCatchAll" ma:showField="CatchAllData" ma:web="ee8f4621-373f-452a-bc28-6047e1581c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e8f4621-373f-452a-bc28-6047e1581cf9" xsi:nil="true"/>
    <lcf76f155ced4ddcb4097134ff3c332f xmlns="520f4a20-4746-48ff-b34c-a63b28e1f7b7">
      <Terms xmlns="http://schemas.microsoft.com/office/infopath/2007/PartnerControls"/>
    </lcf76f155ced4ddcb4097134ff3c332f>
    <Location xmlns="520f4a20-4746-48ff-b34c-a63b28e1f7b7" xsi:nil="true"/>
    <_ip_UnifiedCompliancePolicyUIAction xmlns="http://schemas.microsoft.com/sharepoint/v3" xsi:nil="true"/>
    <_Flow_SignoffStatus xmlns="520f4a20-4746-48ff-b34c-a63b28e1f7b7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35370AD-16D5-4E20-B15D-1A794F247371}"/>
</file>

<file path=customXml/itemProps2.xml><?xml version="1.0" encoding="utf-8"?>
<ds:datastoreItem xmlns:ds="http://schemas.openxmlformats.org/officeDocument/2006/customXml" ds:itemID="{B7B6D4F5-ECA0-4A22-A4DD-3335756FD6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2B3C52-C4E5-4003-8240-632FDE102EAB}">
  <ds:schemaRefs>
    <ds:schemaRef ds:uri="http://schemas.openxmlformats.org/package/2006/metadata/core-properties"/>
    <ds:schemaRef ds:uri="d1578f25-4d6e-4d4b-93b5-68c0610bc2f6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f51a84ac-5ef7-4b0b-bd71-e269097bd152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NHSD-Refresh-Theme-NOV1120B</Template>
  <TotalTime>4454</TotalTime>
  <Words>608</Words>
  <Application>Microsoft Office PowerPoint</Application>
  <PresentationFormat>Widescreen</PresentationFormat>
  <Paragraphs>95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NHSD-Refresh-Theme-NOV1120B</vt:lpstr>
      <vt:lpstr>Wessex Medical Educators Conference  Innovative training   22nd January 2025</vt:lpstr>
      <vt:lpstr>Plan</vt:lpstr>
      <vt:lpstr>Expansion and the Long-Term Workforce Plan </vt:lpstr>
      <vt:lpstr>Expansion and the Long-Term Workforce Plan </vt:lpstr>
      <vt:lpstr>Innovation</vt:lpstr>
      <vt:lpstr>Activity</vt:lpstr>
      <vt:lpstr>Strategy, Solutions and Support</vt:lpstr>
      <vt:lpstr>What are Integrated Training Posts (ITP)? </vt:lpstr>
      <vt:lpstr>ITP examples </vt:lpstr>
      <vt:lpstr>ITP from a trainee perspective</vt:lpstr>
      <vt:lpstr>Tips to maximise benefit of ITPs  </vt:lpstr>
      <vt:lpstr>Foundation expansion ideas  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</dc:title>
  <dc:creator>Gregory Wye</dc:creator>
  <cp:lastModifiedBy>ELLIOTT, Rachel (NHS ENGLAND - T1510)</cp:lastModifiedBy>
  <cp:revision>88</cp:revision>
  <dcterms:created xsi:type="dcterms:W3CDTF">2020-11-30T10:49:03Z</dcterms:created>
  <dcterms:modified xsi:type="dcterms:W3CDTF">2025-01-20T11:40:58Z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0x010100BAAFCCD7AF32954295364C2A4617FDA3</vt:lpwstr>
  </property>
  <property fmtid="{D5CDD505-2E9C-101B-9397-08002B2CF9AE}" pid="3" name="_dlc_DocIdItemGuid">
    <vt:lpwstr>56579ddb-1cdf-4035-9a3d-2da04fab6c26</vt:lpwstr>
  </property>
  <property fmtid="{D5CDD505-2E9C-101B-9397-08002B2CF9AE}" pid="4" name="MediaServiceImageTags">
    <vt:lpwstr/>
  </property>
</Properties>
</file>