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4001" r:id="rId5"/>
    <p:sldMasterId id="2147484006" r:id="rId6"/>
    <p:sldMasterId id="2147484018" r:id="rId7"/>
  </p:sldMasterIdLst>
  <p:notesMasterIdLst>
    <p:notesMasterId r:id="rId43"/>
  </p:notesMasterIdLst>
  <p:handoutMasterIdLst>
    <p:handoutMasterId r:id="rId44"/>
  </p:handoutMasterIdLst>
  <p:sldIdLst>
    <p:sldId id="1923" r:id="rId8"/>
    <p:sldId id="2147476200" r:id="rId9"/>
    <p:sldId id="2147476201" r:id="rId10"/>
    <p:sldId id="2147476202" r:id="rId11"/>
    <p:sldId id="2147476184" r:id="rId12"/>
    <p:sldId id="2147476185" r:id="rId13"/>
    <p:sldId id="2147476186" r:id="rId14"/>
    <p:sldId id="2147476179" r:id="rId15"/>
    <p:sldId id="2147476181" r:id="rId16"/>
    <p:sldId id="2147476182" r:id="rId17"/>
    <p:sldId id="2147476183" r:id="rId18"/>
    <p:sldId id="2147476196" r:id="rId19"/>
    <p:sldId id="2147374845" r:id="rId20"/>
    <p:sldId id="2147474998" r:id="rId21"/>
    <p:sldId id="2147374734" r:id="rId22"/>
    <p:sldId id="2147476189" r:id="rId23"/>
    <p:sldId id="2147476187" r:id="rId24"/>
    <p:sldId id="2147476171" r:id="rId25"/>
    <p:sldId id="2147374727" r:id="rId26"/>
    <p:sldId id="2147476172" r:id="rId27"/>
    <p:sldId id="2147476194" r:id="rId28"/>
    <p:sldId id="2147473015" r:id="rId29"/>
    <p:sldId id="2147476174" r:id="rId30"/>
    <p:sldId id="2147476197" r:id="rId31"/>
    <p:sldId id="2145707322" r:id="rId32"/>
    <p:sldId id="2145707317" r:id="rId33"/>
    <p:sldId id="1946" r:id="rId34"/>
    <p:sldId id="2145707308" r:id="rId35"/>
    <p:sldId id="2147476195" r:id="rId36"/>
    <p:sldId id="2147476190" r:id="rId37"/>
    <p:sldId id="2147476191" r:id="rId38"/>
    <p:sldId id="2147476192" r:id="rId39"/>
    <p:sldId id="2147476193" r:id="rId40"/>
    <p:sldId id="2147476177" r:id="rId41"/>
    <p:sldId id="21474761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4E7"/>
    <a:srgbClr val="80D2CC"/>
    <a:srgbClr val="425563"/>
    <a:srgbClr val="F6F8F8"/>
    <a:srgbClr val="99DBD6"/>
    <a:srgbClr val="99DDEB"/>
    <a:srgbClr val="005EB8"/>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DF9B4-203D-441A-AE05-911526AFE346}" v="35" dt="2025-01-21T14:45:07.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22" autoAdjust="0"/>
    <p:restoredTop sz="85470" autoAdjust="0"/>
  </p:normalViewPr>
  <p:slideViewPr>
    <p:cSldViewPr snapToGrid="0">
      <p:cViewPr varScale="1">
        <p:scale>
          <a:sx n="84" d="100"/>
          <a:sy n="84" d="100"/>
        </p:scale>
        <p:origin x="90" y="240"/>
      </p:cViewPr>
      <p:guideLst/>
    </p:cSldViewPr>
  </p:slideViewPr>
  <p:outlineViewPr>
    <p:cViewPr>
      <p:scale>
        <a:sx n="33" d="100"/>
        <a:sy n="33" d="100"/>
      </p:scale>
      <p:origin x="0" y="-6974"/>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47164-AB9D-4D97-97B4-06FD40B3F1B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A2253C52-C7E5-4E92-8423-D155D5E1E1B5}">
      <dgm:prSet/>
      <dgm:spPr/>
      <dgm:t>
        <a:bodyPr/>
        <a:lstStyle/>
        <a:p>
          <a:r>
            <a:rPr lang="en-GB"/>
            <a:t>Rotational Training review</a:t>
          </a:r>
          <a:endParaRPr lang="en-US"/>
        </a:p>
      </dgm:t>
    </dgm:pt>
    <dgm:pt modelId="{A5DEE278-9DD0-4216-9122-321C0914563B}" type="parTrans" cxnId="{4563655A-8D93-46E5-9910-67DDEED904DA}">
      <dgm:prSet/>
      <dgm:spPr/>
      <dgm:t>
        <a:bodyPr/>
        <a:lstStyle/>
        <a:p>
          <a:endParaRPr lang="en-US"/>
        </a:p>
      </dgm:t>
    </dgm:pt>
    <dgm:pt modelId="{071D1780-F6E5-4663-BFA3-F551DE979912}" type="sibTrans" cxnId="{4563655A-8D93-46E5-9910-67DDEED904DA}">
      <dgm:prSet/>
      <dgm:spPr/>
      <dgm:t>
        <a:bodyPr/>
        <a:lstStyle/>
        <a:p>
          <a:endParaRPr lang="en-US"/>
        </a:p>
      </dgm:t>
    </dgm:pt>
    <dgm:pt modelId="{E6E3B217-8380-443B-B2C5-C5342C4E7EC0}">
      <dgm:prSet/>
      <dgm:spPr/>
      <dgm:t>
        <a:bodyPr/>
        <a:lstStyle/>
        <a:p>
          <a:r>
            <a:rPr lang="en-GB"/>
            <a:t>DHSC &amp; BMA led with NHSE</a:t>
          </a:r>
          <a:endParaRPr lang="en-US"/>
        </a:p>
      </dgm:t>
    </dgm:pt>
    <dgm:pt modelId="{D9F84624-229D-49E3-95F8-9DC2E5855FE8}" type="parTrans" cxnId="{FC0769E9-C67D-442C-A8F9-FC9B24AB3BD5}">
      <dgm:prSet/>
      <dgm:spPr/>
      <dgm:t>
        <a:bodyPr/>
        <a:lstStyle/>
        <a:p>
          <a:endParaRPr lang="en-US"/>
        </a:p>
      </dgm:t>
    </dgm:pt>
    <dgm:pt modelId="{B761ECEA-A03C-4BF9-90A3-C05E9FBC7488}" type="sibTrans" cxnId="{FC0769E9-C67D-442C-A8F9-FC9B24AB3BD5}">
      <dgm:prSet/>
      <dgm:spPr/>
      <dgm:t>
        <a:bodyPr/>
        <a:lstStyle/>
        <a:p>
          <a:endParaRPr lang="en-US"/>
        </a:p>
      </dgm:t>
    </dgm:pt>
    <dgm:pt modelId="{553102B1-1B7B-4C74-894B-9A025A0C618A}">
      <dgm:prSet/>
      <dgm:spPr/>
      <dgm:t>
        <a:bodyPr/>
        <a:lstStyle/>
        <a:p>
          <a:r>
            <a:rPr lang="en-GB"/>
            <a:t>Limit moves</a:t>
          </a:r>
          <a:endParaRPr lang="en-US"/>
        </a:p>
      </dgm:t>
    </dgm:pt>
    <dgm:pt modelId="{365CE6BE-7616-42C9-B7FF-4F519006307D}" type="parTrans" cxnId="{4501C055-6EE4-4732-92A7-384EB25D41F0}">
      <dgm:prSet/>
      <dgm:spPr/>
      <dgm:t>
        <a:bodyPr/>
        <a:lstStyle/>
        <a:p>
          <a:endParaRPr lang="en-US"/>
        </a:p>
      </dgm:t>
    </dgm:pt>
    <dgm:pt modelId="{AE5D244C-8AC5-42A9-9E28-49AC063F3645}" type="sibTrans" cxnId="{4501C055-6EE4-4732-92A7-384EB25D41F0}">
      <dgm:prSet/>
      <dgm:spPr/>
      <dgm:t>
        <a:bodyPr/>
        <a:lstStyle/>
        <a:p>
          <a:endParaRPr lang="en-US"/>
        </a:p>
      </dgm:t>
    </dgm:pt>
    <dgm:pt modelId="{C3021F70-6752-4052-9515-FCAE78C7CD55}">
      <dgm:prSet/>
      <dgm:spPr/>
      <dgm:t>
        <a:bodyPr/>
        <a:lstStyle/>
        <a:p>
          <a:r>
            <a:rPr lang="en-GB"/>
            <a:t>Prolong jobs</a:t>
          </a:r>
          <a:endParaRPr lang="en-US"/>
        </a:p>
      </dgm:t>
    </dgm:pt>
    <dgm:pt modelId="{240CB9A0-3333-436A-80C9-16219681D220}" type="parTrans" cxnId="{D54D5ED3-4976-4CB2-BA06-2A3EF78109A7}">
      <dgm:prSet/>
      <dgm:spPr/>
      <dgm:t>
        <a:bodyPr/>
        <a:lstStyle/>
        <a:p>
          <a:endParaRPr lang="en-US"/>
        </a:p>
      </dgm:t>
    </dgm:pt>
    <dgm:pt modelId="{48B1E196-817E-4E54-AB64-C734D3A90891}" type="sibTrans" cxnId="{D54D5ED3-4976-4CB2-BA06-2A3EF78109A7}">
      <dgm:prSet/>
      <dgm:spPr/>
      <dgm:t>
        <a:bodyPr/>
        <a:lstStyle/>
        <a:p>
          <a:endParaRPr lang="en-US"/>
        </a:p>
      </dgm:t>
    </dgm:pt>
    <dgm:pt modelId="{5E4243C9-47BC-49AB-B9E2-753C61AE082C}">
      <dgm:prSet/>
      <dgm:spPr/>
      <dgm:t>
        <a:bodyPr/>
        <a:lstStyle/>
        <a:p>
          <a:r>
            <a:rPr lang="en-GB"/>
            <a:t>Decrease need to move</a:t>
          </a:r>
          <a:endParaRPr lang="en-US"/>
        </a:p>
      </dgm:t>
    </dgm:pt>
    <dgm:pt modelId="{430C4489-5952-43C0-B139-8A25D7507B8B}" type="parTrans" cxnId="{8AFC98D3-1AB8-4F6B-AA54-88B0897F83D1}">
      <dgm:prSet/>
      <dgm:spPr/>
      <dgm:t>
        <a:bodyPr/>
        <a:lstStyle/>
        <a:p>
          <a:endParaRPr lang="en-US"/>
        </a:p>
      </dgm:t>
    </dgm:pt>
    <dgm:pt modelId="{9AD3053F-BC12-41D3-AA92-E14E9D6015A7}" type="sibTrans" cxnId="{8AFC98D3-1AB8-4F6B-AA54-88B0897F83D1}">
      <dgm:prSet/>
      <dgm:spPr/>
      <dgm:t>
        <a:bodyPr/>
        <a:lstStyle/>
        <a:p>
          <a:endParaRPr lang="en-US"/>
        </a:p>
      </dgm:t>
    </dgm:pt>
    <dgm:pt modelId="{1EED2E2D-4D5F-4F02-84E1-1930106E6287}">
      <dgm:prSet/>
      <dgm:spPr/>
      <dgm:t>
        <a:bodyPr/>
        <a:lstStyle/>
        <a:p>
          <a:r>
            <a:rPr lang="en-GB"/>
            <a:t>Surgical Residents survey – 0 / 1 need to move base through specialty training</a:t>
          </a:r>
          <a:endParaRPr lang="en-US"/>
        </a:p>
      </dgm:t>
    </dgm:pt>
    <dgm:pt modelId="{D93D91C0-ADBD-44D1-9367-E650EA8531FC}" type="parTrans" cxnId="{F5A53A05-0435-4239-8588-CA88E3680817}">
      <dgm:prSet/>
      <dgm:spPr/>
      <dgm:t>
        <a:bodyPr/>
        <a:lstStyle/>
        <a:p>
          <a:endParaRPr lang="en-US"/>
        </a:p>
      </dgm:t>
    </dgm:pt>
    <dgm:pt modelId="{FE51165F-8C65-4143-AE29-13F5194748AA}" type="sibTrans" cxnId="{F5A53A05-0435-4239-8588-CA88E3680817}">
      <dgm:prSet/>
      <dgm:spPr/>
      <dgm:t>
        <a:bodyPr/>
        <a:lstStyle/>
        <a:p>
          <a:endParaRPr lang="en-US"/>
        </a:p>
      </dgm:t>
    </dgm:pt>
    <dgm:pt modelId="{92408B8B-F922-4507-84A1-9EA5B6090CB7}">
      <dgm:prSet/>
      <dgm:spPr/>
      <dgm:t>
        <a:bodyPr/>
        <a:lstStyle/>
        <a:p>
          <a:r>
            <a:rPr lang="en-GB"/>
            <a:t>If had longer term knowledge of training locations would be better</a:t>
          </a:r>
          <a:endParaRPr lang="en-US"/>
        </a:p>
      </dgm:t>
    </dgm:pt>
    <dgm:pt modelId="{307A7D7B-1E34-48C0-BC79-33A15A1A477A}" type="parTrans" cxnId="{F6632E24-CE95-4E54-BBBE-DB0E8BDBE3CF}">
      <dgm:prSet/>
      <dgm:spPr/>
      <dgm:t>
        <a:bodyPr/>
        <a:lstStyle/>
        <a:p>
          <a:endParaRPr lang="en-US"/>
        </a:p>
      </dgm:t>
    </dgm:pt>
    <dgm:pt modelId="{88DB5012-4CE1-4378-9FA3-7A62B9F254CC}" type="sibTrans" cxnId="{F6632E24-CE95-4E54-BBBE-DB0E8BDBE3CF}">
      <dgm:prSet/>
      <dgm:spPr/>
      <dgm:t>
        <a:bodyPr/>
        <a:lstStyle/>
        <a:p>
          <a:endParaRPr lang="en-US"/>
        </a:p>
      </dgm:t>
    </dgm:pt>
    <dgm:pt modelId="{E4328E94-5E3F-468D-8578-AE1162A8F0DB}">
      <dgm:prSet/>
      <dgm:spPr/>
      <dgm:t>
        <a:bodyPr/>
        <a:lstStyle/>
        <a:p>
          <a:r>
            <a:rPr lang="en-GB"/>
            <a:t>Capability (digital) Passport</a:t>
          </a:r>
          <a:endParaRPr lang="en-US"/>
        </a:p>
      </dgm:t>
    </dgm:pt>
    <dgm:pt modelId="{E29EA35A-30F6-4178-86CD-B36DC3C5F196}" type="parTrans" cxnId="{8C5305B5-2289-4C0E-A6FF-E2D93E44B3CC}">
      <dgm:prSet/>
      <dgm:spPr/>
      <dgm:t>
        <a:bodyPr/>
        <a:lstStyle/>
        <a:p>
          <a:endParaRPr lang="en-US"/>
        </a:p>
      </dgm:t>
    </dgm:pt>
    <dgm:pt modelId="{D50B4E20-6520-49D3-AC94-7847CA392E04}" type="sibTrans" cxnId="{8C5305B5-2289-4C0E-A6FF-E2D93E44B3CC}">
      <dgm:prSet/>
      <dgm:spPr/>
      <dgm:t>
        <a:bodyPr/>
        <a:lstStyle/>
        <a:p>
          <a:endParaRPr lang="en-US"/>
        </a:p>
      </dgm:t>
    </dgm:pt>
    <dgm:pt modelId="{D5353A8E-F12F-492D-839E-D380F656D53A}">
      <dgm:prSet/>
      <dgm:spPr/>
      <dgm:t>
        <a:bodyPr/>
        <a:lstStyle/>
        <a:p>
          <a:r>
            <a:rPr lang="en-GB"/>
            <a:t>Take what you have learned with you if move location / specialty</a:t>
          </a:r>
          <a:endParaRPr lang="en-US"/>
        </a:p>
      </dgm:t>
    </dgm:pt>
    <dgm:pt modelId="{8E1A6AF4-7AD8-43BD-A401-A41FD4E804E6}" type="parTrans" cxnId="{866CF6DC-DD73-4B24-B64E-AC285A653695}">
      <dgm:prSet/>
      <dgm:spPr/>
      <dgm:t>
        <a:bodyPr/>
        <a:lstStyle/>
        <a:p>
          <a:endParaRPr lang="en-US"/>
        </a:p>
      </dgm:t>
    </dgm:pt>
    <dgm:pt modelId="{0475578E-95D3-4ACF-AB4C-D473B745109E}" type="sibTrans" cxnId="{866CF6DC-DD73-4B24-B64E-AC285A653695}">
      <dgm:prSet/>
      <dgm:spPr/>
      <dgm:t>
        <a:bodyPr/>
        <a:lstStyle/>
        <a:p>
          <a:endParaRPr lang="en-US"/>
        </a:p>
      </dgm:t>
    </dgm:pt>
    <dgm:pt modelId="{A95399A4-F09E-48DF-847B-EA7AA554503E}">
      <dgm:prSet/>
      <dgm:spPr/>
      <dgm:t>
        <a:bodyPr/>
        <a:lstStyle/>
        <a:p>
          <a:r>
            <a:rPr lang="en-GB"/>
            <a:t>Can attain when not in formal training</a:t>
          </a:r>
          <a:endParaRPr lang="en-US"/>
        </a:p>
      </dgm:t>
    </dgm:pt>
    <dgm:pt modelId="{F494E2CE-F8BD-417A-AF6D-CD9603BB669E}" type="parTrans" cxnId="{241947A4-17B6-4D9E-94F7-AC5DC465D5DC}">
      <dgm:prSet/>
      <dgm:spPr/>
      <dgm:t>
        <a:bodyPr/>
        <a:lstStyle/>
        <a:p>
          <a:endParaRPr lang="en-US"/>
        </a:p>
      </dgm:t>
    </dgm:pt>
    <dgm:pt modelId="{27A19102-BDCB-49AF-8279-879D0360ED47}" type="sibTrans" cxnId="{241947A4-17B6-4D9E-94F7-AC5DC465D5DC}">
      <dgm:prSet/>
      <dgm:spPr/>
      <dgm:t>
        <a:bodyPr/>
        <a:lstStyle/>
        <a:p>
          <a:endParaRPr lang="en-US"/>
        </a:p>
      </dgm:t>
    </dgm:pt>
    <dgm:pt modelId="{CFAFD710-DDB1-46FF-BE1D-F93A50CC5D14}">
      <dgm:prSet/>
      <dgm:spPr/>
      <dgm:t>
        <a:bodyPr/>
        <a:lstStyle/>
        <a:p>
          <a:r>
            <a:rPr lang="en-GB"/>
            <a:t>Include GMC professional capabilities</a:t>
          </a:r>
          <a:endParaRPr lang="en-US"/>
        </a:p>
      </dgm:t>
    </dgm:pt>
    <dgm:pt modelId="{798E7D12-756E-4FF8-AECA-A15481967708}" type="parTrans" cxnId="{0B1CAD93-896E-4C91-B967-F972882C7EFD}">
      <dgm:prSet/>
      <dgm:spPr/>
      <dgm:t>
        <a:bodyPr/>
        <a:lstStyle/>
        <a:p>
          <a:endParaRPr lang="en-US"/>
        </a:p>
      </dgm:t>
    </dgm:pt>
    <dgm:pt modelId="{2F5C1108-BF3B-4C09-AA7D-4D0248FAA1BA}" type="sibTrans" cxnId="{0B1CAD93-896E-4C91-B967-F972882C7EFD}">
      <dgm:prSet/>
      <dgm:spPr/>
      <dgm:t>
        <a:bodyPr/>
        <a:lstStyle/>
        <a:p>
          <a:endParaRPr lang="en-US"/>
        </a:p>
      </dgm:t>
    </dgm:pt>
    <dgm:pt modelId="{8033D024-A40C-41AF-A8EF-2E7DB23EC8A3}">
      <dgm:prSet/>
      <dgm:spPr/>
      <dgm:t>
        <a:bodyPr/>
        <a:lstStyle/>
        <a:p>
          <a:r>
            <a:rPr lang="en-GB"/>
            <a:t>Enable later entry if move specialty / enter later in career</a:t>
          </a:r>
          <a:endParaRPr lang="en-US"/>
        </a:p>
      </dgm:t>
    </dgm:pt>
    <dgm:pt modelId="{1DD573E5-9112-4639-845B-C48E3D8A4E80}" type="parTrans" cxnId="{DC9DC6D8-8436-49F5-8001-0A77CA6F51F6}">
      <dgm:prSet/>
      <dgm:spPr/>
      <dgm:t>
        <a:bodyPr/>
        <a:lstStyle/>
        <a:p>
          <a:endParaRPr lang="en-US"/>
        </a:p>
      </dgm:t>
    </dgm:pt>
    <dgm:pt modelId="{068DE37C-D976-4059-9F22-CEBEE4FD43A5}" type="sibTrans" cxnId="{DC9DC6D8-8436-49F5-8001-0A77CA6F51F6}">
      <dgm:prSet/>
      <dgm:spPr/>
      <dgm:t>
        <a:bodyPr/>
        <a:lstStyle/>
        <a:p>
          <a:endParaRPr lang="en-US"/>
        </a:p>
      </dgm:t>
    </dgm:pt>
    <dgm:pt modelId="{F78E7C5E-C134-43A9-B3CC-1823F53DDADD}" type="pres">
      <dgm:prSet presAssocID="{4EF47164-AB9D-4D97-97B4-06FD40B3F1BE}" presName="Name0" presStyleCnt="0">
        <dgm:presLayoutVars>
          <dgm:dir/>
          <dgm:animLvl val="lvl"/>
          <dgm:resizeHandles val="exact"/>
        </dgm:presLayoutVars>
      </dgm:prSet>
      <dgm:spPr/>
    </dgm:pt>
    <dgm:pt modelId="{96742D9A-0D41-41AF-B1EA-3BBA3197EE6B}" type="pres">
      <dgm:prSet presAssocID="{A2253C52-C7E5-4E92-8423-D155D5E1E1B5}" presName="composite" presStyleCnt="0"/>
      <dgm:spPr/>
    </dgm:pt>
    <dgm:pt modelId="{7AA01BB0-F27D-45D0-A8DD-B512E9DBAF89}" type="pres">
      <dgm:prSet presAssocID="{A2253C52-C7E5-4E92-8423-D155D5E1E1B5}" presName="parTx" presStyleLbl="alignNode1" presStyleIdx="0" presStyleCnt="2">
        <dgm:presLayoutVars>
          <dgm:chMax val="0"/>
          <dgm:chPref val="0"/>
          <dgm:bulletEnabled val="1"/>
        </dgm:presLayoutVars>
      </dgm:prSet>
      <dgm:spPr/>
    </dgm:pt>
    <dgm:pt modelId="{F140F15D-0475-49BE-B321-E1401FCD4E24}" type="pres">
      <dgm:prSet presAssocID="{A2253C52-C7E5-4E92-8423-D155D5E1E1B5}" presName="desTx" presStyleLbl="alignAccFollowNode1" presStyleIdx="0" presStyleCnt="2">
        <dgm:presLayoutVars>
          <dgm:bulletEnabled val="1"/>
        </dgm:presLayoutVars>
      </dgm:prSet>
      <dgm:spPr/>
    </dgm:pt>
    <dgm:pt modelId="{B87DEAD3-7F85-47AB-8D84-6FD57EC38855}" type="pres">
      <dgm:prSet presAssocID="{071D1780-F6E5-4663-BFA3-F551DE979912}" presName="space" presStyleCnt="0"/>
      <dgm:spPr/>
    </dgm:pt>
    <dgm:pt modelId="{4C1F9DF9-D246-4A08-8F08-46128C8F1C09}" type="pres">
      <dgm:prSet presAssocID="{E4328E94-5E3F-468D-8578-AE1162A8F0DB}" presName="composite" presStyleCnt="0"/>
      <dgm:spPr/>
    </dgm:pt>
    <dgm:pt modelId="{538630AE-6465-4CF8-9581-4ECE82F9AA75}" type="pres">
      <dgm:prSet presAssocID="{E4328E94-5E3F-468D-8578-AE1162A8F0DB}" presName="parTx" presStyleLbl="alignNode1" presStyleIdx="1" presStyleCnt="2">
        <dgm:presLayoutVars>
          <dgm:chMax val="0"/>
          <dgm:chPref val="0"/>
          <dgm:bulletEnabled val="1"/>
        </dgm:presLayoutVars>
      </dgm:prSet>
      <dgm:spPr/>
    </dgm:pt>
    <dgm:pt modelId="{A586E164-459E-4864-BB1A-6AF49BF54864}" type="pres">
      <dgm:prSet presAssocID="{E4328E94-5E3F-468D-8578-AE1162A8F0DB}" presName="desTx" presStyleLbl="alignAccFollowNode1" presStyleIdx="1" presStyleCnt="2">
        <dgm:presLayoutVars>
          <dgm:bulletEnabled val="1"/>
        </dgm:presLayoutVars>
      </dgm:prSet>
      <dgm:spPr/>
    </dgm:pt>
  </dgm:ptLst>
  <dgm:cxnLst>
    <dgm:cxn modelId="{F5A53A05-0435-4239-8588-CA88E3680817}" srcId="{A2253C52-C7E5-4E92-8423-D155D5E1E1B5}" destId="{1EED2E2D-4D5F-4F02-84E1-1930106E6287}" srcOrd="4" destOrd="0" parTransId="{D93D91C0-ADBD-44D1-9367-E650EA8531FC}" sibTransId="{FE51165F-8C65-4143-AE29-13F5194748AA}"/>
    <dgm:cxn modelId="{F6632E24-CE95-4E54-BBBE-DB0E8BDBE3CF}" srcId="{A2253C52-C7E5-4E92-8423-D155D5E1E1B5}" destId="{92408B8B-F922-4507-84A1-9EA5B6090CB7}" srcOrd="5" destOrd="0" parTransId="{307A7D7B-1E34-48C0-BC79-33A15A1A477A}" sibTransId="{88DB5012-4CE1-4378-9FA3-7A62B9F254CC}"/>
    <dgm:cxn modelId="{E4553630-1A8B-4C4B-9E2A-6D45072F074F}" type="presOf" srcId="{4EF47164-AB9D-4D97-97B4-06FD40B3F1BE}" destId="{F78E7C5E-C134-43A9-B3CC-1823F53DDADD}" srcOrd="0" destOrd="0" presId="urn:microsoft.com/office/officeart/2005/8/layout/hList1"/>
    <dgm:cxn modelId="{63EE9853-06DD-4A64-90F7-EFABE8B90943}" type="presOf" srcId="{1EED2E2D-4D5F-4F02-84E1-1930106E6287}" destId="{F140F15D-0475-49BE-B321-E1401FCD4E24}" srcOrd="0" destOrd="4" presId="urn:microsoft.com/office/officeart/2005/8/layout/hList1"/>
    <dgm:cxn modelId="{4501C055-6EE4-4732-92A7-384EB25D41F0}" srcId="{A2253C52-C7E5-4E92-8423-D155D5E1E1B5}" destId="{553102B1-1B7B-4C74-894B-9A025A0C618A}" srcOrd="1" destOrd="0" parTransId="{365CE6BE-7616-42C9-B7FF-4F519006307D}" sibTransId="{AE5D244C-8AC5-42A9-9E28-49AC063F3645}"/>
    <dgm:cxn modelId="{4563655A-8D93-46E5-9910-67DDEED904DA}" srcId="{4EF47164-AB9D-4D97-97B4-06FD40B3F1BE}" destId="{A2253C52-C7E5-4E92-8423-D155D5E1E1B5}" srcOrd="0" destOrd="0" parTransId="{A5DEE278-9DD0-4216-9122-321C0914563B}" sibTransId="{071D1780-F6E5-4663-BFA3-F551DE979912}"/>
    <dgm:cxn modelId="{2F2BCC81-D40A-49A1-B3D6-34BF29377128}" type="presOf" srcId="{E6E3B217-8380-443B-B2C5-C5342C4E7EC0}" destId="{F140F15D-0475-49BE-B321-E1401FCD4E24}" srcOrd="0" destOrd="0" presId="urn:microsoft.com/office/officeart/2005/8/layout/hList1"/>
    <dgm:cxn modelId="{EF108987-7952-487B-86CB-2C91B8B4BA5F}" type="presOf" srcId="{CFAFD710-DDB1-46FF-BE1D-F93A50CC5D14}" destId="{A586E164-459E-4864-BB1A-6AF49BF54864}" srcOrd="0" destOrd="2" presId="urn:microsoft.com/office/officeart/2005/8/layout/hList1"/>
    <dgm:cxn modelId="{7D7BC187-CB38-4EBA-99C3-F8A01A2C8172}" type="presOf" srcId="{553102B1-1B7B-4C74-894B-9A025A0C618A}" destId="{F140F15D-0475-49BE-B321-E1401FCD4E24}" srcOrd="0" destOrd="1" presId="urn:microsoft.com/office/officeart/2005/8/layout/hList1"/>
    <dgm:cxn modelId="{FFA4738A-1659-4568-B398-F20A6122A9EE}" type="presOf" srcId="{A2253C52-C7E5-4E92-8423-D155D5E1E1B5}" destId="{7AA01BB0-F27D-45D0-A8DD-B512E9DBAF89}" srcOrd="0" destOrd="0" presId="urn:microsoft.com/office/officeart/2005/8/layout/hList1"/>
    <dgm:cxn modelId="{0B1CAD93-896E-4C91-B967-F972882C7EFD}" srcId="{E4328E94-5E3F-468D-8578-AE1162A8F0DB}" destId="{CFAFD710-DDB1-46FF-BE1D-F93A50CC5D14}" srcOrd="2" destOrd="0" parTransId="{798E7D12-756E-4FF8-AECA-A15481967708}" sibTransId="{2F5C1108-BF3B-4C09-AA7D-4D0248FAA1BA}"/>
    <dgm:cxn modelId="{3F0AE393-958D-4773-90E1-0F05BD9996BA}" type="presOf" srcId="{92408B8B-F922-4507-84A1-9EA5B6090CB7}" destId="{F140F15D-0475-49BE-B321-E1401FCD4E24}" srcOrd="0" destOrd="5" presId="urn:microsoft.com/office/officeart/2005/8/layout/hList1"/>
    <dgm:cxn modelId="{241947A4-17B6-4D9E-94F7-AC5DC465D5DC}" srcId="{E4328E94-5E3F-468D-8578-AE1162A8F0DB}" destId="{A95399A4-F09E-48DF-847B-EA7AA554503E}" srcOrd="1" destOrd="0" parTransId="{F494E2CE-F8BD-417A-AF6D-CD9603BB669E}" sibTransId="{27A19102-BDCB-49AF-8279-879D0360ED47}"/>
    <dgm:cxn modelId="{D66CB3A5-9CEE-4665-8BFB-90E754B73FF4}" type="presOf" srcId="{D5353A8E-F12F-492D-839E-D380F656D53A}" destId="{A586E164-459E-4864-BB1A-6AF49BF54864}" srcOrd="0" destOrd="0" presId="urn:microsoft.com/office/officeart/2005/8/layout/hList1"/>
    <dgm:cxn modelId="{1C879BA7-8A9D-43DC-8F56-CACEC95DEEB3}" type="presOf" srcId="{E4328E94-5E3F-468D-8578-AE1162A8F0DB}" destId="{538630AE-6465-4CF8-9581-4ECE82F9AA75}" srcOrd="0" destOrd="0" presId="urn:microsoft.com/office/officeart/2005/8/layout/hList1"/>
    <dgm:cxn modelId="{8C5305B5-2289-4C0E-A6FF-E2D93E44B3CC}" srcId="{4EF47164-AB9D-4D97-97B4-06FD40B3F1BE}" destId="{E4328E94-5E3F-468D-8578-AE1162A8F0DB}" srcOrd="1" destOrd="0" parTransId="{E29EA35A-30F6-4178-86CD-B36DC3C5F196}" sibTransId="{D50B4E20-6520-49D3-AC94-7847CA392E04}"/>
    <dgm:cxn modelId="{0CCEB3D1-9900-467A-9B73-BB5ACC6601AE}" type="presOf" srcId="{5E4243C9-47BC-49AB-B9E2-753C61AE082C}" destId="{F140F15D-0475-49BE-B321-E1401FCD4E24}" srcOrd="0" destOrd="3" presId="urn:microsoft.com/office/officeart/2005/8/layout/hList1"/>
    <dgm:cxn modelId="{D54D5ED3-4976-4CB2-BA06-2A3EF78109A7}" srcId="{A2253C52-C7E5-4E92-8423-D155D5E1E1B5}" destId="{C3021F70-6752-4052-9515-FCAE78C7CD55}" srcOrd="2" destOrd="0" parTransId="{240CB9A0-3333-436A-80C9-16219681D220}" sibTransId="{48B1E196-817E-4E54-AB64-C734D3A90891}"/>
    <dgm:cxn modelId="{8AFC98D3-1AB8-4F6B-AA54-88B0897F83D1}" srcId="{A2253C52-C7E5-4E92-8423-D155D5E1E1B5}" destId="{5E4243C9-47BC-49AB-B9E2-753C61AE082C}" srcOrd="3" destOrd="0" parTransId="{430C4489-5952-43C0-B139-8A25D7507B8B}" sibTransId="{9AD3053F-BC12-41D3-AA92-E14E9D6015A7}"/>
    <dgm:cxn modelId="{79F44FD7-2FC1-4367-BA9F-3CE40001405A}" type="presOf" srcId="{C3021F70-6752-4052-9515-FCAE78C7CD55}" destId="{F140F15D-0475-49BE-B321-E1401FCD4E24}" srcOrd="0" destOrd="2" presId="urn:microsoft.com/office/officeart/2005/8/layout/hList1"/>
    <dgm:cxn modelId="{DC9DC6D8-8436-49F5-8001-0A77CA6F51F6}" srcId="{E4328E94-5E3F-468D-8578-AE1162A8F0DB}" destId="{8033D024-A40C-41AF-A8EF-2E7DB23EC8A3}" srcOrd="3" destOrd="0" parTransId="{1DD573E5-9112-4639-845B-C48E3D8A4E80}" sibTransId="{068DE37C-D976-4059-9F22-CEBEE4FD43A5}"/>
    <dgm:cxn modelId="{866CF6DC-DD73-4B24-B64E-AC285A653695}" srcId="{E4328E94-5E3F-468D-8578-AE1162A8F0DB}" destId="{D5353A8E-F12F-492D-839E-D380F656D53A}" srcOrd="0" destOrd="0" parTransId="{8E1A6AF4-7AD8-43BD-A401-A41FD4E804E6}" sibTransId="{0475578E-95D3-4ACF-AB4C-D473B745109E}"/>
    <dgm:cxn modelId="{9A9B9BDE-5917-401E-AE8A-498A60FD1D7B}" type="presOf" srcId="{8033D024-A40C-41AF-A8EF-2E7DB23EC8A3}" destId="{A586E164-459E-4864-BB1A-6AF49BF54864}" srcOrd="0" destOrd="3" presId="urn:microsoft.com/office/officeart/2005/8/layout/hList1"/>
    <dgm:cxn modelId="{FC0769E9-C67D-442C-A8F9-FC9B24AB3BD5}" srcId="{A2253C52-C7E5-4E92-8423-D155D5E1E1B5}" destId="{E6E3B217-8380-443B-B2C5-C5342C4E7EC0}" srcOrd="0" destOrd="0" parTransId="{D9F84624-229D-49E3-95F8-9DC2E5855FE8}" sibTransId="{B761ECEA-A03C-4BF9-90A3-C05E9FBC7488}"/>
    <dgm:cxn modelId="{4B1C13F2-E525-4BB5-9E76-A88D7FE494D7}" type="presOf" srcId="{A95399A4-F09E-48DF-847B-EA7AA554503E}" destId="{A586E164-459E-4864-BB1A-6AF49BF54864}" srcOrd="0" destOrd="1" presId="urn:microsoft.com/office/officeart/2005/8/layout/hList1"/>
    <dgm:cxn modelId="{2CEAF6CA-DC59-498D-BF07-29FFD200AADB}" type="presParOf" srcId="{F78E7C5E-C134-43A9-B3CC-1823F53DDADD}" destId="{96742D9A-0D41-41AF-B1EA-3BBA3197EE6B}" srcOrd="0" destOrd="0" presId="urn:microsoft.com/office/officeart/2005/8/layout/hList1"/>
    <dgm:cxn modelId="{7C77DB8D-AB18-4F87-9D13-F24163843091}" type="presParOf" srcId="{96742D9A-0D41-41AF-B1EA-3BBA3197EE6B}" destId="{7AA01BB0-F27D-45D0-A8DD-B512E9DBAF89}" srcOrd="0" destOrd="0" presId="urn:microsoft.com/office/officeart/2005/8/layout/hList1"/>
    <dgm:cxn modelId="{651B2877-A31A-41E3-826E-401D414E1FD8}" type="presParOf" srcId="{96742D9A-0D41-41AF-B1EA-3BBA3197EE6B}" destId="{F140F15D-0475-49BE-B321-E1401FCD4E24}" srcOrd="1" destOrd="0" presId="urn:microsoft.com/office/officeart/2005/8/layout/hList1"/>
    <dgm:cxn modelId="{B1DAE9D7-6482-40EF-8FC1-CA156E14EDE0}" type="presParOf" srcId="{F78E7C5E-C134-43A9-B3CC-1823F53DDADD}" destId="{B87DEAD3-7F85-47AB-8D84-6FD57EC38855}" srcOrd="1" destOrd="0" presId="urn:microsoft.com/office/officeart/2005/8/layout/hList1"/>
    <dgm:cxn modelId="{D32DCC6D-9AC1-41D5-B656-FD9FC3DCD0F9}" type="presParOf" srcId="{F78E7C5E-C134-43A9-B3CC-1823F53DDADD}" destId="{4C1F9DF9-D246-4A08-8F08-46128C8F1C09}" srcOrd="2" destOrd="0" presId="urn:microsoft.com/office/officeart/2005/8/layout/hList1"/>
    <dgm:cxn modelId="{530B6E84-B4FC-4020-8DAA-87D4F97F5BDB}" type="presParOf" srcId="{4C1F9DF9-D246-4A08-8F08-46128C8F1C09}" destId="{538630AE-6465-4CF8-9581-4ECE82F9AA75}" srcOrd="0" destOrd="0" presId="urn:microsoft.com/office/officeart/2005/8/layout/hList1"/>
    <dgm:cxn modelId="{781FA23C-3EE9-4A8A-8F4D-F849D1C40B99}" type="presParOf" srcId="{4C1F9DF9-D246-4A08-8F08-46128C8F1C09}" destId="{A586E164-459E-4864-BB1A-6AF49BF5486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01BB0-F27D-45D0-A8DD-B512E9DBAF89}">
      <dsp:nvSpPr>
        <dsp:cNvPr id="0" name=""/>
        <dsp:cNvSpPr/>
      </dsp:nvSpPr>
      <dsp:spPr>
        <a:xfrm>
          <a:off x="51" y="18369"/>
          <a:ext cx="4913783"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Rotational Training review</a:t>
          </a:r>
          <a:endParaRPr lang="en-US" sz="2400" kern="1200"/>
        </a:p>
      </dsp:txBody>
      <dsp:txXfrm>
        <a:off x="51" y="18369"/>
        <a:ext cx="4913783" cy="691200"/>
      </dsp:txXfrm>
    </dsp:sp>
    <dsp:sp modelId="{F140F15D-0475-49BE-B321-E1401FCD4E24}">
      <dsp:nvSpPr>
        <dsp:cNvPr id="0" name=""/>
        <dsp:cNvSpPr/>
      </dsp:nvSpPr>
      <dsp:spPr>
        <a:xfrm>
          <a:off x="51" y="709569"/>
          <a:ext cx="4913783"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a:t>DHSC &amp; BMA led with NHSE</a:t>
          </a:r>
          <a:endParaRPr lang="en-US" sz="2400" kern="1200"/>
        </a:p>
        <a:p>
          <a:pPr marL="228600" lvl="1" indent="-228600" algn="l" defTabSz="1066800">
            <a:lnSpc>
              <a:spcPct val="90000"/>
            </a:lnSpc>
            <a:spcBef>
              <a:spcPct val="0"/>
            </a:spcBef>
            <a:spcAft>
              <a:spcPct val="15000"/>
            </a:spcAft>
            <a:buChar char="•"/>
          </a:pPr>
          <a:r>
            <a:rPr lang="en-GB" sz="2400" kern="1200"/>
            <a:t>Limit moves</a:t>
          </a:r>
          <a:endParaRPr lang="en-US" sz="2400" kern="1200"/>
        </a:p>
        <a:p>
          <a:pPr marL="228600" lvl="1" indent="-228600" algn="l" defTabSz="1066800">
            <a:lnSpc>
              <a:spcPct val="90000"/>
            </a:lnSpc>
            <a:spcBef>
              <a:spcPct val="0"/>
            </a:spcBef>
            <a:spcAft>
              <a:spcPct val="15000"/>
            </a:spcAft>
            <a:buChar char="•"/>
          </a:pPr>
          <a:r>
            <a:rPr lang="en-GB" sz="2400" kern="1200"/>
            <a:t>Prolong jobs</a:t>
          </a:r>
          <a:endParaRPr lang="en-US" sz="2400" kern="1200"/>
        </a:p>
        <a:p>
          <a:pPr marL="228600" lvl="1" indent="-228600" algn="l" defTabSz="1066800">
            <a:lnSpc>
              <a:spcPct val="90000"/>
            </a:lnSpc>
            <a:spcBef>
              <a:spcPct val="0"/>
            </a:spcBef>
            <a:spcAft>
              <a:spcPct val="15000"/>
            </a:spcAft>
            <a:buChar char="•"/>
          </a:pPr>
          <a:r>
            <a:rPr lang="en-GB" sz="2400" kern="1200"/>
            <a:t>Decrease need to move</a:t>
          </a:r>
          <a:endParaRPr lang="en-US" sz="2400" kern="1200"/>
        </a:p>
        <a:p>
          <a:pPr marL="228600" lvl="1" indent="-228600" algn="l" defTabSz="1066800">
            <a:lnSpc>
              <a:spcPct val="90000"/>
            </a:lnSpc>
            <a:spcBef>
              <a:spcPct val="0"/>
            </a:spcBef>
            <a:spcAft>
              <a:spcPct val="15000"/>
            </a:spcAft>
            <a:buChar char="•"/>
          </a:pPr>
          <a:r>
            <a:rPr lang="en-GB" sz="2400" kern="1200"/>
            <a:t>Surgical Residents survey – 0 / 1 need to move base through specialty training</a:t>
          </a:r>
          <a:endParaRPr lang="en-US" sz="2400" kern="1200"/>
        </a:p>
        <a:p>
          <a:pPr marL="228600" lvl="1" indent="-228600" algn="l" defTabSz="1066800">
            <a:lnSpc>
              <a:spcPct val="90000"/>
            </a:lnSpc>
            <a:spcBef>
              <a:spcPct val="0"/>
            </a:spcBef>
            <a:spcAft>
              <a:spcPct val="15000"/>
            </a:spcAft>
            <a:buChar char="•"/>
          </a:pPr>
          <a:r>
            <a:rPr lang="en-GB" sz="2400" kern="1200"/>
            <a:t>If had longer term knowledge of training locations would be better</a:t>
          </a:r>
          <a:endParaRPr lang="en-US" sz="2400" kern="1200"/>
        </a:p>
      </dsp:txBody>
      <dsp:txXfrm>
        <a:off x="51" y="709569"/>
        <a:ext cx="4913783" cy="3623400"/>
      </dsp:txXfrm>
    </dsp:sp>
    <dsp:sp modelId="{538630AE-6465-4CF8-9581-4ECE82F9AA75}">
      <dsp:nvSpPr>
        <dsp:cNvPr id="0" name=""/>
        <dsp:cNvSpPr/>
      </dsp:nvSpPr>
      <dsp:spPr>
        <a:xfrm>
          <a:off x="5601764" y="18369"/>
          <a:ext cx="4913783"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Capability (digital) Passport</a:t>
          </a:r>
          <a:endParaRPr lang="en-US" sz="2400" kern="1200"/>
        </a:p>
      </dsp:txBody>
      <dsp:txXfrm>
        <a:off x="5601764" y="18369"/>
        <a:ext cx="4913783" cy="691200"/>
      </dsp:txXfrm>
    </dsp:sp>
    <dsp:sp modelId="{A586E164-459E-4864-BB1A-6AF49BF54864}">
      <dsp:nvSpPr>
        <dsp:cNvPr id="0" name=""/>
        <dsp:cNvSpPr/>
      </dsp:nvSpPr>
      <dsp:spPr>
        <a:xfrm>
          <a:off x="5601764" y="709569"/>
          <a:ext cx="4913783"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a:t>Take what you have learned with you if move location / specialty</a:t>
          </a:r>
          <a:endParaRPr lang="en-US" sz="2400" kern="1200"/>
        </a:p>
        <a:p>
          <a:pPr marL="228600" lvl="1" indent="-228600" algn="l" defTabSz="1066800">
            <a:lnSpc>
              <a:spcPct val="90000"/>
            </a:lnSpc>
            <a:spcBef>
              <a:spcPct val="0"/>
            </a:spcBef>
            <a:spcAft>
              <a:spcPct val="15000"/>
            </a:spcAft>
            <a:buChar char="•"/>
          </a:pPr>
          <a:r>
            <a:rPr lang="en-GB" sz="2400" kern="1200"/>
            <a:t>Can attain when not in formal training</a:t>
          </a:r>
          <a:endParaRPr lang="en-US" sz="2400" kern="1200"/>
        </a:p>
        <a:p>
          <a:pPr marL="228600" lvl="1" indent="-228600" algn="l" defTabSz="1066800">
            <a:lnSpc>
              <a:spcPct val="90000"/>
            </a:lnSpc>
            <a:spcBef>
              <a:spcPct val="0"/>
            </a:spcBef>
            <a:spcAft>
              <a:spcPct val="15000"/>
            </a:spcAft>
            <a:buChar char="•"/>
          </a:pPr>
          <a:r>
            <a:rPr lang="en-GB" sz="2400" kern="1200"/>
            <a:t>Include GMC professional capabilities</a:t>
          </a:r>
          <a:endParaRPr lang="en-US" sz="2400" kern="1200"/>
        </a:p>
        <a:p>
          <a:pPr marL="228600" lvl="1" indent="-228600" algn="l" defTabSz="1066800">
            <a:lnSpc>
              <a:spcPct val="90000"/>
            </a:lnSpc>
            <a:spcBef>
              <a:spcPct val="0"/>
            </a:spcBef>
            <a:spcAft>
              <a:spcPct val="15000"/>
            </a:spcAft>
            <a:buChar char="•"/>
          </a:pPr>
          <a:r>
            <a:rPr lang="en-GB" sz="2400" kern="1200"/>
            <a:t>Enable later entry if move specialty / enter later in career</a:t>
          </a:r>
          <a:endParaRPr lang="en-US" sz="2400" kern="1200"/>
        </a:p>
      </dsp:txBody>
      <dsp:txXfrm>
        <a:off x="5601764" y="709569"/>
        <a:ext cx="4913783" cy="3623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21/01/2025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 not share on social media until formally announced</a:t>
            </a:r>
          </a:p>
        </p:txBody>
      </p:sp>
      <p:sp>
        <p:nvSpPr>
          <p:cNvPr id="4" name="Slide Number Placeholder 3"/>
          <p:cNvSpPr>
            <a:spLocks noGrp="1"/>
          </p:cNvSpPr>
          <p:nvPr>
            <p:ph type="sldNum" sz="quarter" idx="5"/>
          </p:nvPr>
        </p:nvSpPr>
        <p:spPr/>
        <p:txBody>
          <a:bodyPr/>
          <a:lstStyle/>
          <a:p>
            <a:fld id="{9A4EC7EF-95E1-3D44-A982-BC7A3E9C617E}" type="slidenum">
              <a:rPr lang="en-GB" smtClean="0"/>
              <a:t>34</a:t>
            </a:fld>
            <a:endParaRPr lang="en-GB"/>
          </a:p>
        </p:txBody>
      </p:sp>
    </p:spTree>
    <p:extLst>
      <p:ext uri="{BB962C8B-B14F-4D97-AF65-F5344CB8AC3E}">
        <p14:creationId xmlns:p14="http://schemas.microsoft.com/office/powerpoint/2010/main" val="320009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74416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B111E-28F2-7441-D0F3-B6EA0A1D0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880D9-0022-2F4B-25AE-F92038FA8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D3C85-E1B9-4E0B-5415-DF0A7277D5A4}"/>
              </a:ext>
            </a:extLst>
          </p:cNvPr>
          <p:cNvSpPr>
            <a:spLocks noGrp="1"/>
          </p:cNvSpPr>
          <p:nvPr>
            <p:ph type="body" idx="1"/>
          </p:nvPr>
        </p:nvSpPr>
        <p:spPr/>
        <p:txBody>
          <a:bodyPr/>
          <a:lstStyle/>
          <a:p>
            <a:r>
              <a:rPr lang="en-GB" dirty="0"/>
              <a:t>Standard title slide</a:t>
            </a:r>
          </a:p>
        </p:txBody>
      </p:sp>
      <p:sp>
        <p:nvSpPr>
          <p:cNvPr id="4" name="Slide Number Placeholder 3">
            <a:extLst>
              <a:ext uri="{FF2B5EF4-FFF2-40B4-BE49-F238E27FC236}">
                <a16:creationId xmlns:a16="http://schemas.microsoft.com/office/drawing/2014/main" id="{DA1204C0-CDED-8BED-088A-9E174F9746D4}"/>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4063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F75D3-5022-412B-BD80-B2F2D99ECC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14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panose="020B0604020202020204" pitchFamily="34" charset="0"/>
              </a:rPr>
              <a:t>10 outcomes-based functions to be delivered by NHS leaders and organisations in collaboration with their ICS partners </a:t>
            </a:r>
            <a:r>
              <a:rPr lang="en-US" sz="1200" b="0" i="0" u="none" strike="noStrike" baseline="0" dirty="0">
                <a:solidFill>
                  <a:srgbClr val="000000"/>
                </a:solidFill>
                <a:latin typeface="Arial" panose="020B0604020202020204" pitchFamily="34" charset="0"/>
              </a:rPr>
              <a:t>Supporting the health and wellbeing of all staff </a:t>
            </a:r>
          </a:p>
          <a:p>
            <a:r>
              <a:rPr lang="en-US" sz="1200" b="0" i="0" u="none" strike="noStrike" baseline="0" dirty="0">
                <a:solidFill>
                  <a:srgbClr val="000000"/>
                </a:solidFill>
                <a:latin typeface="Arial" panose="020B0604020202020204" pitchFamily="34" charset="0"/>
              </a:rPr>
              <a:t>• Growing the workforce for the future and enabling adequate workforce supply </a:t>
            </a:r>
          </a:p>
          <a:p>
            <a:r>
              <a:rPr lang="en-US" sz="1200" b="0" i="0" u="none" strike="noStrike" baseline="0" dirty="0">
                <a:solidFill>
                  <a:srgbClr val="000000"/>
                </a:solidFill>
                <a:latin typeface="Arial" panose="020B0604020202020204" pitchFamily="34" charset="0"/>
              </a:rPr>
              <a:t>• Supporting inclusion and belonging for all, and creating a great experience for staff </a:t>
            </a:r>
          </a:p>
          <a:p>
            <a:r>
              <a:rPr lang="en-US" sz="1200" b="0" i="0" u="none" strike="noStrike" baseline="0" dirty="0">
                <a:solidFill>
                  <a:srgbClr val="000000"/>
                </a:solidFill>
                <a:latin typeface="Arial" panose="020B0604020202020204" pitchFamily="34" charset="0"/>
              </a:rPr>
              <a:t>• Valuing and supporting leadership at all levels, and lifelong learning </a:t>
            </a:r>
          </a:p>
          <a:p>
            <a:r>
              <a:rPr lang="en-US" sz="1200" b="0" i="0" u="none" strike="noStrike" baseline="0" dirty="0">
                <a:solidFill>
                  <a:srgbClr val="000000"/>
                </a:solidFill>
                <a:latin typeface="Arial" panose="020B0604020202020204" pitchFamily="34" charset="0"/>
              </a:rPr>
              <a:t>• Leading workforce transformation and new ways of working </a:t>
            </a:r>
          </a:p>
          <a:p>
            <a:r>
              <a:rPr lang="en-US" sz="1200" b="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Educating, training and developing people, and managing talent </a:t>
            </a:r>
          </a:p>
          <a:p>
            <a:r>
              <a:rPr lang="en-US" sz="1200" b="0" i="0" u="none" strike="noStrike" baseline="0" dirty="0">
                <a:solidFill>
                  <a:srgbClr val="000000"/>
                </a:solidFill>
                <a:latin typeface="Arial" panose="020B0604020202020204" pitchFamily="34" charset="0"/>
              </a:rPr>
              <a:t>• Driving and supporting broader social and economic development </a:t>
            </a:r>
          </a:p>
          <a:p>
            <a:r>
              <a:rPr lang="en-US" sz="1200" b="0" i="0" u="none" strike="noStrike" baseline="0" dirty="0">
                <a:solidFill>
                  <a:srgbClr val="000000"/>
                </a:solidFill>
                <a:latin typeface="Arial" panose="020B0604020202020204" pitchFamily="34" charset="0"/>
              </a:rPr>
              <a:t>• Transforming people services and supporting the people profession </a:t>
            </a:r>
          </a:p>
          <a:p>
            <a:r>
              <a:rPr lang="en-US" sz="1200" b="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Leading </a:t>
            </a:r>
            <a:r>
              <a:rPr lang="en-US" sz="1200" b="1" i="0" u="none" strike="noStrike" baseline="0" dirty="0" err="1">
                <a:solidFill>
                  <a:srgbClr val="000000"/>
                </a:solidFill>
                <a:latin typeface="Arial" panose="020B0604020202020204" pitchFamily="34" charset="0"/>
              </a:rPr>
              <a:t>co-ordinated</a:t>
            </a:r>
            <a:r>
              <a:rPr lang="en-US" sz="1200" b="1" i="0" u="none" strike="noStrike" baseline="0" dirty="0">
                <a:solidFill>
                  <a:srgbClr val="000000"/>
                </a:solidFill>
                <a:latin typeface="Arial" panose="020B0604020202020204" pitchFamily="34" charset="0"/>
              </a:rPr>
              <a:t> workforce planning using analysis and intelligence </a:t>
            </a:r>
          </a:p>
          <a:p>
            <a:r>
              <a:rPr lang="en-US" sz="1200" b="0" i="0" u="none" strike="noStrike" baseline="0" dirty="0">
                <a:solidFill>
                  <a:srgbClr val="000000"/>
                </a:solidFill>
                <a:latin typeface="Arial" panose="020B0604020202020204" pitchFamily="34" charset="0"/>
              </a:rPr>
              <a:t>• Supporting system design and development. </a:t>
            </a:r>
          </a:p>
          <a:p>
            <a:endParaRPr lang="en-US" sz="1200" b="0" i="0" u="none" strike="noStrike" baseline="0" dirty="0">
              <a:solidFill>
                <a:srgbClr val="000000"/>
              </a:solidFill>
              <a:latin typeface="Arial" panose="020B0604020202020204" pitchFamily="34" charset="0"/>
            </a:endParaRPr>
          </a:p>
          <a:p>
            <a:r>
              <a:rPr lang="en-US" sz="800" b="0" i="0" u="none" strike="noStrike" baseline="0" dirty="0">
                <a:solidFill>
                  <a:srgbClr val="000000"/>
                </a:solidFill>
                <a:latin typeface="Arial" panose="020B0604020202020204" pitchFamily="34" charset="0"/>
              </a:rPr>
              <a:t>Building strong integrated care systems everywhere: guidance - ICS people function (NHS England, August 2021) </a:t>
            </a:r>
          </a:p>
          <a:p>
            <a:endParaRPr lang="en-GB" dirty="0"/>
          </a:p>
        </p:txBody>
      </p:sp>
      <p:sp>
        <p:nvSpPr>
          <p:cNvPr id="4" name="Slide Number Placeholder 3"/>
          <p:cNvSpPr>
            <a:spLocks noGrp="1"/>
          </p:cNvSpPr>
          <p:nvPr>
            <p:ph type="sldNum" sz="quarter" idx="5"/>
          </p:nvPr>
        </p:nvSpPr>
        <p:spPr/>
        <p:txBody>
          <a:bodyPr/>
          <a:lstStyle/>
          <a:p>
            <a:fld id="{475A181E-18D3-E54E-A851-DA26FBA37517}" type="slidenum">
              <a:rPr lang="en-US" smtClean="0"/>
              <a:t>22</a:t>
            </a:fld>
            <a:endParaRPr lang="en-US" dirty="0"/>
          </a:p>
        </p:txBody>
      </p:sp>
    </p:spTree>
    <p:extLst>
      <p:ext uri="{BB962C8B-B14F-4D97-AF65-F5344CB8AC3E}">
        <p14:creationId xmlns:p14="http://schemas.microsoft.com/office/powerpoint/2010/main" val="380915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 Whitty</a:t>
            </a: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154776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19504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2.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3.sv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30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1231287"/>
            <a:ext cx="5124004" cy="2333933"/>
          </a:xfrm>
        </p:spPr>
        <p:txBody>
          <a:bodyPr anchor="b" anchorCtr="0">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575630"/>
            <a:ext cx="5124004" cy="466379"/>
          </a:xfrm>
        </p:spPr>
        <p:txBody>
          <a:bodyPr anchor="b" anchorCtr="0">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Logo&#10;&#10;Description automatically generated">
            <a:extLst>
              <a:ext uri="{FF2B5EF4-FFF2-40B4-BE49-F238E27FC236}">
                <a16:creationId xmlns:a16="http://schemas.microsoft.com/office/drawing/2014/main" id="{9D49377F-4726-47FA-A1C4-2C8075AC025D}"/>
              </a:ext>
            </a:extLst>
          </p:cNvPr>
          <p:cNvPicPr>
            <a:picLocks noChangeAspect="1"/>
          </p:cNvPicPr>
          <p:nvPr userDrawn="1"/>
        </p:nvPicPr>
        <p:blipFill>
          <a:blip r:embed="rId2"/>
          <a:stretch>
            <a:fillRect/>
          </a:stretch>
        </p:blipFill>
        <p:spPr>
          <a:xfrm>
            <a:off x="10786766" y="135244"/>
            <a:ext cx="1123236" cy="107543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7D193118-9D7B-4C19-AFBC-8FCA07B0FDAB}"/>
              </a:ext>
            </a:extLst>
          </p:cNvPr>
          <p:cNvPicPr>
            <a:picLocks noChangeAspect="1"/>
          </p:cNvPicPr>
          <p:nvPr userDrawn="1"/>
        </p:nvPicPr>
        <p:blipFill>
          <a:blip r:embed="rId3"/>
          <a:stretch>
            <a:fillRect/>
          </a:stretch>
        </p:blipFill>
        <p:spPr>
          <a:xfrm>
            <a:off x="4818849" y="1150536"/>
            <a:ext cx="7373151" cy="5707464"/>
          </a:xfrm>
          <a:prstGeom prst="rect">
            <a:avLst/>
          </a:prstGeom>
        </p:spPr>
      </p:pic>
    </p:spTree>
    <p:extLst>
      <p:ext uri="{BB962C8B-B14F-4D97-AF65-F5344CB8AC3E}">
        <p14:creationId xmlns:p14="http://schemas.microsoft.com/office/powerpoint/2010/main" val="107490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204148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FFAA-9E75-4685-8D71-FCE1FA4449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00907-5E50-4894-9C5D-A4F2186F25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EC4E55-B5D9-4BBD-9947-652DE9A5AB4A}"/>
              </a:ext>
            </a:extLst>
          </p:cNvPr>
          <p:cNvSpPr>
            <a:spLocks noGrp="1"/>
          </p:cNvSpPr>
          <p:nvPr>
            <p:ph type="dt" sz="half" idx="10"/>
          </p:nvPr>
        </p:nvSpPr>
        <p:spPr/>
        <p:txBody>
          <a:bodyPr/>
          <a:lstStyle/>
          <a:p>
            <a:fld id="{C01ED506-898F-422D-A8C8-011809E21B94}" type="datetimeFigureOut">
              <a:rPr lang="en-GB" smtClean="0"/>
              <a:t>21/01/2025</a:t>
            </a:fld>
            <a:endParaRPr lang="en-GB"/>
          </a:p>
        </p:txBody>
      </p:sp>
      <p:sp>
        <p:nvSpPr>
          <p:cNvPr id="5" name="Footer Placeholder 4">
            <a:extLst>
              <a:ext uri="{FF2B5EF4-FFF2-40B4-BE49-F238E27FC236}">
                <a16:creationId xmlns:a16="http://schemas.microsoft.com/office/drawing/2014/main" id="{B92C6767-927C-416D-AB8D-D377259B21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01CAC-A0DD-4146-B72E-0C8FAB94272B}"/>
              </a:ext>
            </a:extLst>
          </p:cNvPr>
          <p:cNvSpPr>
            <a:spLocks noGrp="1"/>
          </p:cNvSpPr>
          <p:nvPr>
            <p:ph type="sldNum" sz="quarter" idx="12"/>
          </p:nvPr>
        </p:nvSpPr>
        <p:spPr/>
        <p:txBody>
          <a:bodyPr/>
          <a:lstStyle/>
          <a:p>
            <a:fld id="{D076D961-93FB-4521-861C-5A4B8C1441BE}" type="slidenum">
              <a:rPr lang="en-GB" smtClean="0"/>
              <a:t>‹#›</a:t>
            </a:fld>
            <a:endParaRPr lang="en-GB"/>
          </a:p>
        </p:txBody>
      </p:sp>
    </p:spTree>
    <p:extLst>
      <p:ext uri="{BB962C8B-B14F-4D97-AF65-F5344CB8AC3E}">
        <p14:creationId xmlns:p14="http://schemas.microsoft.com/office/powerpoint/2010/main" val="1152529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Slide Icon Speech">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0602053-0095-4086-9042-AD98273788CE}"/>
              </a:ext>
            </a:extLst>
          </p:cNvPr>
          <p:cNvSpPr txBox="1">
            <a:spLocks noGrp="1"/>
          </p:cNvSpPr>
          <p:nvPr>
            <p:ph type="body" idx="4294967295"/>
          </p:nvPr>
        </p:nvSpPr>
        <p:spPr>
          <a:xfrm>
            <a:off x="736604" y="596902"/>
            <a:ext cx="5486400" cy="533396"/>
          </a:xfrm>
        </p:spPr>
        <p:txBody>
          <a:bodyPr anchor="ctr"/>
          <a:lstStyle>
            <a:lvl1pPr marL="0" indent="0">
              <a:buNone/>
              <a:defRPr lang="en-GB" sz="2400" b="1">
                <a:solidFill>
                  <a:srgbClr val="44546A"/>
                </a:solidFill>
                <a:latin typeface="Arial" pitchFamily="34"/>
                <a:cs typeface="Arial" pitchFamily="34"/>
              </a:defRPr>
            </a:lvl1pPr>
          </a:lstStyle>
          <a:p>
            <a:pPr lvl="0"/>
            <a:r>
              <a:rPr lang="en-GB"/>
              <a:t>Main Heading</a:t>
            </a:r>
            <a:endParaRPr lang="en-US"/>
          </a:p>
        </p:txBody>
      </p:sp>
      <p:sp>
        <p:nvSpPr>
          <p:cNvPr id="4" name="Text Placeholder 3">
            <a:extLst>
              <a:ext uri="{FF2B5EF4-FFF2-40B4-BE49-F238E27FC236}">
                <a16:creationId xmlns:a16="http://schemas.microsoft.com/office/drawing/2014/main" id="{C67FD97E-6E8D-4B2D-8138-02CF9303A053}"/>
              </a:ext>
            </a:extLst>
          </p:cNvPr>
          <p:cNvSpPr txBox="1">
            <a:spLocks noGrp="1"/>
          </p:cNvSpPr>
          <p:nvPr>
            <p:ph type="body" idx="4294967295"/>
          </p:nvPr>
        </p:nvSpPr>
        <p:spPr>
          <a:xfrm>
            <a:off x="736604" y="1130298"/>
            <a:ext cx="5486400" cy="342900"/>
          </a:xfrm>
        </p:spPr>
        <p:txBody>
          <a:bodyPr anchor="ctr"/>
          <a:lstStyle>
            <a:lvl1pPr marL="0" indent="0">
              <a:buNone/>
              <a:defRPr lang="en-GB" sz="1500" b="1">
                <a:solidFill>
                  <a:srgbClr val="44546A"/>
                </a:solidFill>
                <a:latin typeface="Arial" pitchFamily="34"/>
                <a:cs typeface="Arial" pitchFamily="34"/>
              </a:defRPr>
            </a:lvl1pPr>
          </a:lstStyle>
          <a:p>
            <a:pPr lvl="0"/>
            <a:r>
              <a:rPr lang="en-GB"/>
              <a:t>Sub-heading</a:t>
            </a:r>
            <a:endParaRPr lang="en-US"/>
          </a:p>
        </p:txBody>
      </p:sp>
      <p:sp>
        <p:nvSpPr>
          <p:cNvPr id="7" name="Text Placeholder 3">
            <a:extLst>
              <a:ext uri="{FF2B5EF4-FFF2-40B4-BE49-F238E27FC236}">
                <a16:creationId xmlns:a16="http://schemas.microsoft.com/office/drawing/2014/main" id="{67635EA8-A771-4056-9418-C6D7BF20C184}"/>
              </a:ext>
            </a:extLst>
          </p:cNvPr>
          <p:cNvSpPr txBox="1">
            <a:spLocks noGrp="1"/>
          </p:cNvSpPr>
          <p:nvPr>
            <p:ph type="body" idx="4294967295"/>
          </p:nvPr>
        </p:nvSpPr>
        <p:spPr>
          <a:xfrm>
            <a:off x="736604" y="2006605"/>
            <a:ext cx="5486400" cy="342900"/>
          </a:xfrm>
        </p:spPr>
        <p:txBody>
          <a:bodyPr/>
          <a:lstStyle>
            <a:lvl1pPr marL="0" indent="0" defTabSz="685779">
              <a:lnSpc>
                <a:spcPct val="100000"/>
              </a:lnSpc>
              <a:buNone/>
              <a:defRPr lang="en-GB" sz="1050">
                <a:solidFill>
                  <a:srgbClr val="44546A"/>
                </a:solidFill>
                <a:latin typeface="Arial" pitchFamily="34"/>
                <a:cs typeface="Arial" pitchFamily="34"/>
              </a:defRPr>
            </a:lvl1pPr>
          </a:lstStyle>
          <a:p>
            <a:pPr lvl="0"/>
            <a:r>
              <a:rPr lang="en-GB"/>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n-US"/>
          </a:p>
        </p:txBody>
      </p:sp>
    </p:spTree>
    <p:extLst>
      <p:ext uri="{BB962C8B-B14F-4D97-AF65-F5344CB8AC3E}">
        <p14:creationId xmlns:p14="http://schemas.microsoft.com/office/powerpoint/2010/main" val="164517792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059325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0066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399997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371094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561659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366081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443930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707529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0787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024787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1/21/2025</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1053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DE23CE-2E71-527F-C51D-C8E08C1B05C4}"/>
              </a:ext>
            </a:extLst>
          </p:cNvPr>
          <p:cNvSpPr/>
          <p:nvPr userDrawn="1"/>
        </p:nvSpPr>
        <p:spPr>
          <a:xfrm>
            <a:off x="0" y="0"/>
            <a:ext cx="12192000" cy="6858000"/>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grpSp>
        <p:nvGrpSpPr>
          <p:cNvPr id="17" name="Group 16">
            <a:extLst>
              <a:ext uri="{FF2B5EF4-FFF2-40B4-BE49-F238E27FC236}">
                <a16:creationId xmlns:a16="http://schemas.microsoft.com/office/drawing/2014/main" id="{A6BEACEE-3010-79DF-3F97-1E3D84E0D807}"/>
              </a:ext>
            </a:extLst>
          </p:cNvPr>
          <p:cNvGrpSpPr/>
          <p:nvPr userDrawn="1"/>
        </p:nvGrpSpPr>
        <p:grpSpPr>
          <a:xfrm>
            <a:off x="10551045" y="308935"/>
            <a:ext cx="1208955" cy="979789"/>
            <a:chOff x="10551045" y="308935"/>
            <a:chExt cx="1208955" cy="979789"/>
          </a:xfrm>
        </p:grpSpPr>
        <p:sp>
          <p:nvSpPr>
            <p:cNvPr id="16" name="Rectangle 15">
              <a:extLst>
                <a:ext uri="{FF2B5EF4-FFF2-40B4-BE49-F238E27FC236}">
                  <a16:creationId xmlns:a16="http://schemas.microsoft.com/office/drawing/2014/main" id="{E09C1CB5-D345-EE62-6C7D-8CF4EC018775}"/>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2"/>
            <a:stretch>
              <a:fillRect/>
            </a:stretch>
          </p:blipFill>
          <p:spPr>
            <a:xfrm>
              <a:off x="10551045" y="308935"/>
              <a:ext cx="1208955" cy="979789"/>
            </a:xfrm>
            <a:prstGeom prst="rect">
              <a:avLst/>
            </a:prstGeom>
          </p:spPr>
        </p:pic>
      </p:grpSp>
      <p:pic>
        <p:nvPicPr>
          <p:cNvPr id="7" name="Picture 6" descr="A black background with a green line&#10;&#10;Description automatically generated">
            <a:extLst>
              <a:ext uri="{FF2B5EF4-FFF2-40B4-BE49-F238E27FC236}">
                <a16:creationId xmlns:a16="http://schemas.microsoft.com/office/drawing/2014/main" id="{BE6B722C-6434-ECF4-1047-04F4FE297F3E}"/>
              </a:ext>
            </a:extLst>
          </p:cNvPr>
          <p:cNvPicPr>
            <a:picLocks noChangeAspect="1"/>
          </p:cNvPicPr>
          <p:nvPr userDrawn="1"/>
        </p:nvPicPr>
        <p:blipFill rotWithShape="1">
          <a:blip r:embed="rId3"/>
          <a:srcRect l="18370" t="19702" r="17003" b="19527"/>
          <a:stretch/>
        </p:blipFill>
        <p:spPr>
          <a:xfrm>
            <a:off x="440422" y="257097"/>
            <a:ext cx="1399205" cy="1194443"/>
          </a:xfrm>
          <a:prstGeom prst="rect">
            <a:avLst/>
          </a:prstGeom>
        </p:spPr>
      </p:pic>
      <p:pic>
        <p:nvPicPr>
          <p:cNvPr id="14" name="Picture 13" descr="A yellow sign with black text&#10;&#10;Description automatically generated">
            <a:extLst>
              <a:ext uri="{FF2B5EF4-FFF2-40B4-BE49-F238E27FC236}">
                <a16:creationId xmlns:a16="http://schemas.microsoft.com/office/drawing/2014/main" id="{7B9EC9A1-D2C4-71F3-C6B4-EF4A1391338C}"/>
              </a:ext>
            </a:extLst>
          </p:cNvPr>
          <p:cNvPicPr>
            <a:picLocks noChangeAspect="1"/>
          </p:cNvPicPr>
          <p:nvPr userDrawn="1"/>
        </p:nvPicPr>
        <p:blipFill>
          <a:blip r:embed="rId4"/>
          <a:stretch>
            <a:fillRect/>
          </a:stretch>
        </p:blipFill>
        <p:spPr>
          <a:xfrm>
            <a:off x="4428223" y="4270075"/>
            <a:ext cx="7763777" cy="2587925"/>
          </a:xfrm>
          <a:prstGeom prst="rect">
            <a:avLst/>
          </a:prstGeom>
        </p:spPr>
      </p:pic>
    </p:spTree>
    <p:extLst>
      <p:ext uri="{BB962C8B-B14F-4D97-AF65-F5344CB8AC3E}">
        <p14:creationId xmlns:p14="http://schemas.microsoft.com/office/powerpoint/2010/main" val="209774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ample-Icons-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9956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450803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9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449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ample-Icons-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57170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ubhead, two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527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ubhead, Thre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32053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5082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19426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8866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head, two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0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9271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2654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302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82450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31416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6042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5000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3929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0924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ubhead, Thre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882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0963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2894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8347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45536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21/01/2025</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818" r:id="rId7"/>
    <p:sldLayoutId id="2147483813" r:id="rId8"/>
    <p:sldLayoutId id="2147483814" r:id="rId9"/>
    <p:sldLayoutId id="2147483815" r:id="rId10"/>
    <p:sldLayoutId id="2147483719" r:id="rId11"/>
    <p:sldLayoutId id="2147483938" r:id="rId12"/>
    <p:sldLayoutId id="2147483939" r:id="rId13"/>
    <p:sldLayoutId id="2147483933" r:id="rId14"/>
    <p:sldLayoutId id="2147483824" r:id="rId15"/>
    <p:sldLayoutId id="2147483926" r:id="rId16"/>
    <p:sldLayoutId id="2147483927" r:id="rId17"/>
    <p:sldLayoutId id="2147483929" r:id="rId18"/>
    <p:sldLayoutId id="2147483928" r:id="rId19"/>
    <p:sldLayoutId id="2147483930" r:id="rId20"/>
    <p:sldLayoutId id="2147483924" r:id="rId21"/>
    <p:sldLayoutId id="2147483940" r:id="rId22"/>
    <p:sldLayoutId id="214748404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21/01/2025</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18949934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1/21/2025</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3119830866"/>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46" r:id="rId12"/>
    <p:sldLayoutId id="214748404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21/01/2025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2868182375"/>
      </p:ext>
    </p:extLst>
  </p:cSld>
  <p:clrMap bg1="dk1" tx1="lt1" bg2="dk2" tx2="lt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 id="2147484041" r:id="rId23"/>
    <p:sldLayoutId id="214748404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9.xml"/><Relationship Id="rId5" Type="http://schemas.openxmlformats.org/officeDocument/2006/relationships/image" Target="../media/image41.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6.jpe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095999"/>
            <a:ext cx="6077414" cy="2251804"/>
          </a:xfrm>
        </p:spPr>
        <p:txBody>
          <a:bodyPr/>
          <a:lstStyle/>
          <a:p>
            <a:pPr>
              <a:lnSpc>
                <a:spcPct val="150000"/>
              </a:lnSpc>
            </a:pPr>
            <a:r>
              <a:rPr lang="en-GB" sz="3200" b="0" dirty="0"/>
              <a:t>2025 Educator Forum</a:t>
            </a:r>
            <a:br>
              <a:rPr lang="en-GB" sz="3200" b="0" dirty="0"/>
            </a:br>
            <a:r>
              <a:rPr lang="en-GB" sz="3200" b="0" dirty="0"/>
              <a:t>Supporting a Diverse Workforce</a:t>
            </a:r>
            <a:br>
              <a:rPr lang="en-GB" sz="3200" b="0" dirty="0"/>
            </a:br>
            <a:r>
              <a:rPr lang="en-GB" sz="3200" b="0" dirty="0"/>
              <a:t>Welcome</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081905"/>
            <a:ext cx="4232467" cy="1164782"/>
          </a:xfrm>
        </p:spPr>
        <p:txBody>
          <a:bodyPr>
            <a:normAutofit/>
          </a:bodyPr>
          <a:lstStyle/>
          <a:p>
            <a:pPr>
              <a:lnSpc>
                <a:spcPct val="120000"/>
              </a:lnSpc>
            </a:pPr>
            <a:r>
              <a:rPr lang="en-GB" b="1" dirty="0"/>
              <a:t>Paul Sadler</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493E-02AF-F9E1-6B5A-6FD0A7CA6A4E}"/>
              </a:ext>
            </a:extLst>
          </p:cNvPr>
          <p:cNvSpPr>
            <a:spLocks noGrp="1"/>
          </p:cNvSpPr>
          <p:nvPr>
            <p:ph type="title"/>
          </p:nvPr>
        </p:nvSpPr>
        <p:spPr/>
        <p:txBody>
          <a:bodyPr/>
          <a:lstStyle/>
          <a:p>
            <a:r>
              <a:rPr lang="en-GB" dirty="0"/>
              <a:t>For me?</a:t>
            </a:r>
          </a:p>
        </p:txBody>
      </p:sp>
      <p:sp>
        <p:nvSpPr>
          <p:cNvPr id="3" name="Content Placeholder 2">
            <a:extLst>
              <a:ext uri="{FF2B5EF4-FFF2-40B4-BE49-F238E27FC236}">
                <a16:creationId xmlns:a16="http://schemas.microsoft.com/office/drawing/2014/main" id="{72F5968E-AF8B-B84E-9730-B07677BCBC45}"/>
              </a:ext>
            </a:extLst>
          </p:cNvPr>
          <p:cNvSpPr>
            <a:spLocks noGrp="1"/>
          </p:cNvSpPr>
          <p:nvPr>
            <p:ph idx="1"/>
          </p:nvPr>
        </p:nvSpPr>
        <p:spPr/>
        <p:txBody>
          <a:bodyPr/>
          <a:lstStyle/>
          <a:p>
            <a:pPr marL="342900" indent="-342900">
              <a:buFont typeface="Arial" panose="020B0604020202020204" pitchFamily="34" charset="0"/>
              <a:buChar char="•"/>
            </a:pPr>
            <a:r>
              <a:rPr lang="en-GB" dirty="0"/>
              <a:t>Change</a:t>
            </a:r>
          </a:p>
          <a:p>
            <a:pPr marL="1028700" lvl="1" indent="-342900"/>
            <a:r>
              <a:rPr lang="en-GB" dirty="0"/>
              <a:t>New government</a:t>
            </a:r>
          </a:p>
          <a:p>
            <a:pPr marL="1028700" lvl="1" indent="-342900"/>
            <a:r>
              <a:rPr lang="en-GB" dirty="0"/>
              <a:t>Embedding in NHSE</a:t>
            </a:r>
          </a:p>
          <a:p>
            <a:pPr marL="342900" indent="-342900">
              <a:buFont typeface="Arial" panose="020B0604020202020204" pitchFamily="34" charset="0"/>
              <a:buChar char="•"/>
            </a:pPr>
            <a:r>
              <a:rPr lang="en-GB" dirty="0"/>
              <a:t>Financial restriction</a:t>
            </a:r>
          </a:p>
          <a:p>
            <a:pPr marL="342900" indent="-342900">
              <a:buFont typeface="Arial" panose="020B0604020202020204" pitchFamily="34" charset="0"/>
              <a:buChar char="•"/>
            </a:pPr>
            <a:r>
              <a:rPr lang="en-GB" dirty="0"/>
              <a:t>Manpower restriction</a:t>
            </a:r>
          </a:p>
          <a:p>
            <a:pPr marL="342900" indent="-342900">
              <a:buFont typeface="Arial" panose="020B0604020202020204" pitchFamily="34" charset="0"/>
              <a:buChar char="•"/>
            </a:pPr>
            <a:r>
              <a:rPr lang="en-GB" dirty="0"/>
              <a:t>Difficult communication</a:t>
            </a:r>
          </a:p>
          <a:p>
            <a:pPr marL="342900" indent="-342900">
              <a:buFont typeface="Arial" panose="020B0604020202020204" pitchFamily="34" charset="0"/>
              <a:buChar char="•"/>
            </a:pPr>
            <a:r>
              <a:rPr lang="en-GB" dirty="0"/>
              <a:t>Reviews</a:t>
            </a:r>
          </a:p>
          <a:p>
            <a:pPr marL="342900" indent="-342900">
              <a:buFont typeface="Arial" panose="020B0604020202020204" pitchFamily="34" charset="0"/>
              <a:buChar char="•"/>
            </a:pPr>
            <a:r>
              <a:rPr lang="en-GB" dirty="0"/>
              <a:t>Plans</a:t>
            </a:r>
          </a:p>
          <a:p>
            <a:pPr marL="342900" indent="-342900">
              <a:buFont typeface="Arial" panose="020B0604020202020204" pitchFamily="34" charset="0"/>
              <a:buChar char="•"/>
            </a:pPr>
            <a:endParaRPr lang="en-GB" dirty="0"/>
          </a:p>
        </p:txBody>
      </p:sp>
      <p:pic>
        <p:nvPicPr>
          <p:cNvPr id="5" name="Picture 4" descr="A baby lying on a blanket&#10;&#10;Description automatically generated">
            <a:extLst>
              <a:ext uri="{FF2B5EF4-FFF2-40B4-BE49-F238E27FC236}">
                <a16:creationId xmlns:a16="http://schemas.microsoft.com/office/drawing/2014/main" id="{0A722DC7-CD04-F4F5-1F7F-F279021A207B}"/>
              </a:ext>
            </a:extLst>
          </p:cNvPr>
          <p:cNvPicPr>
            <a:picLocks noChangeAspect="1"/>
          </p:cNvPicPr>
          <p:nvPr/>
        </p:nvPicPr>
        <p:blipFill>
          <a:blip r:embed="rId2"/>
          <a:stretch>
            <a:fillRect/>
          </a:stretch>
        </p:blipFill>
        <p:spPr>
          <a:xfrm>
            <a:off x="9607119" y="3233881"/>
            <a:ext cx="1976187" cy="2634916"/>
          </a:xfrm>
          <a:prstGeom prst="rect">
            <a:avLst/>
          </a:prstGeom>
        </p:spPr>
      </p:pic>
      <p:pic>
        <p:nvPicPr>
          <p:cNvPr id="7" name="Picture 6" descr="A cartoon of a person on a chair&#10;&#10;Description automatically generated">
            <a:extLst>
              <a:ext uri="{FF2B5EF4-FFF2-40B4-BE49-F238E27FC236}">
                <a16:creationId xmlns:a16="http://schemas.microsoft.com/office/drawing/2014/main" id="{E0EDA348-80FD-644D-0945-B2380A261091}"/>
              </a:ext>
            </a:extLst>
          </p:cNvPr>
          <p:cNvPicPr>
            <a:picLocks noChangeAspect="1"/>
          </p:cNvPicPr>
          <p:nvPr/>
        </p:nvPicPr>
        <p:blipFill>
          <a:blip r:embed="rId3"/>
          <a:stretch>
            <a:fillRect/>
          </a:stretch>
        </p:blipFill>
        <p:spPr>
          <a:xfrm>
            <a:off x="5195916" y="202919"/>
            <a:ext cx="1976187" cy="3030962"/>
          </a:xfrm>
          <a:prstGeom prst="rect">
            <a:avLst/>
          </a:prstGeom>
        </p:spPr>
      </p:pic>
      <p:pic>
        <p:nvPicPr>
          <p:cNvPr id="9" name="Picture 8" descr="A person in a garment&#10;&#10;Description automatically generated">
            <a:extLst>
              <a:ext uri="{FF2B5EF4-FFF2-40B4-BE49-F238E27FC236}">
                <a16:creationId xmlns:a16="http://schemas.microsoft.com/office/drawing/2014/main" id="{C5BEE7B7-C765-7629-963D-A4A528A67C3D}"/>
              </a:ext>
            </a:extLst>
          </p:cNvPr>
          <p:cNvPicPr>
            <a:picLocks noChangeAspect="1"/>
          </p:cNvPicPr>
          <p:nvPr/>
        </p:nvPicPr>
        <p:blipFill>
          <a:blip r:embed="rId4"/>
          <a:stretch>
            <a:fillRect/>
          </a:stretch>
        </p:blipFill>
        <p:spPr>
          <a:xfrm>
            <a:off x="7583104" y="520620"/>
            <a:ext cx="4048030" cy="2279041"/>
          </a:xfrm>
          <a:prstGeom prst="rect">
            <a:avLst/>
          </a:prstGeom>
        </p:spPr>
      </p:pic>
      <p:pic>
        <p:nvPicPr>
          <p:cNvPr id="11" name="Picture 10" descr="A person with a mustache and a white hat&#10;&#10;Description automatically generated">
            <a:extLst>
              <a:ext uri="{FF2B5EF4-FFF2-40B4-BE49-F238E27FC236}">
                <a16:creationId xmlns:a16="http://schemas.microsoft.com/office/drawing/2014/main" id="{317DA4F8-C668-B7C7-579B-63F0A9EF0824}"/>
              </a:ext>
            </a:extLst>
          </p:cNvPr>
          <p:cNvPicPr>
            <a:picLocks noChangeAspect="1"/>
          </p:cNvPicPr>
          <p:nvPr/>
        </p:nvPicPr>
        <p:blipFill>
          <a:blip r:embed="rId5"/>
          <a:stretch>
            <a:fillRect/>
          </a:stretch>
        </p:blipFill>
        <p:spPr>
          <a:xfrm>
            <a:off x="4615261" y="3614102"/>
            <a:ext cx="3771900" cy="2114550"/>
          </a:xfrm>
          <a:prstGeom prst="rect">
            <a:avLst/>
          </a:prstGeom>
        </p:spPr>
      </p:pic>
    </p:spTree>
    <p:extLst>
      <p:ext uri="{BB962C8B-B14F-4D97-AF65-F5344CB8AC3E}">
        <p14:creationId xmlns:p14="http://schemas.microsoft.com/office/powerpoint/2010/main" val="21184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C589D-2670-D7A0-51D0-08EA5A1D174A}"/>
              </a:ext>
            </a:extLst>
          </p:cNvPr>
          <p:cNvSpPr>
            <a:spLocks noGrp="1"/>
          </p:cNvSpPr>
          <p:nvPr>
            <p:ph type="title"/>
          </p:nvPr>
        </p:nvSpPr>
        <p:spPr/>
        <p:txBody>
          <a:bodyPr/>
          <a:lstStyle/>
          <a:p>
            <a:r>
              <a:rPr lang="en-GB" dirty="0"/>
              <a:t>Reviews</a:t>
            </a:r>
          </a:p>
        </p:txBody>
      </p:sp>
      <p:sp>
        <p:nvSpPr>
          <p:cNvPr id="3" name="Content Placeholder 2">
            <a:extLst>
              <a:ext uri="{FF2B5EF4-FFF2-40B4-BE49-F238E27FC236}">
                <a16:creationId xmlns:a16="http://schemas.microsoft.com/office/drawing/2014/main" id="{571CF51F-869B-1593-C99D-29B4858FBB14}"/>
              </a:ext>
            </a:extLst>
          </p:cNvPr>
          <p:cNvSpPr>
            <a:spLocks noGrp="1"/>
          </p:cNvSpPr>
          <p:nvPr>
            <p:ph idx="1"/>
          </p:nvPr>
        </p:nvSpPr>
        <p:spPr>
          <a:xfrm>
            <a:off x="375138" y="1415778"/>
            <a:ext cx="7632000" cy="4751342"/>
          </a:xfrm>
        </p:spPr>
        <p:txBody>
          <a:bodyPr>
            <a:normAutofit fontScale="92500" lnSpcReduction="10000"/>
          </a:bodyPr>
          <a:lstStyle/>
          <a:p>
            <a:pPr marL="342900" indent="-342900">
              <a:buFont typeface="Arial" panose="020B0604020202020204" pitchFamily="34" charset="0"/>
              <a:buChar char="•"/>
            </a:pPr>
            <a:r>
              <a:rPr lang="en-GB" dirty="0"/>
              <a:t>PGMDE Operational Improvement Review</a:t>
            </a:r>
          </a:p>
          <a:p>
            <a:pPr marL="1028700" lvl="1" indent="-342900"/>
            <a:r>
              <a:rPr lang="en-GB" dirty="0"/>
              <a:t>Professional Support and Wellbeing Services</a:t>
            </a:r>
          </a:p>
          <a:p>
            <a:pPr marL="1028700" lvl="1" indent="-342900"/>
            <a:r>
              <a:rPr lang="en-GB" dirty="0"/>
              <a:t>National Recruitment</a:t>
            </a:r>
          </a:p>
          <a:p>
            <a:pPr marL="1028700" lvl="1" indent="-342900"/>
            <a:r>
              <a:rPr lang="en-GB" dirty="0"/>
              <a:t>Deanery Teams and Business processes</a:t>
            </a:r>
          </a:p>
          <a:p>
            <a:pPr marL="342900" indent="-342900">
              <a:buFont typeface="Arial" panose="020B0604020202020204" pitchFamily="34" charset="0"/>
              <a:buChar char="•"/>
            </a:pPr>
            <a:r>
              <a:rPr lang="en-GB" dirty="0"/>
              <a:t>Training numbers</a:t>
            </a:r>
          </a:p>
          <a:p>
            <a:pPr marL="1028700" lvl="1" indent="-342900"/>
            <a:r>
              <a:rPr lang="en-GB" dirty="0"/>
              <a:t>Distribution</a:t>
            </a:r>
          </a:p>
          <a:p>
            <a:pPr marL="1028700" lvl="1" indent="-342900"/>
            <a:r>
              <a:rPr lang="en-GB" dirty="0"/>
              <a:t>Expansion</a:t>
            </a:r>
          </a:p>
          <a:p>
            <a:pPr marL="342900" indent="-342900">
              <a:buFont typeface="Arial" panose="020B0604020202020204" pitchFamily="34" charset="0"/>
              <a:buChar char="•"/>
            </a:pPr>
            <a:r>
              <a:rPr lang="en-GB" dirty="0"/>
              <a:t>Digital systems</a:t>
            </a:r>
          </a:p>
          <a:p>
            <a:pPr marL="1028700" lvl="1" indent="-342900"/>
            <a:r>
              <a:rPr lang="en-GB" dirty="0"/>
              <a:t>PGVLE, TIS, Oriel</a:t>
            </a:r>
          </a:p>
          <a:p>
            <a:pPr marL="342900" indent="-342900">
              <a:buFont typeface="Arial" panose="020B0604020202020204" pitchFamily="34" charset="0"/>
              <a:buChar char="•"/>
            </a:pPr>
            <a:r>
              <a:rPr lang="en-GB" dirty="0"/>
              <a:t>Education Reform</a:t>
            </a:r>
          </a:p>
          <a:p>
            <a:pPr marL="1028700" lvl="1" indent="-342900"/>
            <a:r>
              <a:rPr lang="en-GB" dirty="0" err="1"/>
              <a:t>Generalism</a:t>
            </a:r>
            <a:r>
              <a:rPr lang="en-GB" dirty="0"/>
              <a:t>, Flexibility, SAS, LED, EWS </a:t>
            </a:r>
          </a:p>
          <a:p>
            <a:pPr marL="342900" indent="-342900">
              <a:buFont typeface="Arial" panose="020B0604020202020204" pitchFamily="34" charset="0"/>
              <a:buChar char="•"/>
            </a:pPr>
            <a:r>
              <a:rPr lang="en-GB" dirty="0"/>
              <a:t>Improving Doctors Working Lives</a:t>
            </a:r>
          </a:p>
          <a:p>
            <a:pPr marL="342900" indent="-342900">
              <a:buFont typeface="Arial" panose="020B0604020202020204" pitchFamily="34" charset="0"/>
              <a:buChar char="•"/>
            </a:pPr>
            <a:r>
              <a:rPr lang="en-GB" dirty="0"/>
              <a:t>NHSE Operational review</a:t>
            </a:r>
          </a:p>
          <a:p>
            <a:pPr marL="342900" indent="-342900">
              <a:buFont typeface="Arial" panose="020B0604020202020204" pitchFamily="34" charset="0"/>
              <a:buChar char="•"/>
            </a:pPr>
            <a:r>
              <a:rPr lang="en-GB" dirty="0"/>
              <a:t>And Many More!</a:t>
            </a:r>
          </a:p>
          <a:p>
            <a:pPr marL="342900" indent="-342900"/>
            <a:endParaRPr lang="en-GB" dirty="0"/>
          </a:p>
          <a:p>
            <a:pPr marL="1028700" lvl="1" indent="-342900"/>
            <a:endParaRPr lang="en-GB" dirty="0"/>
          </a:p>
        </p:txBody>
      </p:sp>
      <p:pic>
        <p:nvPicPr>
          <p:cNvPr id="7" name="Picture 6" descr="A close-up of a person's face&#10;&#10;Description automatically generated">
            <a:extLst>
              <a:ext uri="{FF2B5EF4-FFF2-40B4-BE49-F238E27FC236}">
                <a16:creationId xmlns:a16="http://schemas.microsoft.com/office/drawing/2014/main" id="{20636172-FF2F-32BB-CDD9-AC334EC7A2D0}"/>
              </a:ext>
            </a:extLst>
          </p:cNvPr>
          <p:cNvPicPr>
            <a:picLocks noChangeAspect="1"/>
          </p:cNvPicPr>
          <p:nvPr/>
        </p:nvPicPr>
        <p:blipFill>
          <a:blip r:embed="rId2"/>
          <a:stretch>
            <a:fillRect/>
          </a:stretch>
        </p:blipFill>
        <p:spPr>
          <a:xfrm>
            <a:off x="6990890" y="1415778"/>
            <a:ext cx="4657549" cy="3483847"/>
          </a:xfrm>
          <a:prstGeom prst="rect">
            <a:avLst/>
          </a:prstGeom>
        </p:spPr>
      </p:pic>
    </p:spTree>
    <p:extLst>
      <p:ext uri="{BB962C8B-B14F-4D97-AF65-F5344CB8AC3E}">
        <p14:creationId xmlns:p14="http://schemas.microsoft.com/office/powerpoint/2010/main" val="25591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C4751-E7B0-7DA6-891A-448BBBAD9835}"/>
              </a:ext>
            </a:extLst>
          </p:cNvPr>
          <p:cNvSpPr>
            <a:spLocks noGrp="1"/>
          </p:cNvSpPr>
          <p:nvPr>
            <p:ph type="title"/>
          </p:nvPr>
        </p:nvSpPr>
        <p:spPr/>
        <p:txBody>
          <a:bodyPr/>
          <a:lstStyle/>
          <a:p>
            <a:r>
              <a:rPr lang="en-GB" dirty="0"/>
              <a:t>Plans</a:t>
            </a:r>
          </a:p>
        </p:txBody>
      </p:sp>
      <p:sp>
        <p:nvSpPr>
          <p:cNvPr id="6" name="Content Placeholder 5">
            <a:extLst>
              <a:ext uri="{FF2B5EF4-FFF2-40B4-BE49-F238E27FC236}">
                <a16:creationId xmlns:a16="http://schemas.microsoft.com/office/drawing/2014/main" id="{BAA90D5C-D53C-1F98-0ECF-6E205D457B5E}"/>
              </a:ext>
            </a:extLst>
          </p:cNvPr>
          <p:cNvSpPr>
            <a:spLocks noGrp="1"/>
          </p:cNvSpPr>
          <p:nvPr>
            <p:ph idx="1"/>
          </p:nvPr>
        </p:nvSpPr>
        <p:spPr/>
        <p:txBody>
          <a:bodyPr/>
          <a:lstStyle/>
          <a:p>
            <a:r>
              <a:rPr lang="en-GB" dirty="0"/>
              <a:t>Financial Recovery / Savings Plans</a:t>
            </a:r>
          </a:p>
          <a:p>
            <a:r>
              <a:rPr lang="en-GB" dirty="0"/>
              <a:t>Waiting for single year budget plan</a:t>
            </a:r>
          </a:p>
          <a:p>
            <a:r>
              <a:rPr lang="en-GB" dirty="0"/>
              <a:t>LTWP (start of first revision)</a:t>
            </a:r>
          </a:p>
          <a:p>
            <a:r>
              <a:rPr lang="en-GB" dirty="0"/>
              <a:t>10 YP</a:t>
            </a:r>
          </a:p>
          <a:p>
            <a:r>
              <a:rPr lang="en-GB" dirty="0"/>
              <a:t>Elective Recovery Plan</a:t>
            </a:r>
          </a:p>
          <a:p>
            <a:r>
              <a:rPr lang="en-GB" dirty="0"/>
              <a:t>And many more again!</a:t>
            </a:r>
          </a:p>
        </p:txBody>
      </p:sp>
      <p:pic>
        <p:nvPicPr>
          <p:cNvPr id="3" name="Picture 2">
            <a:extLst>
              <a:ext uri="{FF2B5EF4-FFF2-40B4-BE49-F238E27FC236}">
                <a16:creationId xmlns:a16="http://schemas.microsoft.com/office/drawing/2014/main" id="{5218BB80-BF4F-1FBC-6777-89943D00A6C4}"/>
              </a:ext>
            </a:extLst>
          </p:cNvPr>
          <p:cNvPicPr>
            <a:picLocks noChangeAspect="1"/>
          </p:cNvPicPr>
          <p:nvPr/>
        </p:nvPicPr>
        <p:blipFill>
          <a:blip r:embed="rId2"/>
          <a:stretch>
            <a:fillRect/>
          </a:stretch>
        </p:blipFill>
        <p:spPr>
          <a:xfrm>
            <a:off x="5781270" y="1498802"/>
            <a:ext cx="5374410" cy="4023869"/>
          </a:xfrm>
          <a:prstGeom prst="rect">
            <a:avLst/>
          </a:prstGeom>
        </p:spPr>
      </p:pic>
    </p:spTree>
    <p:extLst>
      <p:ext uri="{BB962C8B-B14F-4D97-AF65-F5344CB8AC3E}">
        <p14:creationId xmlns:p14="http://schemas.microsoft.com/office/powerpoint/2010/main" val="40275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2AA7-16C0-4731-865F-CCD32FFF958C}"/>
              </a:ext>
            </a:extLst>
          </p:cNvPr>
          <p:cNvSpPr>
            <a:spLocks noGrp="1"/>
          </p:cNvSpPr>
          <p:nvPr>
            <p:ph type="title"/>
          </p:nvPr>
        </p:nvSpPr>
        <p:spPr>
          <a:xfrm>
            <a:off x="256465" y="527348"/>
            <a:ext cx="7794231" cy="611649"/>
          </a:xfrm>
        </p:spPr>
        <p:txBody>
          <a:bodyPr>
            <a:normAutofit/>
          </a:bodyPr>
          <a:lstStyle/>
          <a:p>
            <a:r>
              <a:rPr lang="en-GB" b="1" dirty="0">
                <a:solidFill>
                  <a:schemeClr val="tx1"/>
                </a:solidFill>
                <a:latin typeface="+mj-lt"/>
                <a:cs typeface="+mj-cs"/>
              </a:rPr>
              <a:t>NHS Long Term Workforce Plan</a:t>
            </a:r>
          </a:p>
        </p:txBody>
      </p:sp>
      <p:sp>
        <p:nvSpPr>
          <p:cNvPr id="15" name="TextBox 14">
            <a:extLst>
              <a:ext uri="{FF2B5EF4-FFF2-40B4-BE49-F238E27FC236}">
                <a16:creationId xmlns:a16="http://schemas.microsoft.com/office/drawing/2014/main" id="{D1B0919F-8736-EB67-B263-F192DB9AE978}"/>
              </a:ext>
            </a:extLst>
          </p:cNvPr>
          <p:cNvSpPr txBox="1"/>
          <p:nvPr/>
        </p:nvSpPr>
        <p:spPr>
          <a:xfrm>
            <a:off x="256465" y="1320102"/>
            <a:ext cx="6556930" cy="465197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The Plan sets out an expansion in training, changes to ways of working, and improvements to culture that will increase the NHS permanent workforce over 15 years. It is focused around the following three aims</a:t>
            </a:r>
            <a:endParaRPr kumimoji="0" lang="en-GB" sz="20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Train: </a:t>
            </a:r>
            <a:r>
              <a:rPr kumimoji="0" lang="en-GB" sz="20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Growing the workforce</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Retain: </a:t>
            </a:r>
            <a:r>
              <a:rPr kumimoji="0" lang="en-GB" sz="20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retaining the existing talent by boosting flexibility, wellbeing support etc</a:t>
            </a:r>
            <a:endParaRPr lang="en-GB" sz="2000" dirty="0">
              <a:solidFill>
                <a:srgbClr val="242424"/>
              </a:solidFill>
              <a:latin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Reform: </a:t>
            </a:r>
            <a:r>
              <a:rPr kumimoji="0" lang="en-GB" sz="20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Working and training differently, new tech, therapy and treatments.</a:t>
            </a:r>
          </a:p>
        </p:txBody>
      </p:sp>
      <p:pic>
        <p:nvPicPr>
          <p:cNvPr id="16" name="Picture 15" descr="A person holding a baby and a person holding a tablet&#10;&#10;Description automatically generated with low confidence">
            <a:extLst>
              <a:ext uri="{FF2B5EF4-FFF2-40B4-BE49-F238E27FC236}">
                <a16:creationId xmlns:a16="http://schemas.microsoft.com/office/drawing/2014/main" id="{C7F68C0C-288C-3FF4-E8C9-C94A86312C50}"/>
              </a:ext>
            </a:extLst>
          </p:cNvPr>
          <p:cNvPicPr>
            <a:picLocks noChangeAspect="1"/>
          </p:cNvPicPr>
          <p:nvPr/>
        </p:nvPicPr>
        <p:blipFill>
          <a:blip r:embed="rId3"/>
          <a:stretch>
            <a:fillRect/>
          </a:stretch>
        </p:blipFill>
        <p:spPr>
          <a:xfrm>
            <a:off x="7666076" y="1466069"/>
            <a:ext cx="3440908" cy="4864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172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white document with numbers&#10;&#10;Description automatically generated">
            <a:extLst>
              <a:ext uri="{FF2B5EF4-FFF2-40B4-BE49-F238E27FC236}">
                <a16:creationId xmlns:a16="http://schemas.microsoft.com/office/drawing/2014/main" id="{0EC4BFDF-305E-4419-200B-1DED894E4DCB}"/>
              </a:ext>
            </a:extLst>
          </p:cNvPr>
          <p:cNvPicPr>
            <a:picLocks noGrp="1" noChangeAspect="1"/>
          </p:cNvPicPr>
          <p:nvPr>
            <p:ph idx="1"/>
          </p:nvPr>
        </p:nvPicPr>
        <p:blipFill rotWithShape="1">
          <a:blip r:embed="rId2"/>
          <a:srcRect l="6274" t="6028" r="3980"/>
          <a:stretch/>
        </p:blipFill>
        <p:spPr>
          <a:xfrm>
            <a:off x="1541124" y="741680"/>
            <a:ext cx="9544693" cy="5817883"/>
          </a:xfrm>
          <a:solidFill>
            <a:schemeClr val="bg1"/>
          </a:solidFill>
          <a:ln>
            <a:solidFill>
              <a:schemeClr val="tx1"/>
            </a:solidFill>
          </a:ln>
        </p:spPr>
      </p:pic>
      <p:sp>
        <p:nvSpPr>
          <p:cNvPr id="4" name="Title 3">
            <a:extLst>
              <a:ext uri="{FF2B5EF4-FFF2-40B4-BE49-F238E27FC236}">
                <a16:creationId xmlns:a16="http://schemas.microsoft.com/office/drawing/2014/main" id="{00FCD43C-2594-991E-27F0-712ECFD8CAE5}"/>
              </a:ext>
            </a:extLst>
          </p:cNvPr>
          <p:cNvSpPr>
            <a:spLocks noGrp="1"/>
          </p:cNvSpPr>
          <p:nvPr>
            <p:ph type="title"/>
          </p:nvPr>
        </p:nvSpPr>
        <p:spPr>
          <a:xfrm>
            <a:off x="400234" y="-134156"/>
            <a:ext cx="6523604" cy="865186"/>
          </a:xfrm>
        </p:spPr>
        <p:txBody>
          <a:bodyPr/>
          <a:lstStyle/>
          <a:p>
            <a:r>
              <a:rPr lang="en-GB" dirty="0"/>
              <a:t>National Expansion Numbers</a:t>
            </a:r>
          </a:p>
        </p:txBody>
      </p:sp>
    </p:spTree>
    <p:extLst>
      <p:ext uri="{BB962C8B-B14F-4D97-AF65-F5344CB8AC3E}">
        <p14:creationId xmlns:p14="http://schemas.microsoft.com/office/powerpoint/2010/main" val="324673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E9129-8746-B231-63DC-E1401BE65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B4574-F581-CE71-9F7F-47800E6E2A2F}"/>
              </a:ext>
            </a:extLst>
          </p:cNvPr>
          <p:cNvSpPr>
            <a:spLocks noGrp="1"/>
          </p:cNvSpPr>
          <p:nvPr>
            <p:ph type="title"/>
          </p:nvPr>
        </p:nvSpPr>
        <p:spPr>
          <a:xfrm>
            <a:off x="676273" y="474201"/>
            <a:ext cx="10134601" cy="611649"/>
          </a:xfrm>
        </p:spPr>
        <p:txBody>
          <a:bodyPr>
            <a:noAutofit/>
          </a:bodyPr>
          <a:lstStyle/>
          <a:p>
            <a:r>
              <a:rPr lang="en-GB" sz="4400" dirty="0"/>
              <a:t>Is it worth training locally?</a:t>
            </a:r>
          </a:p>
        </p:txBody>
      </p:sp>
      <p:sp>
        <p:nvSpPr>
          <p:cNvPr id="3" name="Content Placeholder 4">
            <a:extLst>
              <a:ext uri="{FF2B5EF4-FFF2-40B4-BE49-F238E27FC236}">
                <a16:creationId xmlns:a16="http://schemas.microsoft.com/office/drawing/2014/main" id="{FEF44304-CE75-96D2-5E52-27420CF7C3B8}"/>
              </a:ext>
            </a:extLst>
          </p:cNvPr>
          <p:cNvSpPr txBox="1">
            <a:spLocks/>
          </p:cNvSpPr>
          <p:nvPr/>
        </p:nvSpPr>
        <p:spPr>
          <a:xfrm>
            <a:off x="497555" y="1312711"/>
            <a:ext cx="7245321" cy="5071088"/>
          </a:xfrm>
          <a:prstGeom prst="rect">
            <a:avLst/>
          </a:prstGeom>
        </p:spPr>
        <p:txBody>
          <a:bodyPr vert="horz" lIns="91440" tIns="45720" rIns="91440" bIns="45720" rtlCol="0">
            <a:normAutofit/>
          </a:bodyPr>
          <a:lstStyle>
            <a:lvl1pPr marL="257169" indent="-257169" algn="l" defTabSz="514337" rtl="0" eaLnBrk="1" latinLnBrk="0" hangingPunct="1">
              <a:lnSpc>
                <a:spcPct val="90000"/>
              </a:lnSpc>
              <a:spcBef>
                <a:spcPts val="563"/>
              </a:spcBef>
              <a:buFont typeface="Arial" panose="020B0604020202020204" pitchFamily="34" charset="0"/>
              <a:buChar char="•"/>
              <a:defRPr sz="2100" b="0"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80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E8EDEE">
                    <a:lumMod val="25000"/>
                  </a:srgbClr>
                </a:solidFill>
                <a:effectLst/>
                <a:uLnTx/>
                <a:uFillTx/>
                <a:latin typeface="Arial" panose="020B0604020202020204"/>
                <a:ea typeface="+mn-ea"/>
                <a:cs typeface="+mn-cs"/>
              </a:rPr>
              <a:t>Redistribution of specialty training posts:  </a:t>
            </a:r>
            <a:endParaRPr kumimoji="0" lang="en-GB" sz="2000" b="1" i="0" u="none" strike="noStrike" kern="1200" cap="none" spc="0" normalizeH="0" baseline="0" noProof="0">
              <a:ln>
                <a:noFill/>
              </a:ln>
              <a:solidFill>
                <a:srgbClr val="E8EDEE">
                  <a:lumMod val="25000"/>
                </a:srgbClr>
              </a:solidFill>
              <a:effectLst/>
              <a:uLnTx/>
              <a:uFillTx/>
              <a:latin typeface="Arial" panose="020B0604020202020204"/>
              <a:ea typeface="+mn-ea"/>
              <a:cs typeface="Arial"/>
            </a:endParaRPr>
          </a:p>
          <a:p>
            <a:pPr marL="128270" marR="0" lvl="0"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mn-cs"/>
              </a:rPr>
              <a:t>Map highlights most doctors work close to where they trained.</a:t>
            </a:r>
          </a:p>
          <a:p>
            <a:pPr marL="128270" marR="0" lvl="0"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mn-cs"/>
              </a:rPr>
              <a:t>majority of doctors in training tend to work in or close to where trained. </a:t>
            </a:r>
          </a:p>
          <a:p>
            <a:pPr marL="128270" marR="0" lvl="0"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mn-cs"/>
              </a:rPr>
              <a:t>49% of specialists who gained CCT 2012 – 2019 are based &lt;10 miles from specialty training postcode</a:t>
            </a:r>
          </a:p>
          <a:p>
            <a:pPr marL="128270" marR="0" lvl="0"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mn-cs"/>
              </a:rPr>
              <a:t>80% within 50 miles</a:t>
            </a:r>
          </a:p>
          <a:p>
            <a:pPr marL="128270" marR="0" lvl="0"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mn-cs"/>
              </a:rPr>
              <a:t>A ten-year programme in 3 waves. SE the largest recipient of posts – &gt; 950 new posts.</a:t>
            </a:r>
          </a:p>
          <a:p>
            <a:pPr marL="128270" marR="0" lvl="0"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mn-cs"/>
              </a:rPr>
              <a:t>Aim to rebalance based on</a:t>
            </a:r>
          </a:p>
          <a:p>
            <a:pPr marL="256854" marR="0" lvl="1"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Arial"/>
              </a:rPr>
              <a:t>Population density</a:t>
            </a:r>
          </a:p>
          <a:p>
            <a:pPr marL="256854" marR="0" lvl="1"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Arial"/>
              </a:rPr>
              <a:t>Deprivation</a:t>
            </a:r>
          </a:p>
          <a:p>
            <a:pPr marL="256854" marR="0" lvl="1" indent="-128270"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8EDEE">
                    <a:lumMod val="25000"/>
                  </a:srgbClr>
                </a:solidFill>
                <a:effectLst/>
                <a:uLnTx/>
                <a:uFillTx/>
                <a:latin typeface="Arial" panose="020B0604020202020204"/>
                <a:ea typeface="+mn-ea"/>
                <a:cs typeface="Arial"/>
              </a:rPr>
              <a:t>Remote &amp; Rural</a:t>
            </a:r>
          </a:p>
          <a:p>
            <a:pPr marL="257169" marR="0" lvl="0" indent="-257169" algn="l" defTabSz="514337"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100" b="0" i="0" u="none" strike="noStrike" kern="1200" cap="none" spc="0" normalizeH="0" baseline="0" noProof="0">
              <a:ln>
                <a:noFill/>
              </a:ln>
              <a:solidFill>
                <a:srgbClr val="E8EDEE">
                  <a:lumMod val="25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512F2695-28C6-F56E-30EB-A3222442DC21}"/>
              </a:ext>
            </a:extLst>
          </p:cNvPr>
          <p:cNvPicPr>
            <a:picLocks noChangeAspect="1"/>
          </p:cNvPicPr>
          <p:nvPr/>
        </p:nvPicPr>
        <p:blipFill>
          <a:blip r:embed="rId2"/>
          <a:stretch>
            <a:fillRect/>
          </a:stretch>
        </p:blipFill>
        <p:spPr>
          <a:xfrm>
            <a:off x="7742876" y="1752599"/>
            <a:ext cx="4153849" cy="4317789"/>
          </a:xfrm>
          <a:prstGeom prst="rect">
            <a:avLst/>
          </a:prstGeom>
        </p:spPr>
      </p:pic>
    </p:spTree>
    <p:extLst>
      <p:ext uri="{BB962C8B-B14F-4D97-AF65-F5344CB8AC3E}">
        <p14:creationId xmlns:p14="http://schemas.microsoft.com/office/powerpoint/2010/main" val="110333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B4DAE1-7917-F69F-94DA-61AE454170F6}"/>
              </a:ext>
            </a:extLst>
          </p:cNvPr>
          <p:cNvSpPr>
            <a:spLocks noGrp="1"/>
          </p:cNvSpPr>
          <p:nvPr>
            <p:ph type="title"/>
          </p:nvPr>
        </p:nvSpPr>
        <p:spPr/>
        <p:txBody>
          <a:bodyPr/>
          <a:lstStyle/>
          <a:p>
            <a:r>
              <a:rPr lang="en-GB" dirty="0"/>
              <a:t>How about in our region?</a:t>
            </a:r>
          </a:p>
        </p:txBody>
      </p:sp>
      <p:sp>
        <p:nvSpPr>
          <p:cNvPr id="6" name="Content Placeholder 5">
            <a:extLst>
              <a:ext uri="{FF2B5EF4-FFF2-40B4-BE49-F238E27FC236}">
                <a16:creationId xmlns:a16="http://schemas.microsoft.com/office/drawing/2014/main" id="{E68843B1-A536-8465-5DB2-58C5CCDB3CCE}"/>
              </a:ext>
            </a:extLst>
          </p:cNvPr>
          <p:cNvSpPr>
            <a:spLocks noGrp="1"/>
          </p:cNvSpPr>
          <p:nvPr>
            <p:ph idx="1"/>
          </p:nvPr>
        </p:nvSpPr>
        <p:spPr/>
        <p:txBody>
          <a:bodyPr/>
          <a:lstStyle/>
          <a:p>
            <a:pPr marL="342900" indent="-342900">
              <a:buFont typeface="Arial" panose="020B0604020202020204" pitchFamily="34" charset="0"/>
              <a:buChar char="•"/>
            </a:pPr>
            <a:r>
              <a:rPr lang="en-GB" dirty="0"/>
              <a:t>We are medical student light</a:t>
            </a:r>
          </a:p>
          <a:p>
            <a:pPr marL="1028700" lvl="1" indent="-342900"/>
            <a:r>
              <a:rPr lang="en-GB" dirty="0"/>
              <a:t>Ask for 227% expansion</a:t>
            </a:r>
          </a:p>
          <a:p>
            <a:pPr marL="342900" indent="-342900">
              <a:buFont typeface="Arial" panose="020B0604020202020204" pitchFamily="34" charset="0"/>
              <a:buChar char="•"/>
            </a:pPr>
            <a:r>
              <a:rPr lang="en-GB" dirty="0"/>
              <a:t>We are doctor light in parts</a:t>
            </a:r>
          </a:p>
          <a:p>
            <a:pPr marL="1028700" lvl="1" indent="-342900"/>
            <a:r>
              <a:rPr lang="en-GB" dirty="0"/>
              <a:t>KSS main importer in Distribution &amp; Expansion</a:t>
            </a:r>
          </a:p>
          <a:p>
            <a:pPr marL="1028700" lvl="1" indent="-342900"/>
            <a:r>
              <a:rPr lang="en-GB" dirty="0"/>
              <a:t>Wessex and TV – up and down</a:t>
            </a:r>
          </a:p>
          <a:p>
            <a:pPr marL="342900" indent="-342900">
              <a:buFont typeface="Arial" panose="020B0604020202020204" pitchFamily="34" charset="0"/>
              <a:buChar char="•"/>
            </a:pPr>
            <a:r>
              <a:rPr lang="en-GB" dirty="0"/>
              <a:t>Expansion required near national norm in other professions</a:t>
            </a:r>
          </a:p>
          <a:p>
            <a:pPr marL="342900" indent="-342900">
              <a:buFont typeface="Arial" panose="020B0604020202020204" pitchFamily="34" charset="0"/>
              <a:buChar char="•"/>
            </a:pPr>
            <a:r>
              <a:rPr lang="en-GB" dirty="0"/>
              <a:t>Challenging when HEI’s not creating placements or not getting applications</a:t>
            </a:r>
          </a:p>
        </p:txBody>
      </p:sp>
      <p:pic>
        <p:nvPicPr>
          <p:cNvPr id="8" name="Picture 7" descr="A blue and white logo&#10;&#10;Description automatically generated">
            <a:extLst>
              <a:ext uri="{FF2B5EF4-FFF2-40B4-BE49-F238E27FC236}">
                <a16:creationId xmlns:a16="http://schemas.microsoft.com/office/drawing/2014/main" id="{4F186EA0-5780-BA7F-3462-0B02BCC67B0B}"/>
              </a:ext>
            </a:extLst>
          </p:cNvPr>
          <p:cNvPicPr>
            <a:picLocks noChangeAspect="1"/>
          </p:cNvPicPr>
          <p:nvPr/>
        </p:nvPicPr>
        <p:blipFill>
          <a:blip r:embed="rId2"/>
          <a:stretch>
            <a:fillRect/>
          </a:stretch>
        </p:blipFill>
        <p:spPr>
          <a:xfrm>
            <a:off x="10439279" y="388348"/>
            <a:ext cx="1190746" cy="1145812"/>
          </a:xfrm>
          <a:prstGeom prst="rect">
            <a:avLst/>
          </a:prstGeom>
        </p:spPr>
      </p:pic>
    </p:spTree>
    <p:extLst>
      <p:ext uri="{BB962C8B-B14F-4D97-AF65-F5344CB8AC3E}">
        <p14:creationId xmlns:p14="http://schemas.microsoft.com/office/powerpoint/2010/main" val="257360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9FB00-F3ED-7A23-5174-D147BA5F8613}"/>
              </a:ext>
            </a:extLst>
          </p:cNvPr>
          <p:cNvSpPr>
            <a:spLocks noGrp="1"/>
          </p:cNvSpPr>
          <p:nvPr>
            <p:ph type="title"/>
          </p:nvPr>
        </p:nvSpPr>
        <p:spPr/>
        <p:txBody>
          <a:bodyPr/>
          <a:lstStyle/>
          <a:p>
            <a:r>
              <a:rPr lang="en-GB" dirty="0"/>
              <a:t>How do we expand medical school numbers?</a:t>
            </a:r>
          </a:p>
        </p:txBody>
      </p:sp>
      <p:sp>
        <p:nvSpPr>
          <p:cNvPr id="6" name="Content Placeholder 5">
            <a:extLst>
              <a:ext uri="{FF2B5EF4-FFF2-40B4-BE49-F238E27FC236}">
                <a16:creationId xmlns:a16="http://schemas.microsoft.com/office/drawing/2014/main" id="{B31713C3-6753-7A09-99E6-5006DD90BB59}"/>
              </a:ext>
            </a:extLst>
          </p:cNvPr>
          <p:cNvSpPr>
            <a:spLocks noGrp="1"/>
          </p:cNvSpPr>
          <p:nvPr>
            <p:ph idx="1"/>
          </p:nvPr>
        </p:nvSpPr>
        <p:spPr>
          <a:xfrm>
            <a:off x="375138" y="1415778"/>
            <a:ext cx="7632000" cy="4786718"/>
          </a:xfrm>
        </p:spPr>
        <p:txBody>
          <a:bodyPr/>
          <a:lstStyle/>
          <a:p>
            <a:pPr marL="342900" indent="-342900">
              <a:buFont typeface="Arial" panose="020B0604020202020204" pitchFamily="34" charset="0"/>
              <a:buChar char="•"/>
            </a:pPr>
            <a:r>
              <a:rPr lang="en-GB" dirty="0"/>
              <a:t>New medical schools</a:t>
            </a:r>
          </a:p>
          <a:p>
            <a:pPr marL="342900" indent="-342900">
              <a:buFont typeface="Arial" panose="020B0604020202020204" pitchFamily="34" charset="0"/>
              <a:buChar char="•"/>
            </a:pPr>
            <a:r>
              <a:rPr lang="en-GB" dirty="0"/>
              <a:t>More entrants in existing schools</a:t>
            </a:r>
          </a:p>
          <a:p>
            <a:pPr marL="342900" indent="-342900">
              <a:buFont typeface="Arial" panose="020B0604020202020204" pitchFamily="34" charset="0"/>
              <a:buChar char="•"/>
            </a:pPr>
            <a:r>
              <a:rPr lang="en-GB" dirty="0"/>
              <a:t>New programmes</a:t>
            </a:r>
          </a:p>
          <a:p>
            <a:pPr marL="1028700" lvl="1" indent="-342900"/>
            <a:r>
              <a:rPr lang="en-GB" dirty="0"/>
              <a:t>shorter (PG, APEL, 4 year UG)</a:t>
            </a:r>
          </a:p>
          <a:p>
            <a:pPr marL="1028700" lvl="1" indent="-342900"/>
            <a:r>
              <a:rPr lang="en-GB" dirty="0"/>
              <a:t>more compact (Uni of Bucks)</a:t>
            </a:r>
          </a:p>
          <a:p>
            <a:pPr marL="342900" marR="0" lvl="0" indent="-34290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231F20"/>
                </a:solidFill>
                <a:effectLst/>
                <a:uLnTx/>
                <a:uFillTx/>
                <a:latin typeface="Arial" panose="020B0604020202020204"/>
                <a:ea typeface="+mn-ea"/>
                <a:cs typeface="+mn-cs"/>
              </a:rPr>
              <a:t>More clinical placements in each provider</a:t>
            </a:r>
          </a:p>
          <a:p>
            <a:pPr marL="1028700" marR="0" lvl="1" indent="-342900" algn="l" defTabSz="914400" rtl="0" eaLnBrk="1" fontAlgn="auto" latinLnBrk="0" hangingPunct="1">
              <a:lnSpc>
                <a:spcPct val="90000"/>
              </a:lnSpc>
              <a:spcBef>
                <a:spcPts val="500"/>
              </a:spcBef>
              <a:spcAft>
                <a:spcPts val="0"/>
              </a:spcAft>
              <a:buClr>
                <a:srgbClr val="231F20"/>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231F20"/>
                </a:solidFill>
                <a:effectLst/>
                <a:uLnTx/>
                <a:uFillTx/>
                <a:latin typeface="Arial" panose="020B0604020202020204"/>
                <a:ea typeface="+mn-ea"/>
                <a:cs typeface="+mn-cs"/>
              </a:rPr>
              <a:t>Faculty?</a:t>
            </a:r>
          </a:p>
          <a:p>
            <a:pPr marL="1028700" marR="0" lvl="1" indent="-342900" algn="l" defTabSz="914400" rtl="0" eaLnBrk="1" fontAlgn="auto" latinLnBrk="0" hangingPunct="1">
              <a:lnSpc>
                <a:spcPct val="90000"/>
              </a:lnSpc>
              <a:spcBef>
                <a:spcPts val="500"/>
              </a:spcBef>
              <a:spcAft>
                <a:spcPts val="0"/>
              </a:spcAft>
              <a:buClr>
                <a:srgbClr val="231F20"/>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231F20"/>
                </a:solidFill>
                <a:effectLst/>
                <a:uLnTx/>
                <a:uFillTx/>
                <a:latin typeface="Arial" panose="020B0604020202020204"/>
                <a:ea typeface="+mn-ea"/>
                <a:cs typeface="+mn-cs"/>
              </a:rPr>
              <a:t>Placement reform – e.g. hybrid</a:t>
            </a:r>
          </a:p>
          <a:p>
            <a:pPr marL="1028700" marR="0" lvl="1" indent="-342900" algn="l" defTabSz="914400" rtl="0" eaLnBrk="1" fontAlgn="auto" latinLnBrk="0" hangingPunct="1">
              <a:lnSpc>
                <a:spcPct val="90000"/>
              </a:lnSpc>
              <a:spcBef>
                <a:spcPts val="500"/>
              </a:spcBef>
              <a:spcAft>
                <a:spcPts val="0"/>
              </a:spcAft>
              <a:buClr>
                <a:srgbClr val="231F20"/>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231F20"/>
                </a:solidFill>
                <a:effectLst/>
                <a:uLnTx/>
                <a:uFillTx/>
                <a:latin typeface="Arial" panose="020B0604020202020204"/>
                <a:ea typeface="+mn-ea"/>
                <a:cs typeface="+mn-cs"/>
              </a:rPr>
              <a:t>New locations for placements</a:t>
            </a:r>
          </a:p>
          <a:p>
            <a:pPr marL="1028700" marR="0" lvl="1" indent="-342900" algn="l" defTabSz="914400" rtl="0" eaLnBrk="1" fontAlgn="auto" latinLnBrk="0" hangingPunct="1">
              <a:lnSpc>
                <a:spcPct val="90000"/>
              </a:lnSpc>
              <a:spcBef>
                <a:spcPts val="500"/>
              </a:spcBef>
              <a:spcAft>
                <a:spcPts val="0"/>
              </a:spcAft>
              <a:buClr>
                <a:srgbClr val="231F20"/>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231F20"/>
                </a:solidFill>
                <a:effectLst/>
                <a:uLnTx/>
                <a:uFillTx/>
                <a:latin typeface="Arial" panose="020B0604020202020204"/>
                <a:ea typeface="+mn-ea"/>
                <a:cs typeface="+mn-cs"/>
              </a:rPr>
              <a:t>Estates – educational / accommodation</a:t>
            </a:r>
          </a:p>
          <a:p>
            <a:pPr marL="1028700" marR="0" lvl="1" indent="-342900" algn="l" defTabSz="914400" rtl="0" eaLnBrk="1" fontAlgn="auto" latinLnBrk="0" hangingPunct="1">
              <a:lnSpc>
                <a:spcPct val="90000"/>
              </a:lnSpc>
              <a:spcBef>
                <a:spcPts val="500"/>
              </a:spcBef>
              <a:spcAft>
                <a:spcPts val="0"/>
              </a:spcAft>
              <a:buClr>
                <a:srgbClr val="231F20"/>
              </a:buClr>
              <a:buSzTx/>
              <a:buFont typeface="Arial" panose="020B0604020202020204" pitchFamily="34" charset="0"/>
              <a:buChar char="•"/>
              <a:tabLst/>
              <a:defRPr/>
            </a:pPr>
            <a:r>
              <a:rPr lang="en-GB" dirty="0">
                <a:solidFill>
                  <a:srgbClr val="231F20"/>
                </a:solidFill>
                <a:latin typeface="Arial" panose="020B0604020202020204"/>
              </a:rPr>
              <a:t>Focus on local students?</a:t>
            </a:r>
            <a:endParaRPr kumimoji="0" lang="en-GB" sz="22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342900" indent="-342900"/>
            <a:endParaRPr lang="en-GB" dirty="0"/>
          </a:p>
        </p:txBody>
      </p:sp>
      <p:pic>
        <p:nvPicPr>
          <p:cNvPr id="8" name="Picture 7" descr="A blue and white logo&#10;&#10;Description automatically generated">
            <a:extLst>
              <a:ext uri="{FF2B5EF4-FFF2-40B4-BE49-F238E27FC236}">
                <a16:creationId xmlns:a16="http://schemas.microsoft.com/office/drawing/2014/main" id="{58647223-7E3F-4FB2-0427-CBA2D63E5351}"/>
              </a:ext>
            </a:extLst>
          </p:cNvPr>
          <p:cNvPicPr>
            <a:picLocks noChangeAspect="1"/>
          </p:cNvPicPr>
          <p:nvPr/>
        </p:nvPicPr>
        <p:blipFill>
          <a:blip r:embed="rId2"/>
          <a:stretch>
            <a:fillRect/>
          </a:stretch>
        </p:blipFill>
        <p:spPr>
          <a:xfrm>
            <a:off x="10662388" y="278876"/>
            <a:ext cx="1262277" cy="1214644"/>
          </a:xfrm>
          <a:prstGeom prst="rect">
            <a:avLst/>
          </a:prstGeom>
        </p:spPr>
      </p:pic>
      <p:pic>
        <p:nvPicPr>
          <p:cNvPr id="10" name="Picture 9" descr="A group of men wearing military uniforms&#10;&#10;Description automatically generated">
            <a:extLst>
              <a:ext uri="{FF2B5EF4-FFF2-40B4-BE49-F238E27FC236}">
                <a16:creationId xmlns:a16="http://schemas.microsoft.com/office/drawing/2014/main" id="{035EAAFF-4A98-BD00-6DAA-53D6BCD1F825}"/>
              </a:ext>
            </a:extLst>
          </p:cNvPr>
          <p:cNvPicPr>
            <a:picLocks noChangeAspect="1"/>
          </p:cNvPicPr>
          <p:nvPr/>
        </p:nvPicPr>
        <p:blipFill>
          <a:blip r:embed="rId3"/>
          <a:stretch>
            <a:fillRect/>
          </a:stretch>
        </p:blipFill>
        <p:spPr>
          <a:xfrm>
            <a:off x="6842760" y="1727200"/>
            <a:ext cx="4868640" cy="3544370"/>
          </a:xfrm>
          <a:prstGeom prst="rect">
            <a:avLst/>
          </a:prstGeom>
        </p:spPr>
      </p:pic>
    </p:spTree>
    <p:extLst>
      <p:ext uri="{BB962C8B-B14F-4D97-AF65-F5344CB8AC3E}">
        <p14:creationId xmlns:p14="http://schemas.microsoft.com/office/powerpoint/2010/main" val="236885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42FB-3732-D618-9134-D86F77996C69}"/>
              </a:ext>
            </a:extLst>
          </p:cNvPr>
          <p:cNvSpPr>
            <a:spLocks noGrp="1"/>
          </p:cNvSpPr>
          <p:nvPr>
            <p:ph type="title"/>
          </p:nvPr>
        </p:nvSpPr>
        <p:spPr/>
        <p:txBody>
          <a:bodyPr/>
          <a:lstStyle/>
          <a:p>
            <a:r>
              <a:rPr lang="en-GB" dirty="0"/>
              <a:t>SE Medical School Expansion 2026-30</a:t>
            </a:r>
          </a:p>
        </p:txBody>
      </p:sp>
      <p:graphicFrame>
        <p:nvGraphicFramePr>
          <p:cNvPr id="4" name="Content Placeholder 3">
            <a:extLst>
              <a:ext uri="{FF2B5EF4-FFF2-40B4-BE49-F238E27FC236}">
                <a16:creationId xmlns:a16="http://schemas.microsoft.com/office/drawing/2014/main" id="{AAAEC369-73C2-DCE5-F9D5-D49D78563F87}"/>
              </a:ext>
            </a:extLst>
          </p:cNvPr>
          <p:cNvGraphicFramePr>
            <a:graphicFrameLocks noGrp="1"/>
          </p:cNvGraphicFramePr>
          <p:nvPr>
            <p:ph sz="quarter" idx="10"/>
            <p:extLst>
              <p:ext uri="{D42A27DB-BD31-4B8C-83A1-F6EECF244321}">
                <p14:modId xmlns:p14="http://schemas.microsoft.com/office/powerpoint/2010/main" val="2400025233"/>
              </p:ext>
            </p:extLst>
          </p:nvPr>
        </p:nvGraphicFramePr>
        <p:xfrm>
          <a:off x="784225" y="2141538"/>
          <a:ext cx="10641011" cy="1873054"/>
        </p:xfrm>
        <a:graphic>
          <a:graphicData uri="http://schemas.openxmlformats.org/drawingml/2006/table">
            <a:tbl>
              <a:tblPr/>
              <a:tblGrid>
                <a:gridCol w="2522314">
                  <a:extLst>
                    <a:ext uri="{9D8B030D-6E8A-4147-A177-3AD203B41FA5}">
                      <a16:colId xmlns:a16="http://schemas.microsoft.com/office/drawing/2014/main" val="1692660618"/>
                    </a:ext>
                  </a:extLst>
                </a:gridCol>
                <a:gridCol w="2522314">
                  <a:extLst>
                    <a:ext uri="{9D8B030D-6E8A-4147-A177-3AD203B41FA5}">
                      <a16:colId xmlns:a16="http://schemas.microsoft.com/office/drawing/2014/main" val="1578315397"/>
                    </a:ext>
                  </a:extLst>
                </a:gridCol>
                <a:gridCol w="2758780">
                  <a:extLst>
                    <a:ext uri="{9D8B030D-6E8A-4147-A177-3AD203B41FA5}">
                      <a16:colId xmlns:a16="http://schemas.microsoft.com/office/drawing/2014/main" val="852676338"/>
                    </a:ext>
                  </a:extLst>
                </a:gridCol>
                <a:gridCol w="2837603">
                  <a:extLst>
                    <a:ext uri="{9D8B030D-6E8A-4147-A177-3AD203B41FA5}">
                      <a16:colId xmlns:a16="http://schemas.microsoft.com/office/drawing/2014/main" val="1278475875"/>
                    </a:ext>
                  </a:extLst>
                </a:gridCol>
              </a:tblGrid>
              <a:tr h="936527">
                <a:tc>
                  <a:txBody>
                    <a:bodyPr/>
                    <a:lstStyle/>
                    <a:p>
                      <a:pPr algn="ctr" fontAlgn="b"/>
                      <a:r>
                        <a:rPr lang="en-GB" sz="2000" b="1" i="0" u="none" strike="noStrike" dirty="0">
                          <a:solidFill>
                            <a:srgbClr val="000000"/>
                          </a:solidFill>
                          <a:effectLst/>
                          <a:highlight>
                            <a:srgbClr val="C0E6F5"/>
                          </a:highlight>
                          <a:latin typeface="Aptos Narrow" panose="020B0004020202020204" pitchFamily="34" charset="0"/>
                        </a:rPr>
                        <a:t>2026/27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GB" sz="2000" b="1" i="0" u="none" strike="noStrike">
                          <a:solidFill>
                            <a:srgbClr val="000000"/>
                          </a:solidFill>
                          <a:effectLst/>
                          <a:highlight>
                            <a:srgbClr val="C0E6F5"/>
                          </a:highlight>
                          <a:latin typeface="Aptos Narrow" panose="020B0004020202020204" pitchFamily="34" charset="0"/>
                        </a:rPr>
                        <a:t>2027/28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GB" sz="2000" b="1" i="0" u="none" strike="noStrike">
                          <a:solidFill>
                            <a:srgbClr val="000000"/>
                          </a:solidFill>
                          <a:effectLst/>
                          <a:highlight>
                            <a:srgbClr val="C0E6F5"/>
                          </a:highlight>
                          <a:latin typeface="Aptos Narrow" panose="020B0004020202020204" pitchFamily="34" charset="0"/>
                        </a:rPr>
                        <a:t> 2028/29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GB" sz="2000" b="1" i="0" u="none" strike="noStrike">
                          <a:solidFill>
                            <a:srgbClr val="000000"/>
                          </a:solidFill>
                          <a:effectLst/>
                          <a:highlight>
                            <a:srgbClr val="C0E6F5"/>
                          </a:highlight>
                          <a:latin typeface="Aptos Narrow" panose="020B0004020202020204" pitchFamily="34" charset="0"/>
                        </a:rPr>
                        <a:t>2029/30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524675772"/>
                  </a:ext>
                </a:extLst>
              </a:tr>
              <a:tr h="936527">
                <a:tc>
                  <a:txBody>
                    <a:bodyPr/>
                    <a:lstStyle/>
                    <a:p>
                      <a:pPr algn="ctr" fontAlgn="b"/>
                      <a:r>
                        <a:rPr lang="en-GB" sz="2000" b="0" i="0" u="none" strike="noStrike" dirty="0">
                          <a:solidFill>
                            <a:srgbClr val="000000"/>
                          </a:solidFill>
                          <a:effectLst/>
                          <a:highlight>
                            <a:srgbClr val="C0E6F5"/>
                          </a:highlight>
                          <a:latin typeface="Aptos Narrow" panose="020B0004020202020204" pitchFamily="34" charset="0"/>
                        </a:rPr>
                        <a:t>65</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C0E6F5"/>
                    </a:solidFill>
                  </a:tcPr>
                </a:tc>
                <a:tc>
                  <a:txBody>
                    <a:bodyPr/>
                    <a:lstStyle/>
                    <a:p>
                      <a:pPr algn="ctr" fontAlgn="b"/>
                      <a:r>
                        <a:rPr lang="en-GB" sz="2000" b="0" i="0" u="none" strike="noStrike" dirty="0">
                          <a:solidFill>
                            <a:srgbClr val="000000"/>
                          </a:solidFill>
                          <a:effectLst/>
                          <a:highlight>
                            <a:srgbClr val="C0E6F5"/>
                          </a:highlight>
                          <a:latin typeface="Aptos Narrow" panose="020B0004020202020204" pitchFamily="34" charset="0"/>
                        </a:rPr>
                        <a:t>70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C0E6F5"/>
                    </a:solidFill>
                  </a:tcPr>
                </a:tc>
                <a:tc>
                  <a:txBody>
                    <a:bodyPr/>
                    <a:lstStyle/>
                    <a:p>
                      <a:pPr algn="ctr" fontAlgn="b"/>
                      <a:r>
                        <a:rPr lang="en-GB" sz="2000" b="0" i="0" u="none" strike="noStrike" dirty="0">
                          <a:solidFill>
                            <a:srgbClr val="000000"/>
                          </a:solidFill>
                          <a:effectLst/>
                          <a:highlight>
                            <a:srgbClr val="C0E6F5"/>
                          </a:highlight>
                          <a:latin typeface="Aptos Narrow" panose="020B0004020202020204" pitchFamily="34" charset="0"/>
                        </a:rPr>
                        <a:t>87</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C0E6F5"/>
                    </a:solidFill>
                  </a:tcPr>
                </a:tc>
                <a:tc>
                  <a:txBody>
                    <a:bodyPr/>
                    <a:lstStyle/>
                    <a:p>
                      <a:pPr algn="ctr" fontAlgn="b"/>
                      <a:r>
                        <a:rPr lang="en-GB" sz="2000" b="0" i="0" u="none" strike="noStrike" dirty="0">
                          <a:solidFill>
                            <a:srgbClr val="000000"/>
                          </a:solidFill>
                          <a:effectLst/>
                          <a:highlight>
                            <a:srgbClr val="C0E6F5"/>
                          </a:highlight>
                          <a:latin typeface="Aptos Narrow" panose="020B0004020202020204" pitchFamily="34" charset="0"/>
                        </a:rPr>
                        <a:t>256</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683759326"/>
                  </a:ext>
                </a:extLst>
              </a:tr>
            </a:tbl>
          </a:graphicData>
        </a:graphic>
      </p:graphicFrame>
      <p:sp>
        <p:nvSpPr>
          <p:cNvPr id="3" name="TextBox 2">
            <a:extLst>
              <a:ext uri="{FF2B5EF4-FFF2-40B4-BE49-F238E27FC236}">
                <a16:creationId xmlns:a16="http://schemas.microsoft.com/office/drawing/2014/main" id="{E21BC088-A2DA-C73C-E79C-F8194A267654}"/>
              </a:ext>
            </a:extLst>
          </p:cNvPr>
          <p:cNvSpPr txBox="1"/>
          <p:nvPr/>
        </p:nvSpPr>
        <p:spPr>
          <a:xfrm>
            <a:off x="950495" y="4584032"/>
            <a:ext cx="9432758"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t>Need some certainty</a:t>
            </a:r>
          </a:p>
          <a:p>
            <a:pPr marL="285750" indent="-285750">
              <a:buFont typeface="Arial" panose="020B0604020202020204" pitchFamily="34" charset="0"/>
              <a:buChar char="•"/>
            </a:pPr>
            <a:r>
              <a:rPr lang="en-GB" sz="2800" dirty="0"/>
              <a:t>&gt; 18 month lead in time for a new programme</a:t>
            </a:r>
          </a:p>
        </p:txBody>
      </p:sp>
    </p:spTree>
    <p:extLst>
      <p:ext uri="{BB962C8B-B14F-4D97-AF65-F5344CB8AC3E}">
        <p14:creationId xmlns:p14="http://schemas.microsoft.com/office/powerpoint/2010/main" val="78034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74F18-949F-A8D0-23AD-2C37FFA5C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2D7DF-FA9B-64A8-572A-F8BB1BBBDE5A}"/>
              </a:ext>
            </a:extLst>
          </p:cNvPr>
          <p:cNvSpPr>
            <a:spLocks noGrp="1"/>
          </p:cNvSpPr>
          <p:nvPr>
            <p:ph type="title"/>
          </p:nvPr>
        </p:nvSpPr>
        <p:spPr>
          <a:xfrm>
            <a:off x="726702" y="306865"/>
            <a:ext cx="9713040" cy="611649"/>
          </a:xfrm>
        </p:spPr>
        <p:txBody>
          <a:bodyPr>
            <a:normAutofit/>
          </a:bodyPr>
          <a:lstStyle/>
          <a:p>
            <a:r>
              <a:rPr lang="en-GB" sz="2400" dirty="0"/>
              <a:t>MS Placement sessions in the South East region – NHS Trusts</a:t>
            </a:r>
          </a:p>
        </p:txBody>
      </p:sp>
      <p:sp>
        <p:nvSpPr>
          <p:cNvPr id="6" name="TextBox 5">
            <a:extLst>
              <a:ext uri="{FF2B5EF4-FFF2-40B4-BE49-F238E27FC236}">
                <a16:creationId xmlns:a16="http://schemas.microsoft.com/office/drawing/2014/main" id="{9645865B-A1E6-2E07-7289-B31C495FAEE7}"/>
              </a:ext>
            </a:extLst>
          </p:cNvPr>
          <p:cNvSpPr txBox="1"/>
          <p:nvPr/>
        </p:nvSpPr>
        <p:spPr>
          <a:xfrm>
            <a:off x="726702" y="1230499"/>
            <a:ext cx="639880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AE2573"/>
                </a:solidFill>
                <a:effectLst/>
                <a:uLnTx/>
                <a:uFillTx/>
                <a:latin typeface="Arial" panose="020B0604020202020204" pitchFamily="34" charset="0"/>
                <a:ea typeface="+mn-ea"/>
                <a:cs typeface="Arial" panose="020B0604020202020204" pitchFamily="34" charset="0"/>
              </a:rPr>
              <a:t>Placement Sessions % by Education Provider Region for NHS placements in each South East ICS </a:t>
            </a:r>
          </a:p>
        </p:txBody>
      </p:sp>
      <p:graphicFrame>
        <p:nvGraphicFramePr>
          <p:cNvPr id="3" name="Table 2">
            <a:extLst>
              <a:ext uri="{FF2B5EF4-FFF2-40B4-BE49-F238E27FC236}">
                <a16:creationId xmlns:a16="http://schemas.microsoft.com/office/drawing/2014/main" id="{357D651E-D58E-06C8-5965-E46DDF13A64E}"/>
              </a:ext>
            </a:extLst>
          </p:cNvPr>
          <p:cNvGraphicFramePr>
            <a:graphicFrameLocks noGrp="1"/>
          </p:cNvGraphicFramePr>
          <p:nvPr/>
        </p:nvGraphicFramePr>
        <p:xfrm>
          <a:off x="2724150" y="1675404"/>
          <a:ext cx="5924551" cy="3507192"/>
        </p:xfrm>
        <a:graphic>
          <a:graphicData uri="http://schemas.openxmlformats.org/drawingml/2006/table">
            <a:tbl>
              <a:tblPr/>
              <a:tblGrid>
                <a:gridCol w="1361239">
                  <a:extLst>
                    <a:ext uri="{9D8B030D-6E8A-4147-A177-3AD203B41FA5}">
                      <a16:colId xmlns:a16="http://schemas.microsoft.com/office/drawing/2014/main" val="2679153496"/>
                    </a:ext>
                  </a:extLst>
                </a:gridCol>
                <a:gridCol w="2281656">
                  <a:extLst>
                    <a:ext uri="{9D8B030D-6E8A-4147-A177-3AD203B41FA5}">
                      <a16:colId xmlns:a16="http://schemas.microsoft.com/office/drawing/2014/main" val="3971688549"/>
                    </a:ext>
                  </a:extLst>
                </a:gridCol>
                <a:gridCol w="2281656">
                  <a:extLst>
                    <a:ext uri="{9D8B030D-6E8A-4147-A177-3AD203B41FA5}">
                      <a16:colId xmlns:a16="http://schemas.microsoft.com/office/drawing/2014/main" val="1718345222"/>
                    </a:ext>
                  </a:extLst>
                </a:gridCol>
              </a:tblGrid>
              <a:tr h="438399">
                <a:tc>
                  <a:txBody>
                    <a:bodyPr/>
                    <a:lstStyle/>
                    <a:p>
                      <a:pPr algn="l" fontAlgn="b"/>
                      <a:r>
                        <a:rPr lang="en-GB" sz="1800" b="1" i="0" u="none" strike="noStrike">
                          <a:solidFill>
                            <a:srgbClr val="FFFFFF"/>
                          </a:solidFill>
                          <a:effectLst/>
                          <a:latin typeface="Arial" panose="020B0604020202020204" pitchFamily="34" charset="0"/>
                          <a:cs typeface="Arial" panose="020B0604020202020204" pitchFamily="34" charset="0"/>
                        </a:rPr>
                        <a:t>ICB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algn="ctr" fontAlgn="b"/>
                      <a:r>
                        <a:rPr lang="en-GB" sz="1800" b="1" i="0" u="none" strike="noStrike">
                          <a:solidFill>
                            <a:srgbClr val="FFFFFF"/>
                          </a:solidFill>
                          <a:effectLst/>
                          <a:latin typeface="Arial" panose="020B0604020202020204" pitchFamily="34" charset="0"/>
                          <a:cs typeface="Arial" panose="020B0604020202020204" pitchFamily="34" charset="0"/>
                        </a:rPr>
                        <a:t>London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algn="ctr" fontAlgn="b"/>
                      <a:r>
                        <a:rPr lang="en-GB" sz="1800" b="1" i="0" u="none" strike="noStrike">
                          <a:solidFill>
                            <a:srgbClr val="FFFFFF"/>
                          </a:solidFill>
                          <a:effectLst/>
                          <a:latin typeface="Arial" panose="020B0604020202020204" pitchFamily="34" charset="0"/>
                          <a:cs typeface="Arial" panose="020B0604020202020204" pitchFamily="34" charset="0"/>
                        </a:rPr>
                        <a:t>South East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2185174959"/>
                  </a:ext>
                </a:extLst>
              </a:tr>
              <a:tr h="438399">
                <a:tc>
                  <a:txBody>
                    <a:bodyPr/>
                    <a:lstStyle/>
                    <a:p>
                      <a:pPr algn="l" fontAlgn="b"/>
                      <a:r>
                        <a:rPr lang="en-GB" sz="1800" b="1" i="0" u="none" strike="noStrike">
                          <a:solidFill>
                            <a:srgbClr val="000000"/>
                          </a:solidFill>
                          <a:effectLst/>
                          <a:latin typeface="Arial" panose="020B0604020202020204" pitchFamily="34" charset="0"/>
                          <a:cs typeface="Arial" panose="020B0604020202020204" pitchFamily="34" charset="0"/>
                        </a:rPr>
                        <a:t>South East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E3"/>
                    </a:solidFill>
                  </a:tcPr>
                </a:tc>
                <a:tc>
                  <a:txBody>
                    <a:bodyPr/>
                    <a:lstStyle/>
                    <a:p>
                      <a:pPr algn="ctr" fontAlgn="b"/>
                      <a:r>
                        <a:rPr lang="en-GB" sz="1800" b="1" i="0" u="none" strike="noStrike">
                          <a:solidFill>
                            <a:srgbClr val="000000"/>
                          </a:solidFill>
                          <a:effectLst/>
                          <a:latin typeface="Arial" panose="020B0604020202020204" pitchFamily="34" charset="0"/>
                          <a:cs typeface="Arial" panose="020B0604020202020204" pitchFamily="34" charset="0"/>
                        </a:rPr>
                        <a:t>22.2%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E3"/>
                    </a:solidFill>
                  </a:tcPr>
                </a:tc>
                <a:tc>
                  <a:txBody>
                    <a:bodyPr/>
                    <a:lstStyle/>
                    <a:p>
                      <a:pPr algn="ctr" fontAlgn="b"/>
                      <a:r>
                        <a:rPr lang="en-GB" sz="1800" b="1" i="0" u="none" strike="noStrike">
                          <a:solidFill>
                            <a:srgbClr val="000000"/>
                          </a:solidFill>
                          <a:effectLst/>
                          <a:latin typeface="Arial" panose="020B0604020202020204" pitchFamily="34" charset="0"/>
                          <a:cs typeface="Arial" panose="020B0604020202020204" pitchFamily="34" charset="0"/>
                        </a:rPr>
                        <a:t>77.8%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E3"/>
                    </a:solidFill>
                  </a:tcPr>
                </a:tc>
                <a:extLst>
                  <a:ext uri="{0D108BD9-81ED-4DB2-BD59-A6C34878D82A}">
                    <a16:rowId xmlns:a16="http://schemas.microsoft.com/office/drawing/2014/main" val="965340391"/>
                  </a:ext>
                </a:extLst>
              </a:tr>
              <a:tr h="438399">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BOB</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99.9%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6065730"/>
                  </a:ext>
                </a:extLst>
              </a:tr>
              <a:tr h="438399">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Frimley</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34.1%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65.9%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2778085"/>
                  </a:ext>
                </a:extLst>
              </a:tr>
              <a:tr h="438399">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HIOW</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99.7%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708640"/>
                  </a:ext>
                </a:extLst>
              </a:tr>
              <a:tr h="438399">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KM</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71.0%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29.0%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983"/>
                  </a:ext>
                </a:extLst>
              </a:tr>
              <a:tr h="438399">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Surrey</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67.6%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32.4%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930760"/>
                  </a:ext>
                </a:extLst>
              </a:tr>
              <a:tr h="438399">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Sussex</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95.4%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9952340"/>
                  </a:ext>
                </a:extLst>
              </a:tr>
            </a:tbl>
          </a:graphicData>
        </a:graphic>
      </p:graphicFrame>
    </p:spTree>
    <p:extLst>
      <p:ext uri="{BB962C8B-B14F-4D97-AF65-F5344CB8AC3E}">
        <p14:creationId xmlns:p14="http://schemas.microsoft.com/office/powerpoint/2010/main" val="276849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442E-9C37-4F9C-4435-339C4EDA161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5B19FAD-D749-3F5F-FE3F-4B52467A64EC}"/>
              </a:ext>
            </a:extLst>
          </p:cNvPr>
          <p:cNvSpPr>
            <a:spLocks noGrp="1"/>
          </p:cNvSpPr>
          <p:nvPr>
            <p:ph type="body" sz="quarter" idx="13"/>
          </p:nvPr>
        </p:nvSpPr>
        <p:spPr>
          <a:xfrm>
            <a:off x="432000" y="1297186"/>
            <a:ext cx="8659448" cy="462017"/>
          </a:xfrm>
        </p:spPr>
        <p:txBody>
          <a:bodyPr/>
          <a:lstStyle/>
          <a:p>
            <a:r>
              <a:rPr lang="en-GB" dirty="0"/>
              <a:t>Remote/Virtual delegates (via Microsoft Teams)</a:t>
            </a:r>
          </a:p>
        </p:txBody>
      </p:sp>
      <p:sp>
        <p:nvSpPr>
          <p:cNvPr id="4" name="Title 3">
            <a:extLst>
              <a:ext uri="{FF2B5EF4-FFF2-40B4-BE49-F238E27FC236}">
                <a16:creationId xmlns:a16="http://schemas.microsoft.com/office/drawing/2014/main" id="{9868EB44-5DD5-913E-ED7D-B500674CC4B7}"/>
              </a:ext>
            </a:extLst>
          </p:cNvPr>
          <p:cNvSpPr>
            <a:spLocks noGrp="1"/>
          </p:cNvSpPr>
          <p:nvPr>
            <p:ph type="title"/>
          </p:nvPr>
        </p:nvSpPr>
        <p:spPr/>
        <p:txBody>
          <a:bodyPr>
            <a:normAutofit fontScale="90000"/>
          </a:bodyPr>
          <a:lstStyle/>
          <a:p>
            <a:r>
              <a:rPr lang="en-GB" dirty="0"/>
              <a:t>Housekeeping</a:t>
            </a:r>
            <a:br>
              <a:rPr lang="en-GB" dirty="0"/>
            </a:br>
            <a:endParaRPr lang="en-GB" dirty="0"/>
          </a:p>
        </p:txBody>
      </p:sp>
      <p:sp>
        <p:nvSpPr>
          <p:cNvPr id="5" name="TextBox 4">
            <a:extLst>
              <a:ext uri="{FF2B5EF4-FFF2-40B4-BE49-F238E27FC236}">
                <a16:creationId xmlns:a16="http://schemas.microsoft.com/office/drawing/2014/main" id="{1E3BFB89-ABCB-02DD-F017-C33D819978A2}"/>
              </a:ext>
            </a:extLst>
          </p:cNvPr>
          <p:cNvSpPr txBox="1"/>
          <p:nvPr/>
        </p:nvSpPr>
        <p:spPr>
          <a:xfrm>
            <a:off x="216000" y="1759203"/>
            <a:ext cx="11760000" cy="3709285"/>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GB" sz="3000" dirty="0">
                <a:latin typeface="Arial" panose="020B0604020202020204" pitchFamily="34" charset="0"/>
                <a:cs typeface="Arial" panose="020B0604020202020204" pitchFamily="34" charset="0"/>
              </a:rPr>
              <a:t>During presentations, please turn off your camera and microphone off by using the below buttons on the meeting controls. </a:t>
            </a:r>
          </a:p>
          <a:p>
            <a:pPr marL="285750" indent="-285750">
              <a:lnSpc>
                <a:spcPct val="110000"/>
              </a:lnSpc>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n-GB" sz="3000" dirty="0">
                <a:latin typeface="Arial" panose="020B0604020202020204" pitchFamily="34" charset="0"/>
                <a:cs typeface="Arial" panose="020B0604020202020204" pitchFamily="34" charset="0"/>
              </a:rPr>
              <a:t>If you want to focus on a particular video, right click and select Pin. The video will be pinned to your screen.</a:t>
            </a:r>
          </a:p>
          <a:p>
            <a:pPr marL="285750" indent="-285750">
              <a:lnSpc>
                <a:spcPct val="110000"/>
              </a:lnSpc>
              <a:buFont typeface="Arial" panose="020B0604020202020204" pitchFamily="34" charset="0"/>
              <a:buChar char="•"/>
            </a:pPr>
            <a:r>
              <a:rPr lang="en-GB" sz="3000" dirty="0">
                <a:latin typeface="Arial" panose="020B0604020202020204" pitchFamily="34" charset="0"/>
                <a:cs typeface="Arial" panose="020B0604020202020204" pitchFamily="34" charset="0"/>
              </a:rPr>
              <a:t>Whilst on a break, please do not hang up from the meeting. Please just turn your camera and microphone off. </a:t>
            </a:r>
          </a:p>
        </p:txBody>
      </p:sp>
      <p:pic>
        <p:nvPicPr>
          <p:cNvPr id="6" name="Picture 5" descr="Button to turn camera on in meeting controls">
            <a:extLst>
              <a:ext uri="{FF2B5EF4-FFF2-40B4-BE49-F238E27FC236}">
                <a16:creationId xmlns:a16="http://schemas.microsoft.com/office/drawing/2014/main" id="{CE47C0BA-D4FD-80F8-407E-723A205458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70486" y="2805279"/>
            <a:ext cx="3840825" cy="549681"/>
          </a:xfrm>
          <a:prstGeom prst="rect">
            <a:avLst/>
          </a:prstGeom>
          <a:noFill/>
          <a:ln>
            <a:noFill/>
          </a:ln>
        </p:spPr>
      </p:pic>
      <p:sp>
        <p:nvSpPr>
          <p:cNvPr id="2" name="Rectangle 1">
            <a:extLst>
              <a:ext uri="{FF2B5EF4-FFF2-40B4-BE49-F238E27FC236}">
                <a16:creationId xmlns:a16="http://schemas.microsoft.com/office/drawing/2014/main" id="{D254EFB7-4D32-C972-CC0F-88B5876EEDAF}"/>
              </a:ext>
            </a:extLst>
          </p:cNvPr>
          <p:cNvSpPr/>
          <p:nvPr/>
        </p:nvSpPr>
        <p:spPr>
          <a:xfrm>
            <a:off x="3718011" y="2903221"/>
            <a:ext cx="362499" cy="354330"/>
          </a:xfrm>
          <a:prstGeom prst="rect">
            <a:avLst/>
          </a:prstGeom>
          <a:noFill/>
          <a:ln w="539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FF00"/>
                </a:solidFill>
              </a:ln>
              <a:noFill/>
            </a:endParaRPr>
          </a:p>
        </p:txBody>
      </p:sp>
      <p:sp>
        <p:nvSpPr>
          <p:cNvPr id="7" name="Rectangle 6">
            <a:extLst>
              <a:ext uri="{FF2B5EF4-FFF2-40B4-BE49-F238E27FC236}">
                <a16:creationId xmlns:a16="http://schemas.microsoft.com/office/drawing/2014/main" id="{50A2F962-219E-0D7E-B371-175E7AE91E44}"/>
              </a:ext>
            </a:extLst>
          </p:cNvPr>
          <p:cNvSpPr/>
          <p:nvPr/>
        </p:nvSpPr>
        <p:spPr>
          <a:xfrm>
            <a:off x="3241761" y="2903221"/>
            <a:ext cx="362499" cy="354330"/>
          </a:xfrm>
          <a:prstGeom prst="rect">
            <a:avLst/>
          </a:prstGeom>
          <a:noFill/>
          <a:ln w="539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FF00"/>
                </a:solidFill>
              </a:ln>
              <a:noFill/>
            </a:endParaRPr>
          </a:p>
        </p:txBody>
      </p:sp>
    </p:spTree>
    <p:extLst>
      <p:ext uri="{BB962C8B-B14F-4D97-AF65-F5344CB8AC3E}">
        <p14:creationId xmlns:p14="http://schemas.microsoft.com/office/powerpoint/2010/main" val="101994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A1F4-F4FC-1ED3-8AFD-16E4A7D49CDE}"/>
              </a:ext>
            </a:extLst>
          </p:cNvPr>
          <p:cNvSpPr>
            <a:spLocks noGrp="1"/>
          </p:cNvSpPr>
          <p:nvPr>
            <p:ph type="title"/>
          </p:nvPr>
        </p:nvSpPr>
        <p:spPr/>
        <p:txBody>
          <a:bodyPr/>
          <a:lstStyle/>
          <a:p>
            <a:r>
              <a:rPr lang="en-GB" b="1" dirty="0"/>
              <a:t>Challenges for Expansion</a:t>
            </a:r>
          </a:p>
        </p:txBody>
      </p:sp>
      <p:sp>
        <p:nvSpPr>
          <p:cNvPr id="3" name="Content Placeholder 2">
            <a:extLst>
              <a:ext uri="{FF2B5EF4-FFF2-40B4-BE49-F238E27FC236}">
                <a16:creationId xmlns:a16="http://schemas.microsoft.com/office/drawing/2014/main" id="{EEE52374-96D8-C286-6812-38F8146DD07E}"/>
              </a:ext>
            </a:extLst>
          </p:cNvPr>
          <p:cNvSpPr>
            <a:spLocks noGrp="1"/>
          </p:cNvSpPr>
          <p:nvPr>
            <p:ph idx="1"/>
          </p:nvPr>
        </p:nvSpPr>
        <p:spPr>
          <a:xfrm>
            <a:off x="838200" y="1586430"/>
            <a:ext cx="10515600" cy="5045724"/>
          </a:xfrm>
        </p:spPr>
        <p:txBody>
          <a:bodyPr>
            <a:normAutofit fontScale="92500" lnSpcReduction="10000"/>
          </a:bodyPr>
          <a:lstStyle/>
          <a:p>
            <a:r>
              <a:rPr lang="en-GB" dirty="0"/>
              <a:t>Credibility</a:t>
            </a:r>
          </a:p>
          <a:p>
            <a:pPr lvl="1"/>
            <a:r>
              <a:rPr lang="en-GB" dirty="0"/>
              <a:t>Size of the ask and moving goalposts</a:t>
            </a:r>
          </a:p>
          <a:p>
            <a:pPr lvl="1"/>
            <a:r>
              <a:rPr lang="en-GB" dirty="0"/>
              <a:t>Distribution paused</a:t>
            </a:r>
          </a:p>
          <a:p>
            <a:r>
              <a:rPr lang="en-GB" dirty="0"/>
              <a:t>Money</a:t>
            </a:r>
          </a:p>
          <a:p>
            <a:pPr lvl="1"/>
            <a:r>
              <a:rPr lang="en-GB" dirty="0"/>
              <a:t>Restriction</a:t>
            </a:r>
          </a:p>
          <a:p>
            <a:pPr lvl="1"/>
            <a:r>
              <a:rPr lang="en-GB" dirty="0"/>
              <a:t>Inequity</a:t>
            </a:r>
          </a:p>
          <a:p>
            <a:pPr lvl="1"/>
            <a:r>
              <a:rPr lang="en-GB" dirty="0"/>
              <a:t>Linking spend to intended activity</a:t>
            </a:r>
          </a:p>
          <a:p>
            <a:pPr lvl="1"/>
            <a:r>
              <a:rPr lang="en-GB" dirty="0"/>
              <a:t>3 year CSR</a:t>
            </a:r>
          </a:p>
          <a:p>
            <a:r>
              <a:rPr lang="en-GB" dirty="0"/>
              <a:t>Estates</a:t>
            </a:r>
          </a:p>
          <a:p>
            <a:r>
              <a:rPr lang="en-GB" dirty="0"/>
              <a:t>Supervisors / Trainer capacity</a:t>
            </a:r>
          </a:p>
          <a:p>
            <a:pPr lvl="1"/>
            <a:r>
              <a:rPr lang="en-GB" dirty="0"/>
              <a:t>Competing interests – clinical / educational</a:t>
            </a:r>
          </a:p>
          <a:p>
            <a:r>
              <a:rPr lang="en-GB" dirty="0"/>
              <a:t>Competing priorities for organisations</a:t>
            </a:r>
          </a:p>
          <a:p>
            <a:pPr lvl="1"/>
            <a:r>
              <a:rPr lang="en-GB" dirty="0"/>
              <a:t>Elective Recovery plan</a:t>
            </a:r>
          </a:p>
        </p:txBody>
      </p:sp>
    </p:spTree>
    <p:extLst>
      <p:ext uri="{BB962C8B-B14F-4D97-AF65-F5344CB8AC3E}">
        <p14:creationId xmlns:p14="http://schemas.microsoft.com/office/powerpoint/2010/main" val="3079872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4761-7133-6C88-D951-0EC9E941A646}"/>
              </a:ext>
            </a:extLst>
          </p:cNvPr>
          <p:cNvSpPr>
            <a:spLocks noGrp="1"/>
          </p:cNvSpPr>
          <p:nvPr>
            <p:ph type="title"/>
          </p:nvPr>
        </p:nvSpPr>
        <p:spPr/>
        <p:txBody>
          <a:bodyPr/>
          <a:lstStyle/>
          <a:p>
            <a:r>
              <a:rPr lang="en-GB" dirty="0"/>
              <a:t>Estates</a:t>
            </a:r>
          </a:p>
        </p:txBody>
      </p:sp>
      <p:sp>
        <p:nvSpPr>
          <p:cNvPr id="3" name="Content Placeholder 2">
            <a:extLst>
              <a:ext uri="{FF2B5EF4-FFF2-40B4-BE49-F238E27FC236}">
                <a16:creationId xmlns:a16="http://schemas.microsoft.com/office/drawing/2014/main" id="{6E141B6D-A411-32CC-599C-5D6D9F86A05D}"/>
              </a:ext>
            </a:extLst>
          </p:cNvPr>
          <p:cNvSpPr>
            <a:spLocks noGrp="1"/>
          </p:cNvSpPr>
          <p:nvPr>
            <p:ph idx="1"/>
          </p:nvPr>
        </p:nvSpPr>
        <p:spPr/>
        <p:txBody>
          <a:bodyPr/>
          <a:lstStyle/>
          <a:p>
            <a:r>
              <a:rPr lang="en-GB" dirty="0"/>
              <a:t>Issue across Primary &amp; Secondary</a:t>
            </a:r>
          </a:p>
          <a:p>
            <a:r>
              <a:rPr lang="en-GB" dirty="0"/>
              <a:t>TEL and home working?</a:t>
            </a:r>
          </a:p>
          <a:p>
            <a:r>
              <a:rPr lang="en-GB" dirty="0"/>
              <a:t>Space for education / learners squeezed out</a:t>
            </a:r>
          </a:p>
          <a:p>
            <a:r>
              <a:rPr lang="en-GB" dirty="0"/>
              <a:t>Space in new developments / hubs?</a:t>
            </a:r>
          </a:p>
        </p:txBody>
      </p:sp>
      <p:pic>
        <p:nvPicPr>
          <p:cNvPr id="7" name="Picture 6" descr="A sandy beach with blue water and blue sky&#10;&#10;Description automatically generated">
            <a:extLst>
              <a:ext uri="{FF2B5EF4-FFF2-40B4-BE49-F238E27FC236}">
                <a16:creationId xmlns:a16="http://schemas.microsoft.com/office/drawing/2014/main" id="{C293F1BA-0CB5-BC08-99CF-B6D62347D167}"/>
              </a:ext>
            </a:extLst>
          </p:cNvPr>
          <p:cNvPicPr>
            <a:picLocks noChangeAspect="1"/>
          </p:cNvPicPr>
          <p:nvPr/>
        </p:nvPicPr>
        <p:blipFill>
          <a:blip r:embed="rId2"/>
          <a:stretch>
            <a:fillRect/>
          </a:stretch>
        </p:blipFill>
        <p:spPr>
          <a:xfrm>
            <a:off x="8276492" y="263385"/>
            <a:ext cx="3668402" cy="2444646"/>
          </a:xfrm>
          <a:prstGeom prst="rect">
            <a:avLst/>
          </a:prstGeom>
        </p:spPr>
      </p:pic>
      <p:pic>
        <p:nvPicPr>
          <p:cNvPr id="9" name="Picture 8" descr="A long shot of a building&#10;&#10;Description automatically generated">
            <a:extLst>
              <a:ext uri="{FF2B5EF4-FFF2-40B4-BE49-F238E27FC236}">
                <a16:creationId xmlns:a16="http://schemas.microsoft.com/office/drawing/2014/main" id="{FCB7FBC4-4839-052E-9E6D-A4D4349E7329}"/>
              </a:ext>
            </a:extLst>
          </p:cNvPr>
          <p:cNvPicPr>
            <a:picLocks noChangeAspect="1"/>
          </p:cNvPicPr>
          <p:nvPr/>
        </p:nvPicPr>
        <p:blipFill>
          <a:blip r:embed="rId3"/>
          <a:stretch>
            <a:fillRect/>
          </a:stretch>
        </p:blipFill>
        <p:spPr>
          <a:xfrm>
            <a:off x="8485093" y="3873500"/>
            <a:ext cx="3251200" cy="2438400"/>
          </a:xfrm>
          <a:prstGeom prst="rect">
            <a:avLst/>
          </a:prstGeom>
        </p:spPr>
      </p:pic>
      <p:pic>
        <p:nvPicPr>
          <p:cNvPr id="11" name="Picture 10" descr="A green rectangle with white text&#10;&#10;Description automatically generated">
            <a:extLst>
              <a:ext uri="{FF2B5EF4-FFF2-40B4-BE49-F238E27FC236}">
                <a16:creationId xmlns:a16="http://schemas.microsoft.com/office/drawing/2014/main" id="{0FFC1163-A429-2461-1AA3-99A64FED29FC}"/>
              </a:ext>
            </a:extLst>
          </p:cNvPr>
          <p:cNvPicPr>
            <a:picLocks noChangeAspect="1"/>
          </p:cNvPicPr>
          <p:nvPr/>
        </p:nvPicPr>
        <p:blipFill>
          <a:blip r:embed="rId4"/>
          <a:stretch>
            <a:fillRect/>
          </a:stretch>
        </p:blipFill>
        <p:spPr>
          <a:xfrm>
            <a:off x="559777" y="4300903"/>
            <a:ext cx="3168162" cy="1584081"/>
          </a:xfrm>
          <a:prstGeom prst="rect">
            <a:avLst/>
          </a:prstGeom>
        </p:spPr>
      </p:pic>
      <p:pic>
        <p:nvPicPr>
          <p:cNvPr id="13" name="Picture 12" descr="A sign on a brick wall&#10;&#10;Description automatically generated">
            <a:extLst>
              <a:ext uri="{FF2B5EF4-FFF2-40B4-BE49-F238E27FC236}">
                <a16:creationId xmlns:a16="http://schemas.microsoft.com/office/drawing/2014/main" id="{8A4EEA77-86FE-870A-8C3A-AFF4FB729AE2}"/>
              </a:ext>
            </a:extLst>
          </p:cNvPr>
          <p:cNvPicPr>
            <a:picLocks noChangeAspect="1"/>
          </p:cNvPicPr>
          <p:nvPr/>
        </p:nvPicPr>
        <p:blipFill>
          <a:blip r:embed="rId5"/>
          <a:stretch>
            <a:fillRect/>
          </a:stretch>
        </p:blipFill>
        <p:spPr>
          <a:xfrm>
            <a:off x="4119915" y="4001294"/>
            <a:ext cx="3668402" cy="2680392"/>
          </a:xfrm>
          <a:prstGeom prst="rect">
            <a:avLst/>
          </a:prstGeom>
        </p:spPr>
      </p:pic>
    </p:spTree>
    <p:extLst>
      <p:ext uri="{BB962C8B-B14F-4D97-AF65-F5344CB8AC3E}">
        <p14:creationId xmlns:p14="http://schemas.microsoft.com/office/powerpoint/2010/main" val="193158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55D898-5E6B-F33B-480E-A7046CA894D8}"/>
              </a:ext>
            </a:extLst>
          </p:cNvPr>
          <p:cNvPicPr>
            <a:picLocks noChangeAspect="1"/>
          </p:cNvPicPr>
          <p:nvPr/>
        </p:nvPicPr>
        <p:blipFill>
          <a:blip r:embed="rId3"/>
          <a:stretch>
            <a:fillRect/>
          </a:stretch>
        </p:blipFill>
        <p:spPr>
          <a:xfrm>
            <a:off x="4731026" y="0"/>
            <a:ext cx="8302517" cy="7198539"/>
          </a:xfrm>
          <a:prstGeom prst="rect">
            <a:avLst/>
          </a:prstGeom>
        </p:spPr>
      </p:pic>
      <p:sp>
        <p:nvSpPr>
          <p:cNvPr id="2" name="Title 1">
            <a:extLst>
              <a:ext uri="{FF2B5EF4-FFF2-40B4-BE49-F238E27FC236}">
                <a16:creationId xmlns:a16="http://schemas.microsoft.com/office/drawing/2014/main" id="{32CFE1CF-A36E-C5CB-7EDC-DF8B431810F3}"/>
              </a:ext>
            </a:extLst>
          </p:cNvPr>
          <p:cNvSpPr>
            <a:spLocks noGrp="1"/>
          </p:cNvSpPr>
          <p:nvPr>
            <p:ph type="title"/>
          </p:nvPr>
        </p:nvSpPr>
        <p:spPr/>
        <p:txBody>
          <a:bodyPr/>
          <a:lstStyle/>
          <a:p>
            <a:r>
              <a:rPr lang="en-GB" dirty="0"/>
              <a:t>Valuing Educators</a:t>
            </a:r>
          </a:p>
        </p:txBody>
      </p:sp>
      <p:sp>
        <p:nvSpPr>
          <p:cNvPr id="3" name="Content Placeholder 2">
            <a:extLst>
              <a:ext uri="{FF2B5EF4-FFF2-40B4-BE49-F238E27FC236}">
                <a16:creationId xmlns:a16="http://schemas.microsoft.com/office/drawing/2014/main" id="{2E179743-E418-9EC4-A149-996E3A72DB7B}"/>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Do we really do this?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Job planning &amp; Appraisal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Development offer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Kudos of role</a:t>
            </a:r>
          </a:p>
          <a:p>
            <a:r>
              <a:rPr lang="en-GB" dirty="0"/>
              <a:t>I will say no more Asif!</a:t>
            </a:r>
          </a:p>
        </p:txBody>
      </p:sp>
      <p:sp>
        <p:nvSpPr>
          <p:cNvPr id="4" name="Slide Number Placeholder 3">
            <a:extLst>
              <a:ext uri="{FF2B5EF4-FFF2-40B4-BE49-F238E27FC236}">
                <a16:creationId xmlns:a16="http://schemas.microsoft.com/office/drawing/2014/main" id="{9CCA8AAF-562B-789F-A6DB-ECEC3972A7D5}"/>
              </a:ext>
            </a:extLst>
          </p:cNvPr>
          <p:cNvSpPr>
            <a:spLocks noGrp="1"/>
          </p:cNvSpPr>
          <p:nvPr>
            <p:ph type="sldNum" sz="quarter" idx="12"/>
          </p:nvPr>
        </p:nvSpPr>
        <p:spPr/>
        <p:txBody>
          <a:bodyPr/>
          <a:lstStyle/>
          <a:p>
            <a:fld id="{C733BBA1-C3A5-544F-A37C-DC155C341E59}" type="slidenum">
              <a:rPr lang="en-US" smtClean="0"/>
              <a:t>22</a:t>
            </a:fld>
            <a:endParaRPr lang="en-US" dirty="0"/>
          </a:p>
        </p:txBody>
      </p:sp>
      <p:sp>
        <p:nvSpPr>
          <p:cNvPr id="9" name="TextBox 8">
            <a:extLst>
              <a:ext uri="{FF2B5EF4-FFF2-40B4-BE49-F238E27FC236}">
                <a16:creationId xmlns:a16="http://schemas.microsoft.com/office/drawing/2014/main" id="{76F18DEB-69BC-BF81-8E6C-E4EF6C1C715E}"/>
              </a:ext>
            </a:extLst>
          </p:cNvPr>
          <p:cNvSpPr txBox="1"/>
          <p:nvPr/>
        </p:nvSpPr>
        <p:spPr>
          <a:xfrm>
            <a:off x="349320" y="5433020"/>
            <a:ext cx="3205539" cy="9233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1"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https://www.hee.nhs.uk/sites/default/files/EducatorWorkforceStrategy.pdf</a:t>
            </a:r>
          </a:p>
        </p:txBody>
      </p:sp>
    </p:spTree>
    <p:extLst>
      <p:ext uri="{BB962C8B-B14F-4D97-AF65-F5344CB8AC3E}">
        <p14:creationId xmlns:p14="http://schemas.microsoft.com/office/powerpoint/2010/main" val="4050668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8D37-534A-B705-E981-306958751CE1}"/>
              </a:ext>
            </a:extLst>
          </p:cNvPr>
          <p:cNvSpPr>
            <a:spLocks noGrp="1"/>
          </p:cNvSpPr>
          <p:nvPr>
            <p:ph type="title"/>
          </p:nvPr>
        </p:nvSpPr>
        <p:spPr/>
        <p:txBody>
          <a:bodyPr/>
          <a:lstStyle/>
          <a:p>
            <a:r>
              <a:rPr lang="en-GB" dirty="0"/>
              <a:t>Is Technology Enhanced Learning the solution?</a:t>
            </a:r>
          </a:p>
        </p:txBody>
      </p:sp>
      <p:sp>
        <p:nvSpPr>
          <p:cNvPr id="3" name="Content Placeholder 2">
            <a:extLst>
              <a:ext uri="{FF2B5EF4-FFF2-40B4-BE49-F238E27FC236}">
                <a16:creationId xmlns:a16="http://schemas.microsoft.com/office/drawing/2014/main" id="{C1434A90-F8F6-F1B1-94FF-99E4819E85DC}"/>
              </a:ext>
            </a:extLst>
          </p:cNvPr>
          <p:cNvSpPr>
            <a:spLocks noGrp="1"/>
          </p:cNvSpPr>
          <p:nvPr>
            <p:ph idx="1"/>
          </p:nvPr>
        </p:nvSpPr>
        <p:spPr/>
        <p:txBody>
          <a:bodyPr>
            <a:normAutofit fontScale="92500" lnSpcReduction="20000"/>
          </a:bodyPr>
          <a:lstStyle/>
          <a:p>
            <a:r>
              <a:rPr lang="en-GB" dirty="0"/>
              <a:t>Maximising value of every learning opportunity</a:t>
            </a:r>
          </a:p>
          <a:p>
            <a:pPr lvl="1"/>
            <a:r>
              <a:rPr lang="en-GB" dirty="0"/>
              <a:t>Accessible TEL resource prior to clinical activity</a:t>
            </a:r>
          </a:p>
          <a:p>
            <a:pPr lvl="1"/>
            <a:r>
              <a:rPr lang="en-GB" dirty="0"/>
              <a:t>Robotic Surgery – GKT</a:t>
            </a:r>
          </a:p>
          <a:p>
            <a:pPr lvl="1"/>
            <a:r>
              <a:rPr lang="en-GB" dirty="0"/>
              <a:t>GP hybrid placements at Medical School</a:t>
            </a:r>
          </a:p>
          <a:p>
            <a:pPr lvl="1"/>
            <a:r>
              <a:rPr lang="en-GB" dirty="0"/>
              <a:t>National On line Surgery programmes</a:t>
            </a:r>
          </a:p>
          <a:p>
            <a:pPr lvl="1"/>
            <a:r>
              <a:rPr lang="en-GB" dirty="0"/>
              <a:t>Human Factors / professionalism related capabilities – </a:t>
            </a:r>
            <a:r>
              <a:rPr lang="en-GB"/>
              <a:t>many specs!</a:t>
            </a:r>
            <a:endParaRPr lang="en-GB" dirty="0"/>
          </a:p>
          <a:p>
            <a:r>
              <a:rPr lang="en-GB" dirty="0"/>
              <a:t>Faculty Development</a:t>
            </a:r>
          </a:p>
          <a:p>
            <a:pPr lvl="1"/>
            <a:r>
              <a:rPr lang="en-GB" dirty="0"/>
              <a:t>Regional offer for Sim – 16 faculty now in ED alone running 30 min sessions</a:t>
            </a:r>
          </a:p>
          <a:p>
            <a:pPr lvl="1"/>
            <a:r>
              <a:rPr lang="en-GB" dirty="0"/>
              <a:t>“Tea Trolley” format</a:t>
            </a:r>
          </a:p>
          <a:p>
            <a:pPr lvl="1"/>
            <a:r>
              <a:rPr lang="en-GB" dirty="0"/>
              <a:t>POCUS – TPD now supporting regionally across </a:t>
            </a:r>
            <a:r>
              <a:rPr lang="en-GB" dirty="0" err="1"/>
              <a:t>Anaes</a:t>
            </a:r>
            <a:r>
              <a:rPr lang="en-GB" dirty="0"/>
              <a:t> / ICM / EM / AIM</a:t>
            </a:r>
          </a:p>
          <a:p>
            <a:r>
              <a:rPr lang="en-GB" dirty="0"/>
              <a:t>Evidencing progression – curriculum reform needed</a:t>
            </a:r>
          </a:p>
          <a:p>
            <a:r>
              <a:rPr lang="en-GB" dirty="0"/>
              <a:t>IMT – Reg Ready courses in Thames Valley – focus on skills / areas highlighted as needed to progress</a:t>
            </a:r>
          </a:p>
        </p:txBody>
      </p:sp>
    </p:spTree>
    <p:extLst>
      <p:ext uri="{BB962C8B-B14F-4D97-AF65-F5344CB8AC3E}">
        <p14:creationId xmlns:p14="http://schemas.microsoft.com/office/powerpoint/2010/main" val="278346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3655-D334-5D64-A252-01B8E23936E1}"/>
              </a:ext>
            </a:extLst>
          </p:cNvPr>
          <p:cNvSpPr>
            <a:spLocks noGrp="1"/>
          </p:cNvSpPr>
          <p:nvPr>
            <p:ph type="title"/>
          </p:nvPr>
        </p:nvSpPr>
        <p:spPr/>
        <p:txBody>
          <a:bodyPr/>
          <a:lstStyle/>
          <a:p>
            <a:r>
              <a:rPr lang="en-GB" dirty="0"/>
              <a:t>Training in new locations</a:t>
            </a:r>
          </a:p>
        </p:txBody>
      </p:sp>
      <p:sp>
        <p:nvSpPr>
          <p:cNvPr id="3" name="Content Placeholder 2">
            <a:extLst>
              <a:ext uri="{FF2B5EF4-FFF2-40B4-BE49-F238E27FC236}">
                <a16:creationId xmlns:a16="http://schemas.microsoft.com/office/drawing/2014/main" id="{8ECDA20B-D1C3-D2B1-1F8C-394B9FC34871}"/>
              </a:ext>
            </a:extLst>
          </p:cNvPr>
          <p:cNvSpPr>
            <a:spLocks noGrp="1"/>
          </p:cNvSpPr>
          <p:nvPr>
            <p:ph idx="1"/>
          </p:nvPr>
        </p:nvSpPr>
        <p:spPr/>
        <p:txBody>
          <a:bodyPr/>
          <a:lstStyle/>
          <a:p>
            <a:r>
              <a:rPr lang="en-GB" dirty="0"/>
              <a:t>Elective Recovery plan will scale up requirement</a:t>
            </a:r>
          </a:p>
          <a:p>
            <a:r>
              <a:rPr lang="en-GB" dirty="0"/>
              <a:t>Elective Hubs (often existing locations!)</a:t>
            </a:r>
          </a:p>
          <a:p>
            <a:r>
              <a:rPr lang="en-GB" dirty="0"/>
              <a:t>Independent Sector</a:t>
            </a:r>
          </a:p>
          <a:p>
            <a:r>
              <a:rPr lang="en-GB" dirty="0"/>
              <a:t>Contracted in work</a:t>
            </a:r>
          </a:p>
          <a:p>
            <a:endParaRPr lang="en-GB" dirty="0"/>
          </a:p>
          <a:p>
            <a:r>
              <a:rPr lang="en-GB" dirty="0"/>
              <a:t>Contracting to train</a:t>
            </a:r>
          </a:p>
          <a:p>
            <a:r>
              <a:rPr lang="en-GB" dirty="0"/>
              <a:t>Culture of those leading the work</a:t>
            </a:r>
          </a:p>
          <a:p>
            <a:r>
              <a:rPr lang="en-GB" dirty="0"/>
              <a:t>We did it during a pandemic…….</a:t>
            </a:r>
          </a:p>
        </p:txBody>
      </p:sp>
    </p:spTree>
    <p:extLst>
      <p:ext uri="{BB962C8B-B14F-4D97-AF65-F5344CB8AC3E}">
        <p14:creationId xmlns:p14="http://schemas.microsoft.com/office/powerpoint/2010/main" val="393813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950A0-B3DC-16C8-25D9-48A51585DB97}"/>
              </a:ext>
            </a:extLst>
          </p:cNvPr>
          <p:cNvSpPr>
            <a:spLocks noGrp="1"/>
          </p:cNvSpPr>
          <p:nvPr>
            <p:ph type="title"/>
          </p:nvPr>
        </p:nvSpPr>
        <p:spPr/>
        <p:txBody>
          <a:bodyPr/>
          <a:lstStyle/>
          <a:p>
            <a:r>
              <a:rPr lang="en-GB" dirty="0"/>
              <a:t>The Case for change</a:t>
            </a:r>
          </a:p>
        </p:txBody>
      </p:sp>
      <p:sp>
        <p:nvSpPr>
          <p:cNvPr id="2" name="Content Placeholder 1">
            <a:extLst>
              <a:ext uri="{FF2B5EF4-FFF2-40B4-BE49-F238E27FC236}">
                <a16:creationId xmlns:a16="http://schemas.microsoft.com/office/drawing/2014/main" id="{074F3FB2-E400-A91D-EBC1-180CE05566E2}"/>
              </a:ext>
            </a:extLst>
          </p:cNvPr>
          <p:cNvSpPr>
            <a:spLocks noGrp="1"/>
          </p:cNvSpPr>
          <p:nvPr>
            <p:ph sz="half" idx="1"/>
          </p:nvPr>
        </p:nvSpPr>
        <p:spPr/>
        <p:txBody>
          <a:bodyPr>
            <a:normAutofit lnSpcReduction="10000"/>
          </a:bodyPr>
          <a:lstStyle/>
          <a:p>
            <a:r>
              <a:rPr lang="en-GB" dirty="0"/>
              <a:t>Number are not adding up</a:t>
            </a:r>
          </a:p>
          <a:p>
            <a:r>
              <a:rPr lang="en-GB" dirty="0"/>
              <a:t>Population is changing</a:t>
            </a:r>
          </a:p>
          <a:p>
            <a:r>
              <a:rPr lang="en-GB" dirty="0"/>
              <a:t>Care is changing</a:t>
            </a:r>
          </a:p>
          <a:p>
            <a:r>
              <a:rPr lang="en-GB" dirty="0"/>
              <a:t>New tech in care and education</a:t>
            </a:r>
          </a:p>
          <a:p>
            <a:r>
              <a:rPr lang="en-GB" dirty="0"/>
              <a:t>Learners unhappy with current system</a:t>
            </a:r>
          </a:p>
          <a:p>
            <a:pPr lvl="1"/>
            <a:r>
              <a:rPr lang="en-GB" dirty="0"/>
              <a:t>GMC NTS majority still happy…..</a:t>
            </a:r>
          </a:p>
          <a:p>
            <a:pPr lvl="1"/>
            <a:r>
              <a:rPr lang="en-GB" dirty="0"/>
              <a:t>Rotational training</a:t>
            </a:r>
          </a:p>
          <a:p>
            <a:r>
              <a:rPr lang="en-GB" dirty="0"/>
              <a:t>Medical workforce is changing</a:t>
            </a:r>
          </a:p>
          <a:p>
            <a:pPr lvl="1"/>
            <a:r>
              <a:rPr lang="en-GB" dirty="0"/>
              <a:t>Expansion in LED</a:t>
            </a:r>
          </a:p>
        </p:txBody>
      </p:sp>
      <p:pic>
        <p:nvPicPr>
          <p:cNvPr id="6" name="Content Placeholder 5">
            <a:extLst>
              <a:ext uri="{FF2B5EF4-FFF2-40B4-BE49-F238E27FC236}">
                <a16:creationId xmlns:a16="http://schemas.microsoft.com/office/drawing/2014/main" id="{BEADA0B8-F808-0AA8-2DB6-F3E5EAB92C68}"/>
              </a:ext>
            </a:extLst>
          </p:cNvPr>
          <p:cNvPicPr>
            <a:picLocks noGrp="1" noChangeAspect="1"/>
          </p:cNvPicPr>
          <p:nvPr>
            <p:ph sz="half" idx="2"/>
          </p:nvPr>
        </p:nvPicPr>
        <p:blipFill>
          <a:blip r:embed="rId2"/>
          <a:stretch>
            <a:fillRect/>
          </a:stretch>
        </p:blipFill>
        <p:spPr>
          <a:xfrm>
            <a:off x="6172199" y="1825625"/>
            <a:ext cx="5787911" cy="3938737"/>
          </a:xfrm>
          <a:prstGeom prst="rect">
            <a:avLst/>
          </a:prstGeom>
        </p:spPr>
      </p:pic>
    </p:spTree>
    <p:extLst>
      <p:ext uri="{BB962C8B-B14F-4D97-AF65-F5344CB8AC3E}">
        <p14:creationId xmlns:p14="http://schemas.microsoft.com/office/powerpoint/2010/main" val="196327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EA933-C1CE-AC3A-7352-A7E28539D96E}"/>
              </a:ext>
            </a:extLst>
          </p:cNvPr>
          <p:cNvSpPr>
            <a:spLocks noGrp="1"/>
          </p:cNvSpPr>
          <p:nvPr>
            <p:ph type="title"/>
          </p:nvPr>
        </p:nvSpPr>
        <p:spPr>
          <a:xfrm>
            <a:off x="292633" y="273944"/>
            <a:ext cx="11404600" cy="649600"/>
          </a:xfrm>
        </p:spPr>
        <p:txBody>
          <a:bodyPr>
            <a:normAutofit/>
          </a:bodyPr>
          <a:lstStyle/>
          <a:p>
            <a:r>
              <a:rPr lang="en-GB" dirty="0">
                <a:cs typeface="Arial"/>
              </a:rPr>
              <a:t>The Enhance Offer</a:t>
            </a:r>
          </a:p>
        </p:txBody>
      </p:sp>
      <p:sp>
        <p:nvSpPr>
          <p:cNvPr id="4" name="TextBox 3">
            <a:extLst>
              <a:ext uri="{FF2B5EF4-FFF2-40B4-BE49-F238E27FC236}">
                <a16:creationId xmlns:a16="http://schemas.microsoft.com/office/drawing/2014/main" id="{9BC43B6C-297A-ADB7-E540-48805CB0A55F}"/>
              </a:ext>
            </a:extLst>
          </p:cNvPr>
          <p:cNvSpPr txBox="1"/>
          <p:nvPr/>
        </p:nvSpPr>
        <p:spPr>
          <a:xfrm>
            <a:off x="292633" y="809948"/>
            <a:ext cx="1160673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31F20"/>
                </a:solidFill>
                <a:effectLst/>
                <a:uLnTx/>
                <a:uFillTx/>
                <a:latin typeface="Arial" panose="020B0604020202020204"/>
                <a:ea typeface="+mn-ea"/>
                <a:cs typeface="Arial"/>
              </a:rPr>
              <a:t>Generalist </a:t>
            </a:r>
            <a:r>
              <a:rPr lang="en-US" sz="1400" b="1" dirty="0">
                <a:solidFill>
                  <a:srgbClr val="231F20"/>
                </a:solidFill>
                <a:latin typeface="Arial" panose="020B0604020202020204"/>
                <a:cs typeface="Arial"/>
              </a:rPr>
              <a:t>Capabilities</a:t>
            </a:r>
            <a:r>
              <a:rPr kumimoji="0" lang="en-US" sz="1400" b="1" i="0" u="none" strike="noStrike" kern="1200" cap="none" spc="0" normalizeH="0" baseline="0" noProof="0" dirty="0">
                <a:ln>
                  <a:noFill/>
                </a:ln>
                <a:solidFill>
                  <a:srgbClr val="231F20"/>
                </a:solidFill>
                <a:effectLst/>
                <a:uLnTx/>
                <a:uFillTx/>
                <a:latin typeface="Arial" panose="020B0604020202020204"/>
                <a:ea typeface="+mn-ea"/>
                <a:cs typeface="Arial"/>
              </a:rPr>
              <a:t> </a:t>
            </a:r>
            <a:r>
              <a:rPr kumimoji="0" lang="en-US" sz="1400" b="0" i="0" u="none" strike="noStrike" kern="1200" cap="none" spc="0" normalizeH="0" baseline="0" noProof="0" dirty="0">
                <a:ln>
                  <a:noFill/>
                </a:ln>
                <a:solidFill>
                  <a:srgbClr val="231F20"/>
                </a:solidFill>
                <a:effectLst/>
                <a:uLnTx/>
                <a:uFillTx/>
                <a:latin typeface="Arial" panose="020B0604020202020204"/>
                <a:ea typeface="+mn-ea"/>
                <a:cs typeface="Arial"/>
              </a:rPr>
              <a:t>are key to ensuring that future healthcare professional can respond to</a:t>
            </a:r>
            <a:r>
              <a:rPr kumimoji="0" lang="en-US" sz="1400" b="1" i="0" u="none" strike="noStrike" kern="1200" cap="none" spc="0" normalizeH="0" baseline="0" noProof="0" dirty="0">
                <a:ln>
                  <a:noFill/>
                </a:ln>
                <a:solidFill>
                  <a:srgbClr val="231F20"/>
                </a:solidFill>
                <a:effectLst/>
                <a:uLnTx/>
                <a:uFillTx/>
                <a:latin typeface="Arial" panose="020B0604020202020204"/>
                <a:ea typeface="+mn-ea"/>
                <a:cs typeface="Arial"/>
              </a:rPr>
              <a:t> </a:t>
            </a:r>
            <a:r>
              <a:rPr kumimoji="0" lang="en-US" sz="1400" b="0" i="0" u="none" strike="noStrike" kern="1200" cap="none" spc="0" normalizeH="0" baseline="0" noProof="0" dirty="0">
                <a:ln>
                  <a:noFill/>
                </a:ln>
                <a:solidFill>
                  <a:srgbClr val="231F20"/>
                </a:solidFill>
                <a:effectLst/>
                <a:uLnTx/>
                <a:uFillTx/>
                <a:latin typeface="Arial" panose="020B0604020202020204"/>
                <a:ea typeface="+mn-ea"/>
                <a:cs typeface="Arial"/>
              </a:rPr>
              <a:t>population needs in a changing healthcare landscape. Enhance has been developed as </a:t>
            </a:r>
            <a:r>
              <a:rPr kumimoji="0" lang="en-GB" sz="1400" b="1" i="0" u="none" strike="noStrike" kern="1200" cap="none" spc="0" normalizeH="0" baseline="0" noProof="0" dirty="0">
                <a:ln>
                  <a:noFill/>
                </a:ln>
                <a:solidFill>
                  <a:srgbClr val="231F20"/>
                </a:solidFill>
                <a:effectLst/>
                <a:uLnTx/>
                <a:uFillTx/>
                <a:latin typeface="Arial" panose="020B0604020202020204"/>
                <a:ea typeface="+mn-ea"/>
                <a:cs typeface="Arial"/>
              </a:rPr>
              <a:t>a</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Arial"/>
              </a:rPr>
              <a:t> </a:t>
            </a:r>
            <a:r>
              <a:rPr kumimoji="0" lang="en-GB" sz="1400" b="1" i="0" u="none" strike="noStrike" kern="1200" cap="none" spc="0" normalizeH="0" baseline="0" noProof="0" dirty="0">
                <a:ln>
                  <a:noFill/>
                </a:ln>
                <a:solidFill>
                  <a:srgbClr val="231F20"/>
                </a:solidFill>
                <a:effectLst/>
                <a:uLnTx/>
                <a:uFillTx/>
                <a:latin typeface="Arial" panose="020B0604020202020204"/>
                <a:ea typeface="+mn-ea"/>
                <a:cs typeface="Arial"/>
              </a:rPr>
              <a:t>multi-professional</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Arial"/>
              </a:rPr>
              <a:t> </a:t>
            </a:r>
            <a:r>
              <a:rPr kumimoji="0" lang="en-GB" sz="1400" b="1" i="0" u="none" strike="noStrike" kern="1200" cap="none" spc="0" normalizeH="0" baseline="0" noProof="0" dirty="0">
                <a:ln>
                  <a:noFill/>
                </a:ln>
                <a:solidFill>
                  <a:srgbClr val="231F20"/>
                </a:solidFill>
                <a:effectLst/>
                <a:uLnTx/>
                <a:uFillTx/>
                <a:latin typeface="Arial" panose="020B0604020202020204"/>
                <a:ea typeface="+mn-ea"/>
                <a:cs typeface="Arial"/>
              </a:rPr>
              <a:t>development offer </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Arial"/>
              </a:rPr>
              <a:t>to optimise and embed generalist skills at all stages of postgraduate training. </a:t>
            </a:r>
            <a:endParaRPr kumimoji="0" lang="en-US" sz="1400" b="0" i="0" u="none" strike="noStrike" kern="1200" cap="none" spc="0" normalizeH="0" baseline="0" noProof="0" dirty="0">
              <a:ln>
                <a:noFill/>
              </a:ln>
              <a:solidFill>
                <a:srgbClr val="231F20"/>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F20"/>
              </a:solidFill>
              <a:effectLst/>
              <a:uLnTx/>
              <a:uFillTx/>
              <a:latin typeface="Arial" panose="020B0604020202020204"/>
              <a:ea typeface="+mn-ea"/>
              <a:cs typeface="Arial"/>
            </a:endParaRPr>
          </a:p>
        </p:txBody>
      </p:sp>
      <p:pic>
        <p:nvPicPr>
          <p:cNvPr id="10" name="Picture 9">
            <a:extLst>
              <a:ext uri="{FF2B5EF4-FFF2-40B4-BE49-F238E27FC236}">
                <a16:creationId xmlns:a16="http://schemas.microsoft.com/office/drawing/2014/main" id="{60F292BD-743E-0BF2-092F-3D246F3AEBF1}"/>
              </a:ext>
            </a:extLst>
          </p:cNvPr>
          <p:cNvPicPr>
            <a:picLocks noChangeAspect="1"/>
          </p:cNvPicPr>
          <p:nvPr/>
        </p:nvPicPr>
        <p:blipFill>
          <a:blip r:embed="rId3"/>
          <a:stretch>
            <a:fillRect/>
          </a:stretch>
        </p:blipFill>
        <p:spPr>
          <a:xfrm>
            <a:off x="1231392" y="1543577"/>
            <a:ext cx="9729215" cy="5208303"/>
          </a:xfrm>
          <a:prstGeom prst="rect">
            <a:avLst/>
          </a:prstGeom>
        </p:spPr>
      </p:pic>
    </p:spTree>
    <p:extLst>
      <p:ext uri="{BB962C8B-B14F-4D97-AF65-F5344CB8AC3E}">
        <p14:creationId xmlns:p14="http://schemas.microsoft.com/office/powerpoint/2010/main" val="4968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85696" y="817433"/>
            <a:ext cx="6528835" cy="865186"/>
          </a:xfrm>
        </p:spPr>
        <p:txBody>
          <a:bodyPr>
            <a:noAutofit/>
          </a:bodyPr>
          <a:lstStyle/>
          <a:p>
            <a:r>
              <a:rPr lang="en-GB" sz="2000" dirty="0"/>
              <a:t>On 25 April, NHS England issued a letter to all trusts outlining the importance of addressing issues that negatively impact the working lives of Post-Graduate Doctors in Training (</a:t>
            </a:r>
            <a:r>
              <a:rPr lang="en-GB" sz="2000" dirty="0" err="1"/>
              <a:t>PGDiT</a:t>
            </a:r>
            <a:r>
              <a:rPr lang="en-GB" sz="2000" dirty="0"/>
              <a:t>).</a:t>
            </a:r>
            <a:endParaRPr lang="en-GB" sz="2000"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68576" y="1808480"/>
            <a:ext cx="6800904" cy="4437805"/>
          </a:xfrm>
        </p:spPr>
        <p:txBody>
          <a:bodyPr>
            <a:normAutofit/>
          </a:bodyPr>
          <a:lstStyle/>
          <a:p>
            <a:pPr marL="514350" indent="-514350">
              <a:buFont typeface="+mj-lt"/>
              <a:buAutoNum type="romanUcPeriod"/>
            </a:pPr>
            <a:r>
              <a:rPr lang="en-GB" sz="1800" dirty="0"/>
              <a:t>A</a:t>
            </a:r>
            <a:r>
              <a:rPr lang="en-GB" sz="1800" dirty="0">
                <a:solidFill>
                  <a:schemeClr val="tx1"/>
                </a:solidFill>
              </a:rPr>
              <a:t>ddressing issues that negatively impact the working lives of </a:t>
            </a:r>
            <a:r>
              <a:rPr lang="en-GB" sz="1800" dirty="0" err="1">
                <a:solidFill>
                  <a:schemeClr val="tx1"/>
                </a:solidFill>
              </a:rPr>
              <a:t>PGDiTs</a:t>
            </a:r>
            <a:r>
              <a:rPr lang="en-GB" sz="1800" dirty="0">
                <a:solidFill>
                  <a:schemeClr val="tx1"/>
                </a:solidFill>
              </a:rPr>
              <a:t> :</a:t>
            </a:r>
          </a:p>
          <a:p>
            <a:pPr marL="1200150" lvl="1" indent="-514350"/>
            <a:r>
              <a:rPr lang="en-GB" sz="1800" dirty="0">
                <a:solidFill>
                  <a:schemeClr val="tx1"/>
                </a:solidFill>
              </a:rPr>
              <a:t>Rota Code of Practice notice periods</a:t>
            </a:r>
          </a:p>
          <a:p>
            <a:pPr marL="1200150" lvl="1" indent="-514350"/>
            <a:r>
              <a:rPr lang="en-GB" sz="1800" dirty="0"/>
              <a:t>Payroll errors</a:t>
            </a:r>
          </a:p>
          <a:p>
            <a:pPr marL="1200150" lvl="1" indent="-514350"/>
            <a:r>
              <a:rPr lang="en-GB" sz="1800" dirty="0">
                <a:solidFill>
                  <a:schemeClr val="tx1"/>
                </a:solidFill>
              </a:rPr>
              <a:t>Clear provider Board reporting </a:t>
            </a:r>
          </a:p>
          <a:p>
            <a:pPr marL="1200150" lvl="1" indent="-514350"/>
            <a:r>
              <a:rPr lang="en-GB" sz="1800" dirty="0">
                <a:solidFill>
                  <a:schemeClr val="tx1"/>
                </a:solidFill>
              </a:rPr>
              <a:t>Revision of study leave provision</a:t>
            </a:r>
          </a:p>
          <a:p>
            <a:pPr marL="514350" indent="-514350">
              <a:buFont typeface="+mj-lt"/>
              <a:buAutoNum type="romanUcPeriod"/>
            </a:pPr>
            <a:r>
              <a:rPr lang="en-GB" sz="1800" dirty="0"/>
              <a:t>S</a:t>
            </a:r>
            <a:r>
              <a:rPr lang="en-GB" sz="1800" dirty="0">
                <a:solidFill>
                  <a:schemeClr val="tx1"/>
                </a:solidFill>
              </a:rPr>
              <a:t>etting out requirements for ongoing programmes that require future trust involvement</a:t>
            </a:r>
          </a:p>
          <a:p>
            <a:pPr marL="1200150" lvl="1" indent="-514350"/>
            <a:r>
              <a:rPr lang="en-GB" sz="1800" dirty="0"/>
              <a:t>R</a:t>
            </a:r>
            <a:r>
              <a:rPr lang="en-GB" sz="1800" dirty="0">
                <a:solidFill>
                  <a:schemeClr val="tx1"/>
                </a:solidFill>
              </a:rPr>
              <a:t>eform of Statutory and Mandatory training </a:t>
            </a:r>
          </a:p>
          <a:p>
            <a:pPr marL="1200150" lvl="1" indent="-514350"/>
            <a:r>
              <a:rPr lang="en-GB" sz="1800" dirty="0"/>
              <a:t>Digital staff passport</a:t>
            </a:r>
          </a:p>
          <a:p>
            <a:pPr marL="1200150" lvl="1" indent="-514350"/>
            <a:r>
              <a:rPr lang="en-GB" sz="1800" dirty="0">
                <a:solidFill>
                  <a:schemeClr val="tx1"/>
                </a:solidFill>
              </a:rPr>
              <a:t>Protected job planned time for education</a:t>
            </a:r>
          </a:p>
          <a:p>
            <a:pPr marL="514350" indent="-514350">
              <a:buFont typeface="+mj-lt"/>
              <a:buAutoNum type="romanUcPeriod"/>
            </a:pPr>
            <a:r>
              <a:rPr lang="en-GB" sz="1800" dirty="0">
                <a:solidFill>
                  <a:schemeClr val="tx1"/>
                </a:solidFill>
              </a:rPr>
              <a:t>making a small number of longer-term commitments</a:t>
            </a:r>
          </a:p>
          <a:p>
            <a:pPr marL="1200150" lvl="1" indent="-514350"/>
            <a:r>
              <a:rPr lang="en-GB" sz="1800" dirty="0">
                <a:solidFill>
                  <a:schemeClr val="tx1"/>
                </a:solidFill>
              </a:rPr>
              <a:t>expanding the Lead Employer Model</a:t>
            </a:r>
          </a:p>
          <a:p>
            <a:pPr marL="1200150" lvl="1" indent="-514350"/>
            <a:r>
              <a:rPr lang="en-GB" sz="1800" dirty="0">
                <a:solidFill>
                  <a:schemeClr val="tx1"/>
                </a:solidFill>
              </a:rPr>
              <a:t>Changes to rotations and geographies</a:t>
            </a:r>
          </a:p>
        </p:txBody>
      </p:sp>
      <p:pic>
        <p:nvPicPr>
          <p:cNvPr id="3" name="Picture 2">
            <a:extLst>
              <a:ext uri="{FF2B5EF4-FFF2-40B4-BE49-F238E27FC236}">
                <a16:creationId xmlns:a16="http://schemas.microsoft.com/office/drawing/2014/main" id="{2B7EDD41-44AD-530E-C940-01FCF73F2122}"/>
              </a:ext>
            </a:extLst>
          </p:cNvPr>
          <p:cNvPicPr>
            <a:picLocks noChangeAspect="1"/>
          </p:cNvPicPr>
          <p:nvPr/>
        </p:nvPicPr>
        <p:blipFill>
          <a:blip r:embed="rId3"/>
          <a:stretch>
            <a:fillRect/>
          </a:stretch>
        </p:blipFill>
        <p:spPr>
          <a:xfrm>
            <a:off x="7473715" y="466817"/>
            <a:ext cx="4432589" cy="5779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352645"/>
            <a:ext cx="11404154" cy="865186"/>
          </a:xfrm>
        </p:spPr>
        <p:txBody>
          <a:bodyPr>
            <a:normAutofit/>
          </a:bodyPr>
          <a:lstStyle/>
          <a:p>
            <a:r>
              <a:rPr lang="en-GB" dirty="0"/>
              <a:t>Flexible Medical Careers: Initiatives in progress</a:t>
            </a:r>
            <a:endParaRPr lang="en-GB" spc="-40" dirty="0"/>
          </a:p>
        </p:txBody>
      </p:sp>
      <p:graphicFrame>
        <p:nvGraphicFramePr>
          <p:cNvPr id="4" name="Table 3">
            <a:extLst>
              <a:ext uri="{FF2B5EF4-FFF2-40B4-BE49-F238E27FC236}">
                <a16:creationId xmlns:a16="http://schemas.microsoft.com/office/drawing/2014/main" id="{DDC13457-F415-E38E-E6E3-9A6D399022FA}"/>
              </a:ext>
            </a:extLst>
          </p:cNvPr>
          <p:cNvGraphicFramePr>
            <a:graphicFrameLocks noGrp="1"/>
          </p:cNvGraphicFramePr>
          <p:nvPr>
            <p:extLst>
              <p:ext uri="{D42A27DB-BD31-4B8C-83A1-F6EECF244321}">
                <p14:modId xmlns:p14="http://schemas.microsoft.com/office/powerpoint/2010/main" val="3147931526"/>
              </p:ext>
            </p:extLst>
          </p:nvPr>
        </p:nvGraphicFramePr>
        <p:xfrm>
          <a:off x="432000" y="1297186"/>
          <a:ext cx="11328000" cy="4765286"/>
        </p:xfrm>
        <a:graphic>
          <a:graphicData uri="http://schemas.openxmlformats.org/drawingml/2006/table">
            <a:tbl>
              <a:tblPr firstRow="1" bandRow="1">
                <a:tableStyleId>{5C22544A-7EE6-4342-B048-85BDC9FD1C3A}</a:tableStyleId>
              </a:tblPr>
              <a:tblGrid>
                <a:gridCol w="3922042">
                  <a:extLst>
                    <a:ext uri="{9D8B030D-6E8A-4147-A177-3AD203B41FA5}">
                      <a16:colId xmlns:a16="http://schemas.microsoft.com/office/drawing/2014/main" val="3551533209"/>
                    </a:ext>
                  </a:extLst>
                </a:gridCol>
                <a:gridCol w="3629958">
                  <a:extLst>
                    <a:ext uri="{9D8B030D-6E8A-4147-A177-3AD203B41FA5}">
                      <a16:colId xmlns:a16="http://schemas.microsoft.com/office/drawing/2014/main" val="2532845007"/>
                    </a:ext>
                  </a:extLst>
                </a:gridCol>
                <a:gridCol w="3776000">
                  <a:extLst>
                    <a:ext uri="{9D8B030D-6E8A-4147-A177-3AD203B41FA5}">
                      <a16:colId xmlns:a16="http://schemas.microsoft.com/office/drawing/2014/main" val="3613487776"/>
                    </a:ext>
                  </a:extLst>
                </a:gridCol>
              </a:tblGrid>
              <a:tr h="533928">
                <a:tc>
                  <a:txBody>
                    <a:bodyPr/>
                    <a:lstStyle/>
                    <a:p>
                      <a:r>
                        <a:rPr lang="en-GB">
                          <a:solidFill>
                            <a:schemeClr val="bg1"/>
                          </a:solidFill>
                        </a:rPr>
                        <a:t>Out of Programme Pause</a:t>
                      </a:r>
                    </a:p>
                  </a:txBody>
                  <a:tcPr/>
                </a:tc>
                <a:tc>
                  <a:txBody>
                    <a:bodyPr/>
                    <a:lstStyle/>
                    <a:p>
                      <a:r>
                        <a:rPr lang="en-GB" dirty="0">
                          <a:solidFill>
                            <a:schemeClr val="bg1"/>
                          </a:solidFill>
                        </a:rPr>
                        <a:t>Flexible Training</a:t>
                      </a:r>
                    </a:p>
                  </a:txBody>
                  <a:tcPr/>
                </a:tc>
                <a:tc>
                  <a:txBody>
                    <a:bodyPr/>
                    <a:lstStyle/>
                    <a:p>
                      <a:r>
                        <a:rPr lang="en-GB">
                          <a:solidFill>
                            <a:schemeClr val="bg1"/>
                          </a:solidFill>
                        </a:rPr>
                        <a:t>Flexible Portfolio Training</a:t>
                      </a:r>
                    </a:p>
                  </a:txBody>
                  <a:tcPr/>
                </a:tc>
                <a:extLst>
                  <a:ext uri="{0D108BD9-81ED-4DB2-BD59-A6C34878D82A}">
                    <a16:rowId xmlns:a16="http://schemas.microsoft.com/office/drawing/2014/main" val="242496924"/>
                  </a:ext>
                </a:extLst>
              </a:tr>
              <a:tr h="4231358">
                <a:tc>
                  <a:txBody>
                    <a:bodyPr/>
                    <a:lstStyle/>
                    <a:p>
                      <a:r>
                        <a:rPr lang="en-GB" sz="1600" kern="1200" dirty="0">
                          <a:solidFill>
                            <a:schemeClr val="tx1"/>
                          </a:solidFill>
                          <a:latin typeface="+mn-lt"/>
                          <a:ea typeface="+mn-ea"/>
                          <a:cs typeface="+mn-cs"/>
                        </a:rPr>
                        <a:t>OOP-P allows trainees to step out of formal training for up to 12 months. </a:t>
                      </a:r>
                    </a:p>
                    <a:p>
                      <a:endParaRPr lang="en-GB" sz="1600" kern="1200" dirty="0">
                        <a:solidFill>
                          <a:schemeClr val="tx1"/>
                        </a:solidFill>
                        <a:latin typeface="+mn-lt"/>
                        <a:ea typeface="+mn-ea"/>
                        <a:cs typeface="+mn-cs"/>
                      </a:endParaRPr>
                    </a:p>
                    <a:p>
                      <a:r>
                        <a:rPr lang="en-GB" sz="1600" kern="1200" dirty="0">
                          <a:solidFill>
                            <a:schemeClr val="tx1"/>
                          </a:solidFill>
                          <a:latin typeface="+mn-lt"/>
                          <a:ea typeface="+mn-ea"/>
                          <a:cs typeface="+mn-cs"/>
                        </a:rPr>
                        <a:t>This flexibility initiative can be a vital tool to support trainee wellbeing.</a:t>
                      </a:r>
                    </a:p>
                    <a:p>
                      <a:endParaRPr lang="en-GB" sz="1600" kern="1200" dirty="0">
                        <a:solidFill>
                          <a:schemeClr val="tx1"/>
                        </a:solidFill>
                        <a:latin typeface="+mn-lt"/>
                        <a:ea typeface="+mn-ea"/>
                        <a:cs typeface="+mn-cs"/>
                      </a:endParaRPr>
                    </a:p>
                    <a:p>
                      <a:r>
                        <a:rPr lang="en-GB" sz="1600" kern="1200" dirty="0">
                          <a:solidFill>
                            <a:schemeClr val="tx1"/>
                          </a:solidFill>
                          <a:latin typeface="+mn-lt"/>
                          <a:ea typeface="+mn-ea"/>
                          <a:cs typeface="+mn-cs"/>
                        </a:rPr>
                        <a:t>Any capabilities gained whilst on OOP-P can be assessed upon their return and contribute to their CCT.</a:t>
                      </a:r>
                    </a:p>
                    <a:p>
                      <a:endParaRPr lang="en-GB" sz="1600" kern="1200" dirty="0">
                        <a:solidFill>
                          <a:schemeClr val="tx1"/>
                        </a:solidFill>
                        <a:latin typeface="+mn-lt"/>
                        <a:ea typeface="+mn-ea"/>
                        <a:cs typeface="+mn-cs"/>
                      </a:endParaRPr>
                    </a:p>
                    <a:p>
                      <a:r>
                        <a:rPr lang="en-GB" sz="1600" kern="1200" dirty="0">
                          <a:solidFill>
                            <a:schemeClr val="tx1"/>
                          </a:solidFill>
                          <a:latin typeface="+mn-lt"/>
                          <a:ea typeface="+mn-ea"/>
                          <a:cs typeface="+mn-cs"/>
                        </a:rPr>
                        <a:t>2025 -&gt; full rollout</a:t>
                      </a:r>
                    </a:p>
                  </a:txBody>
                  <a:tcPr>
                    <a:solidFill>
                      <a:schemeClr val="bg1"/>
                    </a:solidFill>
                  </a:tcPr>
                </a:tc>
                <a:tc>
                  <a:txBody>
                    <a:bodyPr/>
                    <a:lstStyle/>
                    <a:p>
                      <a:r>
                        <a:rPr lang="en-GB" sz="1600" dirty="0">
                          <a:solidFill>
                            <a:schemeClr val="tx1"/>
                          </a:solidFill>
                        </a:rPr>
                        <a:t>Allows the opportunity to apply to train for &gt; 50% WTE for well-founded reason, including wellbeing or through personal choice.</a:t>
                      </a:r>
                    </a:p>
                    <a:p>
                      <a:endParaRPr lang="en-GB" sz="1600" dirty="0">
                        <a:solidFill>
                          <a:schemeClr val="tx1"/>
                        </a:solidFill>
                      </a:endParaRPr>
                    </a:p>
                    <a:p>
                      <a:r>
                        <a:rPr lang="en-GB" sz="1600" b="1" dirty="0">
                          <a:solidFill>
                            <a:schemeClr val="tx1"/>
                          </a:solidFill>
                        </a:rPr>
                        <a:t>Next steps :</a:t>
                      </a:r>
                      <a:r>
                        <a:rPr lang="en-GB" sz="1600" dirty="0">
                          <a:solidFill>
                            <a:schemeClr val="tx1"/>
                          </a:solidFill>
                        </a:rPr>
                        <a:t> Increased cultural acceptance within the workplace</a:t>
                      </a:r>
                    </a:p>
                    <a:p>
                      <a:endParaRPr lang="en-GB" sz="1600" dirty="0">
                        <a:solidFill>
                          <a:schemeClr val="tx1"/>
                        </a:solidFill>
                      </a:endParaRPr>
                    </a:p>
                    <a:p>
                      <a:r>
                        <a:rPr lang="en-GB" sz="1600" dirty="0">
                          <a:solidFill>
                            <a:schemeClr val="tx1"/>
                          </a:solidFill>
                        </a:rPr>
                        <a:t>Recruitment to pre-planned flexible rotations from August 2025 in pilot geographies and specialties</a:t>
                      </a:r>
                    </a:p>
                    <a:p>
                      <a:endParaRPr lang="en-GB" sz="1600" dirty="0">
                        <a:solidFill>
                          <a:schemeClr val="tx1"/>
                        </a:solidFill>
                      </a:endParaRPr>
                    </a:p>
                    <a:p>
                      <a:r>
                        <a:rPr lang="en-GB" sz="1600" dirty="0">
                          <a:solidFill>
                            <a:schemeClr val="tx1"/>
                          </a:solidFill>
                        </a:rPr>
                        <a:t>Recruitment change needed?</a:t>
                      </a:r>
                    </a:p>
                    <a:p>
                      <a:pPr marL="285750" indent="-285750">
                        <a:buFontTx/>
                        <a:buChar char="-"/>
                      </a:pPr>
                      <a:r>
                        <a:rPr lang="en-GB" sz="1600" dirty="0">
                          <a:solidFill>
                            <a:schemeClr val="tx1"/>
                          </a:solidFill>
                        </a:rPr>
                        <a:t>People v WTE</a:t>
                      </a:r>
                    </a:p>
                    <a:p>
                      <a:pPr marL="285750" indent="-285750">
                        <a:buFontTx/>
                        <a:buChar char="-"/>
                      </a:pPr>
                      <a:r>
                        <a:rPr lang="en-GB" sz="1600" dirty="0">
                          <a:solidFill>
                            <a:schemeClr val="tx1"/>
                          </a:solidFill>
                        </a:rPr>
                        <a:t>Increased entry points in year</a:t>
                      </a:r>
                    </a:p>
                    <a:p>
                      <a:pPr marL="285750" indent="-285750">
                        <a:buFontTx/>
                        <a:buChar char="-"/>
                      </a:pPr>
                      <a:r>
                        <a:rPr lang="en-GB" sz="1600" dirty="0">
                          <a:solidFill>
                            <a:schemeClr val="tx1"/>
                          </a:solidFill>
                        </a:rPr>
                        <a:t>Issue with on boarding / induction</a:t>
                      </a:r>
                      <a:endParaRPr lang="en-GB" sz="1600" dirty="0">
                        <a:solidFill>
                          <a:schemeClr val="accent6"/>
                        </a:solidFill>
                      </a:endParaRPr>
                    </a:p>
                  </a:txBody>
                  <a:tcPr>
                    <a:solidFill>
                      <a:schemeClr val="bg1"/>
                    </a:solidFill>
                  </a:tcPr>
                </a:tc>
                <a:tc>
                  <a:txBody>
                    <a:bodyPr/>
                    <a:lstStyle/>
                    <a:p>
                      <a:r>
                        <a:rPr lang="en-GB" sz="1600" b="0" i="0" kern="1200" dirty="0">
                          <a:solidFill>
                            <a:schemeClr val="tx1"/>
                          </a:solidFill>
                          <a:effectLst/>
                          <a:latin typeface="+mn-lt"/>
                          <a:ea typeface="+mn-ea"/>
                          <a:cs typeface="+mn-cs"/>
                        </a:rPr>
                        <a:t>Flexible Portfolio Training (FPT), protects 1 day a week (or 20% time equivalent) for professional development in one of four pathways:</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Clinical informatics pathway</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Medical education pathway</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Clinical Service Improvement Research pathway</a:t>
                      </a:r>
                    </a:p>
                    <a:p>
                      <a:endParaRPr lang="en-GB" sz="1600" dirty="0">
                        <a:solidFill>
                          <a:schemeClr val="tx1"/>
                        </a:solidFill>
                      </a:endParaRPr>
                    </a:p>
                    <a:p>
                      <a:r>
                        <a:rPr lang="en-GB" sz="1600" b="1" dirty="0">
                          <a:solidFill>
                            <a:schemeClr val="tx1"/>
                          </a:solidFill>
                        </a:rPr>
                        <a:t>Next steps :</a:t>
                      </a:r>
                      <a:r>
                        <a:rPr lang="en-GB" sz="1600" dirty="0">
                          <a:solidFill>
                            <a:schemeClr val="tx1"/>
                          </a:solidFill>
                        </a:rPr>
                        <a:t> Now offered in most specialties in secondary care, GP will now be considered for implementation.</a:t>
                      </a:r>
                      <a:endParaRPr lang="en-GB" sz="1600" dirty="0">
                        <a:solidFill>
                          <a:schemeClr val="accent6"/>
                        </a:solidFill>
                      </a:endParaRPr>
                    </a:p>
                    <a:p>
                      <a:endParaRPr lang="en-GB" sz="1600" dirty="0">
                        <a:solidFill>
                          <a:schemeClr val="accent6"/>
                        </a:solidFill>
                      </a:endParaRPr>
                    </a:p>
                  </a:txBody>
                  <a:tcPr>
                    <a:solidFill>
                      <a:schemeClr val="bg1"/>
                    </a:solidFill>
                  </a:tcPr>
                </a:tc>
                <a:extLst>
                  <a:ext uri="{0D108BD9-81ED-4DB2-BD59-A6C34878D82A}">
                    <a16:rowId xmlns:a16="http://schemas.microsoft.com/office/drawing/2014/main" val="3166603093"/>
                  </a:ext>
                </a:extLst>
              </a:tr>
            </a:tbl>
          </a:graphicData>
        </a:graphic>
      </p:graphicFrame>
    </p:spTree>
    <p:extLst>
      <p:ext uri="{BB962C8B-B14F-4D97-AF65-F5344CB8AC3E}">
        <p14:creationId xmlns:p14="http://schemas.microsoft.com/office/powerpoint/2010/main" val="208360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0AAFFE-650C-AD1F-2759-59E364F4B578}"/>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176A40-B7E4-3465-2268-378BDDE5F626}"/>
              </a:ext>
            </a:extLst>
          </p:cNvPr>
          <p:cNvSpPr>
            <a:spLocks noGrp="1"/>
          </p:cNvSpPr>
          <p:nvPr>
            <p:ph type="title"/>
          </p:nvPr>
        </p:nvSpPr>
        <p:spPr>
          <a:xfrm>
            <a:off x="838200" y="365125"/>
            <a:ext cx="10515600" cy="1325563"/>
          </a:xfrm>
        </p:spPr>
        <p:txBody>
          <a:bodyPr>
            <a:normAutofit/>
          </a:bodyPr>
          <a:lstStyle/>
          <a:p>
            <a:r>
              <a:rPr lang="en-GB" dirty="0"/>
              <a:t>Supporting Resident Doctors</a:t>
            </a:r>
          </a:p>
        </p:txBody>
      </p:sp>
      <p:graphicFrame>
        <p:nvGraphicFramePr>
          <p:cNvPr id="8" name="Content Placeholder 5">
            <a:extLst>
              <a:ext uri="{FF2B5EF4-FFF2-40B4-BE49-F238E27FC236}">
                <a16:creationId xmlns:a16="http://schemas.microsoft.com/office/drawing/2014/main" id="{0D36A012-CBA3-56AD-36E3-15ED5383E05C}"/>
              </a:ext>
            </a:extLst>
          </p:cNvPr>
          <p:cNvGraphicFramePr>
            <a:graphicFrameLocks noGrp="1"/>
          </p:cNvGraphicFramePr>
          <p:nvPr>
            <p:ph idx="1"/>
            <p:extLst>
              <p:ext uri="{D42A27DB-BD31-4B8C-83A1-F6EECF244321}">
                <p14:modId xmlns:p14="http://schemas.microsoft.com/office/powerpoint/2010/main" val="29215128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24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CF86-2ED7-0678-737E-8E9C833BF32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849DDAE-5EE4-E23F-1903-8116B1771DDA}"/>
              </a:ext>
            </a:extLst>
          </p:cNvPr>
          <p:cNvSpPr>
            <a:spLocks noGrp="1"/>
          </p:cNvSpPr>
          <p:nvPr>
            <p:ph type="body" sz="quarter" idx="13"/>
          </p:nvPr>
        </p:nvSpPr>
        <p:spPr>
          <a:xfrm>
            <a:off x="432000" y="1297186"/>
            <a:ext cx="11050700" cy="462017"/>
          </a:xfrm>
        </p:spPr>
        <p:txBody>
          <a:bodyPr/>
          <a:lstStyle/>
          <a:p>
            <a:r>
              <a:rPr lang="en-GB" dirty="0"/>
              <a:t>Explorer House delegates</a:t>
            </a:r>
          </a:p>
        </p:txBody>
      </p:sp>
      <p:sp>
        <p:nvSpPr>
          <p:cNvPr id="4" name="Title 3">
            <a:extLst>
              <a:ext uri="{FF2B5EF4-FFF2-40B4-BE49-F238E27FC236}">
                <a16:creationId xmlns:a16="http://schemas.microsoft.com/office/drawing/2014/main" id="{BAF4D694-4A33-2BA5-3053-6FFB8EBCFF12}"/>
              </a:ext>
            </a:extLst>
          </p:cNvPr>
          <p:cNvSpPr>
            <a:spLocks noGrp="1"/>
          </p:cNvSpPr>
          <p:nvPr>
            <p:ph type="title"/>
          </p:nvPr>
        </p:nvSpPr>
        <p:spPr/>
        <p:txBody>
          <a:bodyPr>
            <a:normAutofit fontScale="90000"/>
          </a:bodyPr>
          <a:lstStyle/>
          <a:p>
            <a:r>
              <a:rPr lang="en-GB" dirty="0"/>
              <a:t>Housekeeping</a:t>
            </a:r>
            <a:br>
              <a:rPr lang="en-GB" dirty="0"/>
            </a:br>
            <a:endParaRPr lang="en-GB" dirty="0"/>
          </a:p>
        </p:txBody>
      </p:sp>
      <p:sp>
        <p:nvSpPr>
          <p:cNvPr id="5" name="TextBox 4">
            <a:extLst>
              <a:ext uri="{FF2B5EF4-FFF2-40B4-BE49-F238E27FC236}">
                <a16:creationId xmlns:a16="http://schemas.microsoft.com/office/drawing/2014/main" id="{FFC57C54-6517-554B-DAFA-8719487DB823}"/>
              </a:ext>
            </a:extLst>
          </p:cNvPr>
          <p:cNvSpPr txBox="1"/>
          <p:nvPr/>
        </p:nvSpPr>
        <p:spPr>
          <a:xfrm>
            <a:off x="432000" y="2006733"/>
            <a:ext cx="11760000" cy="2217082"/>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sz="3200" dirty="0">
                <a:latin typeface="Arial" panose="020B0604020202020204" pitchFamily="34" charset="0"/>
                <a:cs typeface="Arial" panose="020B0604020202020204" pitchFamily="34" charset="0"/>
              </a:rPr>
              <a:t>Please do not join the event in the room using MS Teams</a:t>
            </a:r>
          </a:p>
          <a:p>
            <a:pPr marL="285750" indent="-285750">
              <a:lnSpc>
                <a:spcPct val="11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Emergency Exits</a:t>
            </a:r>
          </a:p>
          <a:p>
            <a:pPr marL="285750" indent="-285750">
              <a:lnSpc>
                <a:spcPct val="110000"/>
              </a:lnSpc>
              <a:buFont typeface="Arial" panose="020B0604020202020204" pitchFamily="34" charset="0"/>
              <a:buChar char="•"/>
            </a:pPr>
            <a:r>
              <a:rPr lang="en-US" sz="3200" dirty="0">
                <a:latin typeface="Arial" panose="020B0604020202020204" pitchFamily="34" charset="0"/>
                <a:cs typeface="Arial" panose="020B0604020202020204" pitchFamily="34" charset="0"/>
              </a:rPr>
              <a:t>Toilets</a:t>
            </a:r>
          </a:p>
          <a:p>
            <a:pPr marL="285750" indent="-285750">
              <a:lnSpc>
                <a:spcPct val="110000"/>
              </a:lnSpc>
              <a:buFont typeface="Arial" panose="020B0604020202020204" pitchFamily="34" charset="0"/>
              <a:buChar char="•"/>
            </a:pPr>
            <a:r>
              <a:rPr lang="en-US" sz="3200" dirty="0">
                <a:latin typeface="Arial" panose="020B0604020202020204" pitchFamily="34" charset="0"/>
                <a:cs typeface="Arial" panose="020B0604020202020204" pitchFamily="34" charset="0"/>
              </a:rPr>
              <a:t>Refreshments/lunch</a:t>
            </a:r>
          </a:p>
        </p:txBody>
      </p:sp>
    </p:spTree>
    <p:extLst>
      <p:ext uri="{BB962C8B-B14F-4D97-AF65-F5344CB8AC3E}">
        <p14:creationId xmlns:p14="http://schemas.microsoft.com/office/powerpoint/2010/main" val="214827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A84549-8DF4-DD91-3847-BB14C8842ED2}"/>
              </a:ext>
            </a:extLst>
          </p:cNvPr>
          <p:cNvSpPr>
            <a:spLocks noGrp="1"/>
          </p:cNvSpPr>
          <p:nvPr>
            <p:ph type="ctrTitle"/>
          </p:nvPr>
        </p:nvSpPr>
        <p:spPr>
          <a:xfrm>
            <a:off x="432000" y="1002268"/>
            <a:ext cx="6254117" cy="2421431"/>
          </a:xfrm>
        </p:spPr>
        <p:txBody>
          <a:bodyPr/>
          <a:lstStyle/>
          <a:p>
            <a:r>
              <a:rPr lang="en-GB">
                <a:cs typeface="Arial"/>
              </a:rPr>
              <a:t>10 Year Health Plan </a:t>
            </a:r>
            <a:endParaRPr lang="en-GB"/>
          </a:p>
        </p:txBody>
      </p:sp>
    </p:spTree>
    <p:extLst>
      <p:ext uri="{BB962C8B-B14F-4D97-AF65-F5344CB8AC3E}">
        <p14:creationId xmlns:p14="http://schemas.microsoft.com/office/powerpoint/2010/main" val="41171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D94B-191F-EA72-3A69-D8F79AF4C96D}"/>
              </a:ext>
            </a:extLst>
          </p:cNvPr>
          <p:cNvSpPr>
            <a:spLocks noGrp="1"/>
          </p:cNvSpPr>
          <p:nvPr>
            <p:ph type="title"/>
          </p:nvPr>
        </p:nvSpPr>
        <p:spPr/>
        <p:txBody>
          <a:bodyPr/>
          <a:lstStyle/>
          <a:p>
            <a:r>
              <a:rPr lang="en-GB" dirty="0"/>
              <a:t>3 big shifts</a:t>
            </a:r>
          </a:p>
        </p:txBody>
      </p:sp>
      <p:sp>
        <p:nvSpPr>
          <p:cNvPr id="3" name="Content Placeholder 2">
            <a:extLst>
              <a:ext uri="{FF2B5EF4-FFF2-40B4-BE49-F238E27FC236}">
                <a16:creationId xmlns:a16="http://schemas.microsoft.com/office/drawing/2014/main" id="{E16ADA32-0D8F-DF1C-128E-9F0FDFB8E6CA}"/>
              </a:ext>
            </a:extLst>
          </p:cNvPr>
          <p:cNvSpPr>
            <a:spLocks noGrp="1"/>
          </p:cNvSpPr>
          <p:nvPr>
            <p:ph idx="1"/>
          </p:nvPr>
        </p:nvSpPr>
        <p:spPr/>
        <p:txBody>
          <a:bodyPr/>
          <a:lstStyle/>
          <a:p>
            <a:r>
              <a:rPr lang="en-GB" dirty="0"/>
              <a:t>Hospital to community (left shift)</a:t>
            </a:r>
          </a:p>
          <a:p>
            <a:r>
              <a:rPr lang="en-GB" dirty="0"/>
              <a:t>Analogue to Digital</a:t>
            </a:r>
          </a:p>
          <a:p>
            <a:r>
              <a:rPr lang="en-GB" dirty="0"/>
              <a:t>Sickness to Prevention</a:t>
            </a:r>
          </a:p>
        </p:txBody>
      </p:sp>
    </p:spTree>
    <p:extLst>
      <p:ext uri="{BB962C8B-B14F-4D97-AF65-F5344CB8AC3E}">
        <p14:creationId xmlns:p14="http://schemas.microsoft.com/office/powerpoint/2010/main" val="2650520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745C-49F1-24D1-CA66-D7368E346DE7}"/>
              </a:ext>
            </a:extLst>
          </p:cNvPr>
          <p:cNvSpPr>
            <a:spLocks noGrp="1"/>
          </p:cNvSpPr>
          <p:nvPr>
            <p:ph type="title"/>
          </p:nvPr>
        </p:nvSpPr>
        <p:spPr/>
        <p:txBody>
          <a:bodyPr/>
          <a:lstStyle/>
          <a:p>
            <a:r>
              <a:rPr lang="en-GB" dirty="0"/>
              <a:t>10YP</a:t>
            </a:r>
          </a:p>
        </p:txBody>
      </p:sp>
      <p:sp>
        <p:nvSpPr>
          <p:cNvPr id="3" name="Content Placeholder 2">
            <a:extLst>
              <a:ext uri="{FF2B5EF4-FFF2-40B4-BE49-F238E27FC236}">
                <a16:creationId xmlns:a16="http://schemas.microsoft.com/office/drawing/2014/main" id="{209C9134-3D21-66E7-C858-A6C9D9A0AAFE}"/>
              </a:ext>
            </a:extLst>
          </p:cNvPr>
          <p:cNvSpPr>
            <a:spLocks noGrp="1"/>
          </p:cNvSpPr>
          <p:nvPr>
            <p:ph idx="1"/>
          </p:nvPr>
        </p:nvSpPr>
        <p:spPr>
          <a:xfrm>
            <a:off x="838200" y="1825625"/>
            <a:ext cx="10515600" cy="4795512"/>
          </a:xfrm>
        </p:spPr>
        <p:txBody>
          <a:bodyPr>
            <a:normAutofit fontScale="92500" lnSpcReduction="20000"/>
          </a:bodyPr>
          <a:lstStyle/>
          <a:p>
            <a:r>
              <a:rPr lang="en-GB" dirty="0"/>
              <a:t>Patient Focussed</a:t>
            </a:r>
          </a:p>
          <a:p>
            <a:r>
              <a:rPr lang="en-GB" dirty="0"/>
              <a:t>“Health in the broadest sense”</a:t>
            </a:r>
          </a:p>
          <a:p>
            <a:r>
              <a:rPr lang="en-GB" dirty="0"/>
              <a:t>Social issues of relevance to the NHS</a:t>
            </a:r>
          </a:p>
          <a:p>
            <a:pPr lvl="1"/>
            <a:r>
              <a:rPr lang="en-GB" dirty="0"/>
              <a:t>Admission avoidance</a:t>
            </a:r>
          </a:p>
          <a:p>
            <a:pPr lvl="1"/>
            <a:r>
              <a:rPr lang="en-GB" dirty="0"/>
              <a:t>Discharge Planning</a:t>
            </a:r>
          </a:p>
          <a:p>
            <a:r>
              <a:rPr lang="en-GB" dirty="0"/>
              <a:t>Public &amp; Staff engagement</a:t>
            </a:r>
          </a:p>
          <a:p>
            <a:pPr lvl="1"/>
            <a:r>
              <a:rPr lang="en-GB" dirty="0"/>
              <a:t>Online portal</a:t>
            </a:r>
          </a:p>
          <a:p>
            <a:pPr lvl="1"/>
            <a:r>
              <a:rPr lang="en-GB" dirty="0"/>
              <a:t>Staff Workshops</a:t>
            </a:r>
          </a:p>
          <a:p>
            <a:pPr lvl="1"/>
            <a:r>
              <a:rPr lang="en-GB" dirty="0"/>
              <a:t>Stakeholder engagement</a:t>
            </a:r>
          </a:p>
          <a:p>
            <a:pPr lvl="1"/>
            <a:r>
              <a:rPr lang="en-GB" dirty="0"/>
              <a:t>National Summit to come</a:t>
            </a:r>
          </a:p>
          <a:p>
            <a:r>
              <a:rPr lang="en-GB" dirty="0"/>
              <a:t>Vision &amp; Enabling working groups – People is one of the groups</a:t>
            </a:r>
          </a:p>
          <a:p>
            <a:r>
              <a:rPr lang="en-GB" dirty="0"/>
              <a:t>Leadership across Ministers, DHSC, NHSE</a:t>
            </a:r>
          </a:p>
          <a:p>
            <a:r>
              <a:rPr lang="en-GB" dirty="0"/>
              <a:t>Final Plan – May 2025 </a:t>
            </a:r>
          </a:p>
          <a:p>
            <a:pPr lvl="1"/>
            <a:endParaRPr lang="en-GB" dirty="0"/>
          </a:p>
        </p:txBody>
      </p:sp>
    </p:spTree>
    <p:extLst>
      <p:ext uri="{BB962C8B-B14F-4D97-AF65-F5344CB8AC3E}">
        <p14:creationId xmlns:p14="http://schemas.microsoft.com/office/powerpoint/2010/main" val="254530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146E-534A-10FB-FF94-EB5CE4638383}"/>
              </a:ext>
            </a:extLst>
          </p:cNvPr>
          <p:cNvSpPr>
            <a:spLocks noGrp="1"/>
          </p:cNvSpPr>
          <p:nvPr>
            <p:ph type="title"/>
          </p:nvPr>
        </p:nvSpPr>
        <p:spPr/>
        <p:txBody>
          <a:bodyPr/>
          <a:lstStyle/>
          <a:p>
            <a:r>
              <a:rPr lang="en-GB" dirty="0"/>
              <a:t>Important links</a:t>
            </a:r>
          </a:p>
        </p:txBody>
      </p:sp>
      <p:sp>
        <p:nvSpPr>
          <p:cNvPr id="3" name="Content Placeholder 2">
            <a:extLst>
              <a:ext uri="{FF2B5EF4-FFF2-40B4-BE49-F238E27FC236}">
                <a16:creationId xmlns:a16="http://schemas.microsoft.com/office/drawing/2014/main" id="{16918FA9-A721-CBCE-01B1-BEEF019DE165}"/>
              </a:ext>
            </a:extLst>
          </p:cNvPr>
          <p:cNvSpPr>
            <a:spLocks noGrp="1"/>
          </p:cNvSpPr>
          <p:nvPr>
            <p:ph idx="1"/>
          </p:nvPr>
        </p:nvSpPr>
        <p:spPr/>
        <p:txBody>
          <a:bodyPr/>
          <a:lstStyle/>
          <a:p>
            <a:r>
              <a:rPr lang="en-GB" dirty="0"/>
              <a:t>Revised LTWP shortly after 10YP</a:t>
            </a:r>
          </a:p>
          <a:p>
            <a:r>
              <a:rPr lang="en-GB" dirty="0"/>
              <a:t>Multi-year spending review (CSR)</a:t>
            </a:r>
          </a:p>
          <a:p>
            <a:r>
              <a:rPr lang="en-GB" dirty="0"/>
              <a:t>Need to make workforce a clear priority</a:t>
            </a:r>
          </a:p>
          <a:p>
            <a:pPr lvl="1"/>
            <a:r>
              <a:rPr lang="en-GB" dirty="0"/>
              <a:t>Numbers</a:t>
            </a:r>
          </a:p>
          <a:p>
            <a:pPr lvl="1"/>
            <a:r>
              <a:rPr lang="en-GB" dirty="0"/>
              <a:t>Training and Education requirements for change in care</a:t>
            </a:r>
          </a:p>
        </p:txBody>
      </p:sp>
    </p:spTree>
    <p:extLst>
      <p:ext uri="{BB962C8B-B14F-4D97-AF65-F5344CB8AC3E}">
        <p14:creationId xmlns:p14="http://schemas.microsoft.com/office/powerpoint/2010/main" val="986041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78D3-1912-91F1-0EE0-F02757A4C1DE}"/>
              </a:ext>
            </a:extLst>
          </p:cNvPr>
          <p:cNvSpPr>
            <a:spLocks noGrp="1"/>
          </p:cNvSpPr>
          <p:nvPr>
            <p:ph type="title"/>
          </p:nvPr>
        </p:nvSpPr>
        <p:spPr/>
        <p:txBody>
          <a:bodyPr/>
          <a:lstStyle/>
          <a:p>
            <a:r>
              <a:rPr lang="en-GB" dirty="0"/>
              <a:t>Review of Medical Training</a:t>
            </a:r>
          </a:p>
        </p:txBody>
      </p:sp>
      <p:sp>
        <p:nvSpPr>
          <p:cNvPr id="3" name="Content Placeholder 2">
            <a:extLst>
              <a:ext uri="{FF2B5EF4-FFF2-40B4-BE49-F238E27FC236}">
                <a16:creationId xmlns:a16="http://schemas.microsoft.com/office/drawing/2014/main" id="{FEB7C2B4-B5DC-C93E-D398-DEF205903FC9}"/>
              </a:ext>
            </a:extLst>
          </p:cNvPr>
          <p:cNvSpPr>
            <a:spLocks noGrp="1"/>
          </p:cNvSpPr>
          <p:nvPr>
            <p:ph idx="1"/>
          </p:nvPr>
        </p:nvSpPr>
        <p:spPr/>
        <p:txBody>
          <a:bodyPr/>
          <a:lstStyle/>
          <a:p>
            <a:r>
              <a:rPr lang="en-GB" dirty="0"/>
              <a:t>Diagnostic coming soon!</a:t>
            </a:r>
          </a:p>
          <a:p>
            <a:r>
              <a:rPr lang="en-GB" dirty="0"/>
              <a:t>Please keep quiet until full announcement</a:t>
            </a:r>
          </a:p>
          <a:p>
            <a:r>
              <a:rPr lang="en-GB" dirty="0"/>
              <a:t>Led from the top</a:t>
            </a:r>
          </a:p>
          <a:p>
            <a:r>
              <a:rPr lang="en-GB" dirty="0"/>
              <a:t>Listening Events with key groups (providers, residents, faculty, colleges, faculties etc)</a:t>
            </a:r>
          </a:p>
          <a:p>
            <a:r>
              <a:rPr lang="en-GB" dirty="0"/>
              <a:t>Please engage with this </a:t>
            </a:r>
          </a:p>
        </p:txBody>
      </p:sp>
    </p:spTree>
    <p:extLst>
      <p:ext uri="{BB962C8B-B14F-4D97-AF65-F5344CB8AC3E}">
        <p14:creationId xmlns:p14="http://schemas.microsoft.com/office/powerpoint/2010/main" val="293947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6E09-8A52-9540-9E70-EC77B6866CAD}"/>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073796E8-5031-D5A9-F2CD-6DE0270BD2CC}"/>
              </a:ext>
            </a:extLst>
          </p:cNvPr>
          <p:cNvSpPr>
            <a:spLocks noGrp="1"/>
          </p:cNvSpPr>
          <p:nvPr>
            <p:ph idx="1"/>
          </p:nvPr>
        </p:nvSpPr>
        <p:spPr/>
        <p:txBody>
          <a:bodyPr/>
          <a:lstStyle/>
          <a:p>
            <a:r>
              <a:rPr lang="en-GB" dirty="0"/>
              <a:t>10YP will ask for reform and improvement at a time challenge and restriction</a:t>
            </a:r>
          </a:p>
          <a:p>
            <a:r>
              <a:rPr lang="en-GB" dirty="0"/>
              <a:t>It can be done</a:t>
            </a:r>
          </a:p>
          <a:p>
            <a:r>
              <a:rPr lang="en-GB" dirty="0"/>
              <a:t>Invest in the right way to save in the longer term – 3 year CSR</a:t>
            </a:r>
          </a:p>
          <a:p>
            <a:r>
              <a:rPr lang="en-GB" dirty="0"/>
              <a:t>No educators today = no workforce tomorrow</a:t>
            </a:r>
          </a:p>
          <a:p>
            <a:r>
              <a:rPr lang="en-GB" dirty="0"/>
              <a:t>Education &amp; Training as part of Core Business today</a:t>
            </a:r>
          </a:p>
          <a:p>
            <a:r>
              <a:rPr lang="en-GB" dirty="0"/>
              <a:t>Change from viewing training and educator time as a cost to viewing as an investment</a:t>
            </a:r>
          </a:p>
          <a:p>
            <a:pPr marL="0" indent="0">
              <a:buNone/>
            </a:pPr>
            <a:endParaRPr lang="en-GB" dirty="0"/>
          </a:p>
        </p:txBody>
      </p:sp>
    </p:spTree>
    <p:extLst>
      <p:ext uri="{BB962C8B-B14F-4D97-AF65-F5344CB8AC3E}">
        <p14:creationId xmlns:p14="http://schemas.microsoft.com/office/powerpoint/2010/main" val="157832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EEB9-3483-DE39-82CF-B50ADA5F67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C35F86-9141-6664-F2CB-890851AC73C1}"/>
              </a:ext>
            </a:extLst>
          </p:cNvPr>
          <p:cNvSpPr>
            <a:spLocks noGrp="1"/>
          </p:cNvSpPr>
          <p:nvPr>
            <p:ph type="body" sz="quarter" idx="13"/>
          </p:nvPr>
        </p:nvSpPr>
        <p:spPr>
          <a:xfrm>
            <a:off x="432000" y="1297186"/>
            <a:ext cx="11050700" cy="462017"/>
          </a:xfrm>
        </p:spPr>
        <p:txBody>
          <a:bodyPr/>
          <a:lstStyle/>
          <a:p>
            <a:r>
              <a:rPr lang="en-GB" dirty="0"/>
              <a:t>All</a:t>
            </a:r>
          </a:p>
        </p:txBody>
      </p:sp>
      <p:sp>
        <p:nvSpPr>
          <p:cNvPr id="4" name="Title 3">
            <a:extLst>
              <a:ext uri="{FF2B5EF4-FFF2-40B4-BE49-F238E27FC236}">
                <a16:creationId xmlns:a16="http://schemas.microsoft.com/office/drawing/2014/main" id="{0A5DEA53-F51C-2F35-51B2-AF4D8BFD7214}"/>
              </a:ext>
            </a:extLst>
          </p:cNvPr>
          <p:cNvSpPr>
            <a:spLocks noGrp="1"/>
          </p:cNvSpPr>
          <p:nvPr>
            <p:ph type="title"/>
          </p:nvPr>
        </p:nvSpPr>
        <p:spPr/>
        <p:txBody>
          <a:bodyPr>
            <a:normAutofit fontScale="90000"/>
          </a:bodyPr>
          <a:lstStyle/>
          <a:p>
            <a:r>
              <a:rPr lang="en-GB" dirty="0"/>
              <a:t>Housekeeping</a:t>
            </a:r>
            <a:br>
              <a:rPr lang="en-GB" dirty="0"/>
            </a:br>
            <a:endParaRPr lang="en-GB" dirty="0"/>
          </a:p>
        </p:txBody>
      </p:sp>
      <p:sp>
        <p:nvSpPr>
          <p:cNvPr id="5" name="TextBox 4">
            <a:extLst>
              <a:ext uri="{FF2B5EF4-FFF2-40B4-BE49-F238E27FC236}">
                <a16:creationId xmlns:a16="http://schemas.microsoft.com/office/drawing/2014/main" id="{230476CC-FA7B-FA64-1804-33639911E52A}"/>
              </a:ext>
            </a:extLst>
          </p:cNvPr>
          <p:cNvSpPr txBox="1"/>
          <p:nvPr/>
        </p:nvSpPr>
        <p:spPr>
          <a:xfrm>
            <a:off x="432000" y="1759203"/>
            <a:ext cx="11760000" cy="5532284"/>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GB" sz="3200" dirty="0">
                <a:latin typeface="Arial" panose="020B0604020202020204" pitchFamily="34" charset="0"/>
                <a:cs typeface="Arial" panose="020B0604020202020204" pitchFamily="34" charset="0"/>
              </a:rPr>
              <a:t>Programme – on our webpage (See MS Teams Chat)</a:t>
            </a:r>
          </a:p>
          <a:p>
            <a:pPr marL="285750" indent="-285750">
              <a:lnSpc>
                <a:spcPct val="110000"/>
              </a:lnSpc>
              <a:buFont typeface="Arial" panose="020B0604020202020204" pitchFamily="34" charset="0"/>
              <a:buChar char="•"/>
            </a:pPr>
            <a:r>
              <a:rPr lang="en-GB" sz="3200" dirty="0">
                <a:latin typeface="Arial" panose="020B0604020202020204" pitchFamily="34" charset="0"/>
                <a:cs typeface="Arial" panose="020B0604020202020204" pitchFamily="34" charset="0"/>
              </a:rPr>
              <a:t>Assumed we have photograph permission</a:t>
            </a:r>
          </a:p>
          <a:p>
            <a:pPr marL="285750" indent="-285750">
              <a:lnSpc>
                <a:spcPct val="110000"/>
              </a:lnSpc>
              <a:buFont typeface="Arial" panose="020B0604020202020204" pitchFamily="34" charset="0"/>
              <a:buChar char="•"/>
            </a:pPr>
            <a:r>
              <a:rPr lang="en-GB" sz="3200" dirty="0">
                <a:latin typeface="Arial" panose="020B0604020202020204" pitchFamily="34" charset="0"/>
                <a:cs typeface="Arial" panose="020B0604020202020204" pitchFamily="34" charset="0"/>
              </a:rPr>
              <a:t>To submit questions and comments: </a:t>
            </a:r>
          </a:p>
          <a:p>
            <a:pPr marL="1200150" lvl="2" indent="-285750">
              <a:lnSpc>
                <a:spcPct val="110000"/>
              </a:lnSpc>
              <a:buFont typeface="Arial" panose="020B0604020202020204" pitchFamily="34" charset="0"/>
              <a:buChar char="•"/>
            </a:pPr>
            <a:r>
              <a:rPr lang="en-GB" sz="3200" dirty="0">
                <a:latin typeface="Arial" panose="020B0604020202020204" pitchFamily="34" charset="0"/>
                <a:cs typeface="Arial" panose="020B0604020202020204" pitchFamily="34" charset="0"/>
              </a:rPr>
              <a:t> in Explorer House, raise your hand,</a:t>
            </a:r>
          </a:p>
          <a:p>
            <a:pPr marL="1200150" lvl="2" indent="-285750">
              <a:lnSpc>
                <a:spcPct val="110000"/>
              </a:lnSpc>
              <a:buFont typeface="Arial" panose="020B0604020202020204" pitchFamily="34" charset="0"/>
              <a:buChar char="•"/>
            </a:pPr>
            <a:r>
              <a:rPr lang="en-GB" sz="3200" dirty="0">
                <a:latin typeface="Arial" panose="020B0604020202020204" pitchFamily="34" charset="0"/>
                <a:cs typeface="Arial" panose="020B0604020202020204" pitchFamily="34" charset="0"/>
              </a:rPr>
              <a:t> if joining remotely, raise your virtual hand, and if selected by the facilitator, please unmute yourself and turn your camera on,</a:t>
            </a:r>
          </a:p>
          <a:p>
            <a:pPr lvl="2">
              <a:lnSpc>
                <a:spcPct val="110000"/>
              </a:lnSpc>
            </a:pPr>
            <a:r>
              <a:rPr lang="en-GB" sz="3200" dirty="0">
                <a:latin typeface="Arial" panose="020B0604020202020204" pitchFamily="34" charset="0"/>
                <a:cs typeface="Arial" panose="020B0604020202020204" pitchFamily="34" charset="0"/>
              </a:rPr>
              <a:t>or use </a:t>
            </a:r>
            <a:r>
              <a:rPr lang="en-GB" sz="3200" dirty="0" err="1">
                <a:latin typeface="Arial" panose="020B0604020202020204" pitchFamily="34" charset="0"/>
                <a:cs typeface="Arial" panose="020B0604020202020204" pitchFamily="34" charset="0"/>
              </a:rPr>
              <a:t>Mentimeter</a:t>
            </a:r>
            <a:r>
              <a:rPr lang="en-GB" sz="3200" dirty="0">
                <a:latin typeface="Arial" panose="020B0604020202020204" pitchFamily="34" charset="0"/>
                <a:cs typeface="Arial" panose="020B0604020202020204" pitchFamily="34" charset="0"/>
              </a:rPr>
              <a:t> links and QR codes for surveys etc</a:t>
            </a:r>
          </a:p>
          <a:p>
            <a:pPr marL="285750" indent="-285750">
              <a:lnSpc>
                <a:spcPct val="110000"/>
              </a:lnSpc>
              <a:buFont typeface="Arial" panose="020B0604020202020204" pitchFamily="34" charset="0"/>
              <a:buChar char="•"/>
            </a:pPr>
            <a:endParaRPr lang="en-GB" sz="3400" dirty="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en-GB"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4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8B7B-2063-5768-26F2-56E87CF86982}"/>
              </a:ext>
            </a:extLst>
          </p:cNvPr>
          <p:cNvSpPr>
            <a:spLocks noGrp="1"/>
          </p:cNvSpPr>
          <p:nvPr>
            <p:ph type="body" sz="quarter" idx="15"/>
          </p:nvPr>
        </p:nvSpPr>
        <p:spPr>
          <a:xfrm>
            <a:off x="1337052" y="1673324"/>
            <a:ext cx="3461285" cy="658367"/>
          </a:xfrm>
        </p:spPr>
        <p:txBody>
          <a:bodyPr>
            <a:normAutofit/>
          </a:bodyPr>
          <a:lstStyle/>
          <a:p>
            <a:r>
              <a:rPr lang="en-GB" sz="2500"/>
              <a:t>Thank you for coming</a:t>
            </a:r>
          </a:p>
        </p:txBody>
      </p:sp>
      <p:pic>
        <p:nvPicPr>
          <p:cNvPr id="7" name="Picture 6" descr="A cable cars in the snow&#10;&#10;Description automatically generated">
            <a:extLst>
              <a:ext uri="{FF2B5EF4-FFF2-40B4-BE49-F238E27FC236}">
                <a16:creationId xmlns:a16="http://schemas.microsoft.com/office/drawing/2014/main" id="{3B68140A-89CE-63AD-09F9-F62957EE70F4}"/>
              </a:ext>
            </a:extLst>
          </p:cNvPr>
          <p:cNvPicPr>
            <a:picLocks noChangeAspect="1"/>
          </p:cNvPicPr>
          <p:nvPr/>
        </p:nvPicPr>
        <p:blipFill>
          <a:blip r:embed="rId3"/>
          <a:stretch>
            <a:fillRect/>
          </a:stretch>
        </p:blipFill>
        <p:spPr>
          <a:xfrm rot="10800000">
            <a:off x="6096000" y="1143000"/>
            <a:ext cx="6096000" cy="4572000"/>
          </a:xfrm>
          <a:prstGeom prst="rect">
            <a:avLst/>
          </a:prstGeom>
          <a:noFill/>
        </p:spPr>
      </p:pic>
      <p:sp>
        <p:nvSpPr>
          <p:cNvPr id="3" name="Content Placeholder 2">
            <a:extLst>
              <a:ext uri="{FF2B5EF4-FFF2-40B4-BE49-F238E27FC236}">
                <a16:creationId xmlns:a16="http://schemas.microsoft.com/office/drawing/2014/main" id="{A93D6244-1FDB-CD56-BBCD-987659FB84CE}"/>
              </a:ext>
            </a:extLst>
          </p:cNvPr>
          <p:cNvSpPr>
            <a:spLocks noGrp="1"/>
          </p:cNvSpPr>
          <p:nvPr>
            <p:ph idx="1"/>
          </p:nvPr>
        </p:nvSpPr>
        <p:spPr>
          <a:xfrm>
            <a:off x="1337052" y="2331691"/>
            <a:ext cx="3461285" cy="3110530"/>
          </a:xfrm>
        </p:spPr>
        <p:txBody>
          <a:bodyPr>
            <a:normAutofit/>
          </a:bodyPr>
          <a:lstStyle/>
          <a:p>
            <a:pPr marL="342900" indent="-342900">
              <a:buFont typeface="Arial" panose="020B0604020202020204" pitchFamily="34" charset="0"/>
              <a:buChar char="•"/>
            </a:pPr>
            <a:r>
              <a:rPr lang="en-GB" dirty="0"/>
              <a:t>Busy and pressured everywhere</a:t>
            </a:r>
          </a:p>
          <a:p>
            <a:pPr marL="342900" indent="-342900">
              <a:buFont typeface="Arial" panose="020B0604020202020204" pitchFamily="34" charset="0"/>
              <a:buChar char="•"/>
            </a:pPr>
            <a:r>
              <a:rPr lang="en-GB" dirty="0"/>
              <a:t>Educator time and resource squeezed</a:t>
            </a:r>
          </a:p>
          <a:p>
            <a:pPr marL="342900" indent="-342900">
              <a:buFont typeface="Arial" panose="020B0604020202020204" pitchFamily="34" charset="0"/>
              <a:buChar char="•"/>
            </a:pPr>
            <a:r>
              <a:rPr lang="en-GB" dirty="0"/>
              <a:t>Relevant title</a:t>
            </a:r>
          </a:p>
          <a:p>
            <a:pPr marL="342900" indent="-342900">
              <a:buFont typeface="Arial" panose="020B0604020202020204" pitchFamily="34" charset="0"/>
              <a:buChar char="•"/>
            </a:pPr>
            <a:r>
              <a:rPr lang="en-GB" dirty="0"/>
              <a:t>Diverse programme</a:t>
            </a:r>
          </a:p>
          <a:p>
            <a:pPr marL="342900" indent="-342900">
              <a:buFont typeface="Arial" panose="020B0604020202020204" pitchFamily="34" charset="0"/>
              <a:buChar char="•"/>
            </a:pPr>
            <a:r>
              <a:rPr lang="en-GB" dirty="0"/>
              <a:t>Thank you from others</a:t>
            </a:r>
          </a:p>
          <a:p>
            <a:pPr marL="342900" indent="-342900">
              <a:buFont typeface="Arial" panose="020B0604020202020204" pitchFamily="34" charset="0"/>
              <a:buChar char="•"/>
            </a:pPr>
            <a:r>
              <a:rPr lang="en-GB" dirty="0"/>
              <a:t>I made it this year!</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72705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FE18ED-5C52-9F11-35CB-84EBA44892A9}"/>
              </a:ext>
            </a:extLst>
          </p:cNvPr>
          <p:cNvSpPr>
            <a:spLocks noGrp="1"/>
          </p:cNvSpPr>
          <p:nvPr>
            <p:ph type="title"/>
          </p:nvPr>
        </p:nvSpPr>
        <p:spPr>
          <a:xfrm>
            <a:off x="2960683" y="2033327"/>
            <a:ext cx="5741882" cy="865186"/>
          </a:xfrm>
        </p:spPr>
        <p:txBody>
          <a:bodyPr>
            <a:normAutofit/>
          </a:bodyPr>
          <a:lstStyle/>
          <a:p>
            <a:r>
              <a:rPr lang="en-US" sz="4000" dirty="0"/>
              <a:t>Meet the team</a:t>
            </a:r>
          </a:p>
        </p:txBody>
      </p:sp>
    </p:spTree>
    <p:extLst>
      <p:ext uri="{BB962C8B-B14F-4D97-AF65-F5344CB8AC3E}">
        <p14:creationId xmlns:p14="http://schemas.microsoft.com/office/powerpoint/2010/main" val="269219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9AFF964-BC7B-7669-9B3F-D218FAD130CE}"/>
              </a:ext>
            </a:extLst>
          </p:cNvPr>
          <p:cNvSpPr>
            <a:spLocks noGrp="1"/>
          </p:cNvSpPr>
          <p:nvPr>
            <p:ph type="body" sz="quarter" idx="14"/>
          </p:nvPr>
        </p:nvSpPr>
        <p:spPr>
          <a:xfrm>
            <a:off x="2634916" y="2622884"/>
            <a:ext cx="6617368" cy="2157999"/>
          </a:xfrm>
        </p:spPr>
        <p:txBody>
          <a:bodyPr/>
          <a:lstStyle/>
          <a:p>
            <a:r>
              <a:rPr lang="en-US" sz="6600" dirty="0"/>
              <a:t>Sad Farewells</a:t>
            </a:r>
          </a:p>
        </p:txBody>
      </p:sp>
    </p:spTree>
    <p:extLst>
      <p:ext uri="{BB962C8B-B14F-4D97-AF65-F5344CB8AC3E}">
        <p14:creationId xmlns:p14="http://schemas.microsoft.com/office/powerpoint/2010/main" val="253536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6197-D6E0-A5BC-FAA1-C8128A1DD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ACC2C-4897-8196-BDBE-E2EE987FF64A}"/>
              </a:ext>
            </a:extLst>
          </p:cNvPr>
          <p:cNvSpPr>
            <a:spLocks noGrp="1"/>
          </p:cNvSpPr>
          <p:nvPr>
            <p:ph type="ctrTitle"/>
          </p:nvPr>
        </p:nvSpPr>
        <p:spPr>
          <a:xfrm>
            <a:off x="432000" y="2063342"/>
            <a:ext cx="4643853" cy="2251804"/>
          </a:xfrm>
        </p:spPr>
        <p:txBody>
          <a:bodyPr/>
          <a:lstStyle/>
          <a:p>
            <a:pPr>
              <a:lnSpc>
                <a:spcPct val="150000"/>
              </a:lnSpc>
            </a:pPr>
            <a:r>
              <a:rPr lang="en-GB" sz="3200" b="0" dirty="0"/>
              <a:t>Addressing the Long Term Workforce Plan / 10 year plan?</a:t>
            </a:r>
          </a:p>
        </p:txBody>
      </p:sp>
      <p:sp>
        <p:nvSpPr>
          <p:cNvPr id="9" name="Text Placeholder 8">
            <a:extLst>
              <a:ext uri="{FF2B5EF4-FFF2-40B4-BE49-F238E27FC236}">
                <a16:creationId xmlns:a16="http://schemas.microsoft.com/office/drawing/2014/main" id="{7D8DFE99-C936-6ADA-28D5-0065D27AE0B8}"/>
              </a:ext>
            </a:extLst>
          </p:cNvPr>
          <p:cNvSpPr>
            <a:spLocks noGrp="1"/>
          </p:cNvSpPr>
          <p:nvPr>
            <p:ph type="body" sz="quarter" idx="13"/>
          </p:nvPr>
        </p:nvSpPr>
        <p:spPr>
          <a:xfrm>
            <a:off x="432000" y="5081905"/>
            <a:ext cx="4232467" cy="1164782"/>
          </a:xfrm>
        </p:spPr>
        <p:txBody>
          <a:bodyPr>
            <a:normAutofit/>
          </a:bodyPr>
          <a:lstStyle/>
          <a:p>
            <a:pPr>
              <a:lnSpc>
                <a:spcPct val="120000"/>
              </a:lnSpc>
            </a:pPr>
            <a:r>
              <a:rPr lang="en-GB" b="1" dirty="0"/>
              <a:t>Paul Sadler</a:t>
            </a:r>
          </a:p>
        </p:txBody>
      </p:sp>
    </p:spTree>
    <p:extLst>
      <p:ext uri="{BB962C8B-B14F-4D97-AF65-F5344CB8AC3E}">
        <p14:creationId xmlns:p14="http://schemas.microsoft.com/office/powerpoint/2010/main" val="13704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DE80-88FD-1AE9-9A34-086CF0884A76}"/>
              </a:ext>
            </a:extLst>
          </p:cNvPr>
          <p:cNvSpPr>
            <a:spLocks noGrp="1"/>
          </p:cNvSpPr>
          <p:nvPr>
            <p:ph type="title"/>
          </p:nvPr>
        </p:nvSpPr>
        <p:spPr/>
        <p:txBody>
          <a:bodyPr/>
          <a:lstStyle/>
          <a:p>
            <a:r>
              <a:rPr lang="en-GB" dirty="0"/>
              <a:t>2024</a:t>
            </a:r>
          </a:p>
        </p:txBody>
      </p:sp>
      <p:sp>
        <p:nvSpPr>
          <p:cNvPr id="3" name="Content Placeholder 2">
            <a:extLst>
              <a:ext uri="{FF2B5EF4-FFF2-40B4-BE49-F238E27FC236}">
                <a16:creationId xmlns:a16="http://schemas.microsoft.com/office/drawing/2014/main" id="{30C0B9EB-7FB6-65E9-FB11-7B04DC4F5507}"/>
              </a:ext>
            </a:extLst>
          </p:cNvPr>
          <p:cNvSpPr>
            <a:spLocks noGrp="1"/>
          </p:cNvSpPr>
          <p:nvPr>
            <p:ph idx="1"/>
          </p:nvPr>
        </p:nvSpPr>
        <p:spPr>
          <a:xfrm>
            <a:off x="375137" y="1415778"/>
            <a:ext cx="10842989" cy="4026443"/>
          </a:xfrm>
        </p:spPr>
        <p:txBody>
          <a:bodyPr>
            <a:normAutofit/>
          </a:bodyPr>
          <a:lstStyle/>
          <a:p>
            <a:pPr marL="342900" indent="-342900">
              <a:buFont typeface="Arial" panose="020B0604020202020204" pitchFamily="34" charset="0"/>
              <a:buChar char="•"/>
            </a:pPr>
            <a:r>
              <a:rPr lang="en-GB" sz="3200" dirty="0"/>
              <a:t>Thoughts?</a:t>
            </a:r>
          </a:p>
        </p:txBody>
      </p:sp>
    </p:spTree>
    <p:extLst>
      <p:ext uri="{BB962C8B-B14F-4D97-AF65-F5344CB8AC3E}">
        <p14:creationId xmlns:p14="http://schemas.microsoft.com/office/powerpoint/2010/main" val="5807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AFCCD7AF32954295364C2A4617FDA3" ma:contentTypeVersion="30" ma:contentTypeDescription="Create a new document." ma:contentTypeScope="" ma:versionID="066e7bc1f2fd5dfb279ea6d9516c06c8">
  <xsd:schema xmlns:xsd="http://www.w3.org/2001/XMLSchema" xmlns:xs="http://www.w3.org/2001/XMLSchema" xmlns:p="http://schemas.microsoft.com/office/2006/metadata/properties" xmlns:ns1="http://schemas.microsoft.com/sharepoint/v3" xmlns:ns2="520f4a20-4746-48ff-b34c-a63b28e1f7b7" xmlns:ns3="ee8f4621-373f-452a-bc28-6047e1581cf9" targetNamespace="http://schemas.microsoft.com/office/2006/metadata/properties" ma:root="true" ma:fieldsID="4384b038eb1eae318aa73e1d997fad30" ns1:_="" ns2:_="" ns3:_="">
    <xsd:import namespace="http://schemas.microsoft.com/sharepoint/v3"/>
    <xsd:import namespace="520f4a20-4746-48ff-b34c-a63b28e1f7b7"/>
    <xsd:import namespace="ee8f4621-373f-452a-bc28-6047e1581cf9"/>
    <xsd:element name="properties">
      <xsd:complexType>
        <xsd:sequence>
          <xsd:element name="documentManagement">
            <xsd:complexType>
              <xsd:all>
                <xsd:element ref="ns2:_Flow_SignoffStatus" minOccurs="0"/>
                <xsd:element ref="ns2:Location" minOccurs="0"/>
                <xsd:element ref="ns2:b8115067-c507-4c43-a726-9e3791e2169fCountryOrRegion" minOccurs="0"/>
                <xsd:element ref="ns2:b8115067-c507-4c43-a726-9e3791e2169fState" minOccurs="0"/>
                <xsd:element ref="ns2:b8115067-c507-4c43-a726-9e3791e2169fCity" minOccurs="0"/>
                <xsd:element ref="ns2:b8115067-c507-4c43-a726-9e3791e2169fPostalCode" minOccurs="0"/>
                <xsd:element ref="ns2:b8115067-c507-4c43-a726-9e3791e2169fStreet" minOccurs="0"/>
                <xsd:element ref="ns2:b8115067-c507-4c43-a726-9e3791e2169fGeoLoc" minOccurs="0"/>
                <xsd:element ref="ns2:b8115067-c507-4c43-a726-9e3791e2169fDispName"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0f4a20-4746-48ff-b34c-a63b28e1f7b7" elementFormDefault="qualified">
    <xsd:import namespace="http://schemas.microsoft.com/office/2006/documentManagement/types"/>
    <xsd:import namespace="http://schemas.microsoft.com/office/infopath/2007/PartnerControls"/>
    <xsd:element name="_Flow_SignoffStatus" ma:index="4" nillable="true" ma:displayName="Sign-off status" ma:internalName="_x0024_Resources_x003a_core_x002c_Signoff_Status_x003b_" ma:readOnly="false">
      <xsd:simpleType>
        <xsd:restriction base="dms:Text"/>
      </xsd:simpleType>
    </xsd:element>
    <xsd:element name="Location" ma:index="5" nillable="true" ma:displayName="Location" ma:internalName="Location" ma:readOnly="false">
      <xsd:simpleType>
        <xsd:restriction base="dms:Unknown"/>
      </xsd:simpleType>
    </xsd:element>
    <xsd:element name="b8115067-c507-4c43-a726-9e3791e2169fCountryOrRegion" ma:index="6" nillable="true" ma:displayName="Location: Country/Region" ma:internalName="CountryOrRegion" ma:readOnly="true">
      <xsd:simpleType>
        <xsd:restriction base="dms:Text"/>
      </xsd:simpleType>
    </xsd:element>
    <xsd:element name="b8115067-c507-4c43-a726-9e3791e2169fState" ma:index="7" nillable="true" ma:displayName="Location: State" ma:internalName="State" ma:readOnly="true">
      <xsd:simpleType>
        <xsd:restriction base="dms:Text"/>
      </xsd:simpleType>
    </xsd:element>
    <xsd:element name="b8115067-c507-4c43-a726-9e3791e2169fCity" ma:index="8" nillable="true" ma:displayName="Location: City" ma:internalName="City" ma:readOnly="true">
      <xsd:simpleType>
        <xsd:restriction base="dms:Text"/>
      </xsd:simpleType>
    </xsd:element>
    <xsd:element name="b8115067-c507-4c43-a726-9e3791e2169fPostalCode" ma:index="9" nillable="true" ma:displayName="Location: Postal Code" ma:internalName="PostalCode" ma:readOnly="true">
      <xsd:simpleType>
        <xsd:restriction base="dms:Text"/>
      </xsd:simpleType>
    </xsd:element>
    <xsd:element name="b8115067-c507-4c43-a726-9e3791e2169fStreet" ma:index="10" nillable="true" ma:displayName="Location: Street" ma:internalName="Street" ma:readOnly="true">
      <xsd:simpleType>
        <xsd:restriction base="dms:Text"/>
      </xsd:simpleType>
    </xsd:element>
    <xsd:element name="b8115067-c507-4c43-a726-9e3791e2169fGeoLoc" ma:index="11" nillable="true" ma:displayName="Location: Coordinates" ma:internalName="GeoLoc" ma:readOnly="true">
      <xsd:simpleType>
        <xsd:restriction base="dms:Unknown"/>
      </xsd:simpleType>
    </xsd:element>
    <xsd:element name="b8115067-c507-4c43-a726-9e3791e2169fDispName" ma:index="12" nillable="true" ma:displayName="Location: Name" ma:internalName="DispName" ma:readOnly="true">
      <xsd:simpleType>
        <xsd:restriction base="dms:Text"/>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2" nillable="true" ma:displayName="Location" ma:description="" ma:indexed="true" ma:internalName="MediaServiceLocation"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8f4621-373f-452a-bc28-6047e1581cf9" elementFormDefault="qualified">
    <xsd:import namespace="http://schemas.microsoft.com/office/2006/documentManagement/types"/>
    <xsd:import namespace="http://schemas.microsoft.com/office/infopath/2007/PartnerControls"/>
    <xsd:element name="SharedWithUsers" ma:index="1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94578210-fb8d-48a4-a1f7-a6c75df7bd2a}" ma:internalName="TaxCatchAll" ma:showField="CatchAllData" ma:web="ee8f4621-373f-452a-bc28-6047e1581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e8f4621-373f-452a-bc28-6047e1581cf9" xsi:nil="true"/>
    <lcf76f155ced4ddcb4097134ff3c332f xmlns="520f4a20-4746-48ff-b34c-a63b28e1f7b7">
      <Terms xmlns="http://schemas.microsoft.com/office/infopath/2007/PartnerControls"/>
    </lcf76f155ced4ddcb4097134ff3c332f>
    <Location xmlns="520f4a20-4746-48ff-b34c-a63b28e1f7b7" xsi:nil="true"/>
    <_Flow_SignoffStatus xmlns="520f4a20-4746-48ff-b34c-a63b28e1f7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6FBE35-A023-4D04-B0DA-44DC4AF96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0f4a20-4746-48ff-b34c-a63b28e1f7b7"/>
    <ds:schemaRef ds:uri="ee8f4621-373f-452a-bc28-6047e1581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schemas.microsoft.com/office/2006/documentManagement/types"/>
    <ds:schemaRef ds:uri="http://schemas.microsoft.com/office/2006/metadata/properties"/>
    <ds:schemaRef ds:uri="http://purl.org/dc/elements/1.1/"/>
    <ds:schemaRef ds:uri="http://schemas.microsoft.com/sharepoint/v3"/>
    <ds:schemaRef ds:uri="http://purl.org/dc/dcmitype/"/>
    <ds:schemaRef ds:uri="520f4a20-4746-48ff-b34c-a63b28e1f7b7"/>
    <ds:schemaRef ds:uri="http://www.w3.org/XML/1998/namespace"/>
    <ds:schemaRef ds:uri="http://purl.org/dc/terms/"/>
    <ds:schemaRef ds:uri="http://schemas.microsoft.com/office/infopath/2007/PartnerControls"/>
    <ds:schemaRef ds:uri="http://schemas.openxmlformats.org/package/2006/metadata/core-properties"/>
    <ds:schemaRef ds:uri="ee8f4621-373f-452a-bc28-6047e1581cf9"/>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4790</TotalTime>
  <Words>1819</Words>
  <Application>Microsoft Office PowerPoint</Application>
  <PresentationFormat>Widescreen</PresentationFormat>
  <Paragraphs>322</Paragraphs>
  <Slides>35</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35</vt:i4>
      </vt:variant>
    </vt:vector>
  </HeadingPairs>
  <TitlesOfParts>
    <vt:vector size="44" baseType="lpstr">
      <vt:lpstr>Aptos</vt:lpstr>
      <vt:lpstr>Aptos Narrow</vt:lpstr>
      <vt:lpstr>Arial</vt:lpstr>
      <vt:lpstr>Calibri</vt:lpstr>
      <vt:lpstr>Calibri Light</vt:lpstr>
      <vt:lpstr>NHSD-Refresh-Theme-NOV1120B</vt:lpstr>
      <vt:lpstr>1_Custom Design</vt:lpstr>
      <vt:lpstr>Office Theme</vt:lpstr>
      <vt:lpstr>3_NHSD-Refresh-Theme-NOV1120B</vt:lpstr>
      <vt:lpstr>2025 Educator Forum Supporting a Diverse Workforce Welcome</vt:lpstr>
      <vt:lpstr>Housekeeping </vt:lpstr>
      <vt:lpstr>Housekeeping </vt:lpstr>
      <vt:lpstr>Housekeeping </vt:lpstr>
      <vt:lpstr>PowerPoint Presentation</vt:lpstr>
      <vt:lpstr>Meet the team</vt:lpstr>
      <vt:lpstr>PowerPoint Presentation</vt:lpstr>
      <vt:lpstr>Addressing the Long Term Workforce Plan / 10 year plan?</vt:lpstr>
      <vt:lpstr>2024</vt:lpstr>
      <vt:lpstr>For me?</vt:lpstr>
      <vt:lpstr>Reviews</vt:lpstr>
      <vt:lpstr>Plans</vt:lpstr>
      <vt:lpstr>NHS Long Term Workforce Plan</vt:lpstr>
      <vt:lpstr>National Expansion Numbers</vt:lpstr>
      <vt:lpstr>Is it worth training locally?</vt:lpstr>
      <vt:lpstr>How about in our region?</vt:lpstr>
      <vt:lpstr>How do we expand medical school numbers?</vt:lpstr>
      <vt:lpstr>SE Medical School Expansion 2026-30</vt:lpstr>
      <vt:lpstr>MS Placement sessions in the South East region – NHS Trusts</vt:lpstr>
      <vt:lpstr>Challenges for Expansion</vt:lpstr>
      <vt:lpstr>Estates</vt:lpstr>
      <vt:lpstr>Valuing Educators</vt:lpstr>
      <vt:lpstr>Is Technology Enhanced Learning the solution?</vt:lpstr>
      <vt:lpstr>Training in new locations</vt:lpstr>
      <vt:lpstr>The Case for change</vt:lpstr>
      <vt:lpstr>The Enhance Offer</vt:lpstr>
      <vt:lpstr>On 25 April, NHS England issued a letter to all trusts outlining the importance of addressing issues that negatively impact the working lives of Post-Graduate Doctors in Training (PGDiT).</vt:lpstr>
      <vt:lpstr>Flexible Medical Careers: Initiatives in progress</vt:lpstr>
      <vt:lpstr>Supporting Resident Doctors</vt:lpstr>
      <vt:lpstr>10 Year Health Plan </vt:lpstr>
      <vt:lpstr>3 big shifts</vt:lpstr>
      <vt:lpstr>10YP</vt:lpstr>
      <vt:lpstr>Important links</vt:lpstr>
      <vt:lpstr>Review of Medical Training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AVENALL, Jeff (NHS ENGLAND - T1510)</cp:lastModifiedBy>
  <cp:revision>74</cp:revision>
  <dcterms:created xsi:type="dcterms:W3CDTF">2020-11-30T10:49:03Z</dcterms:created>
  <dcterms:modified xsi:type="dcterms:W3CDTF">2025-01-21T14:48:41Z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0x010100BAAFCCD7AF32954295364C2A4617FDA3</vt:lpwstr>
  </property>
  <property fmtid="{D5CDD505-2E9C-101B-9397-08002B2CF9AE}" pid="3" name="_dlc_DocIdItemGuid">
    <vt:lpwstr>56579ddb-1cdf-4035-9a3d-2da04fab6c26</vt:lpwstr>
  </property>
  <property fmtid="{D5CDD505-2E9C-101B-9397-08002B2CF9AE}" pid="4" name="MediaServiceImageTags">
    <vt:lpwstr/>
  </property>
</Properties>
</file>