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89" r:id="rId3"/>
    <p:sldId id="291" r:id="rId4"/>
    <p:sldId id="259" r:id="rId5"/>
    <p:sldId id="261" r:id="rId6"/>
    <p:sldId id="262" r:id="rId7"/>
    <p:sldId id="45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297F60-8CCB-4A62-910C-7B7437CA1901}" v="1" dt="2024-04-30T18:53:30.0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2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9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7FE29-0414-46F0-8E69-81CC6C3BA1AF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EB80BA-93FE-49DC-B14F-DBE1C55AB5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576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C360 apprenticeships applicable to the health sector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23F8DE-3A8B-4F37-ACD5-4902D270889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444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0302A-EAD1-4C95-983B-B3A73C1AE9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BD2B6A-B6B4-4457-95DA-84BC92A75D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7DD94F-3601-40D2-851F-89C434C00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4482-BB37-4AAF-B7F8-1B1E5F3457CD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EE6FDC-38C0-461A-8021-83BEA5128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845A0-9BC7-40F1-97A2-1BEDA2B20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8E70-1E23-4C5F-93B1-8889DA824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704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7288-B239-4EB5-A442-9C90AA88C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FF63F1-D9B9-4483-9A6E-1C7361F76A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B3A6B-D7D1-4111-95E8-90F00DE42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4482-BB37-4AAF-B7F8-1B1E5F3457CD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418B8-EE55-41DF-8ACD-114AD39EA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75557A-9A46-4493-BF5E-9609E4114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8E70-1E23-4C5F-93B1-8889DA824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523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9B298B-B95C-4778-96C8-E38A2A6A5F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0A9D4F-1CA0-431F-B35A-B4DF157B6F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205350-7C68-4ABB-B89B-CF9B5E241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4482-BB37-4AAF-B7F8-1B1E5F3457CD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744CA-3CF9-4D15-B3F4-BFE5F7C99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4DC59-7E1C-4EE4-9A20-AF5A7556B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8E70-1E23-4C5F-93B1-8889DA824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9962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93DB2-A0E3-4BCA-B35F-024B15712471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D9E7-8B00-4402-BA50-7B763F6F7B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635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93DB2-A0E3-4BCA-B35F-024B15712471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D9E7-8B00-4402-BA50-7B763F6F7B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4251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93DB2-A0E3-4BCA-B35F-024B15712471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D9E7-8B00-4402-BA50-7B763F6F7B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9064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93DB2-A0E3-4BCA-B35F-024B15712471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D9E7-8B00-4402-BA50-7B763F6F7B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180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93DB2-A0E3-4BCA-B35F-024B15712471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D9E7-8B00-4402-BA50-7B763F6F7B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8941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93DB2-A0E3-4BCA-B35F-024B15712471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D9E7-8B00-4402-BA50-7B763F6F7B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6973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93DB2-A0E3-4BCA-B35F-024B15712471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D9E7-8B00-4402-BA50-7B763F6F7B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714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93DB2-A0E3-4BCA-B35F-024B15712471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D9E7-8B00-4402-BA50-7B763F6F7B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464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D4BAA-A652-4C1B-BA00-7523489AB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A5BE4-578B-42B0-9565-A44E1180B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78C36C-18D2-47EC-97FC-D63E5B89A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4482-BB37-4AAF-B7F8-1B1E5F3457CD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C6E19-08B7-4DDE-A8E9-85C458D20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56C61-CFCE-4B8C-9911-4D4257B99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8E70-1E23-4C5F-93B1-8889DA824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1836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93DB2-A0E3-4BCA-B35F-024B15712471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D9E7-8B00-4402-BA50-7B763F6F7B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0881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93DB2-A0E3-4BCA-B35F-024B15712471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D9E7-8B00-4402-BA50-7B763F6F7B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5613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93DB2-A0E3-4BCA-B35F-024B15712471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D9E7-8B00-4402-BA50-7B763F6F7B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094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A5721-1083-40EC-B18E-F0CA48814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DBBA8B-CC43-4243-8103-93BFF00FA0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35F850-5E5B-4A9A-944D-10DB18D1C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4482-BB37-4AAF-B7F8-1B1E5F3457CD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F0189-BC99-414F-8354-298F47AC4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07B08-72A3-4C76-B1FC-EE1D0BF2E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8E70-1E23-4C5F-93B1-8889DA824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50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80DAF-9651-4C65-B4A2-342799F5C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6EEBC-6DA6-4010-B8FB-AA82BE3C53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3CDA7A-2205-4846-890D-B6667F6A98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F8C819-2D62-448F-9602-19B958294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4482-BB37-4AAF-B7F8-1B1E5F3457CD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990334-9951-45CB-A5E4-5F38D85E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680BFE-685B-4CD3-BA5A-D0575EC20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8E70-1E23-4C5F-93B1-8889DA824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129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9C60B-C3FB-406B-A23A-2D4258AB3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FACF1D-21F0-4D29-B9C0-A091EB65B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04EA15-E276-4D3B-89A8-00DE4866C8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F00DDE-FFE0-49FA-8F02-DBDA47209E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78EC3A-70EB-46EB-93CB-D6E6D779D1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735A6F-B861-4A9E-B6B0-7A6C81DC2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4482-BB37-4AAF-B7F8-1B1E5F3457CD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CE5961-A752-45F3-88EA-9CBF507EB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7E09EF-027D-463F-8622-C144BFAB7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8E70-1E23-4C5F-93B1-8889DA824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957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3C38E-DA6C-4329-9045-B5B83D3F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923A35-3127-42EF-9576-DFBB49CB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4482-BB37-4AAF-B7F8-1B1E5F3457CD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D06FFF-F123-4EC0-A720-1E1084ECE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0F31CE-62E9-4D75-8943-2EE1F9611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8E70-1E23-4C5F-93B1-8889DA824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18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7E26F2-29AC-4EED-8989-D2343C60E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4482-BB37-4AAF-B7F8-1B1E5F3457CD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8A9218-14F0-4921-9035-44E6B78F1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71D12D-6B5B-433A-A645-A74352A02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8E70-1E23-4C5F-93B1-8889DA824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68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5087A-EFCB-4748-8E6C-6B4342049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81C5B7-E78A-4B85-8665-663010CAA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A5EDF5-A038-463F-A7FE-5152C664ED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6EA906-FDD3-47C4-BDED-A06AEA80A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4482-BB37-4AAF-B7F8-1B1E5F3457CD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CCCE74-D282-4A16-BFCC-5B3BB59B6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E4C31C-949B-4EB0-A6E5-C7EA72B7D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8E70-1E23-4C5F-93B1-8889DA824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169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27C0E-A038-4018-9573-30A8864A5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8DA864-D406-4B7F-9B86-6836F5BE10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8D778E-4DEA-4EFB-9603-34E50FBCE9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C5E546-DCEE-458C-8369-4899E65E7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4482-BB37-4AAF-B7F8-1B1E5F3457CD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58DF31-4562-49CA-ADAF-279096DB5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6B9B49-8128-4F90-9C70-6803E4795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8E70-1E23-4C5F-93B1-8889DA824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207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CE62A7-6027-4256-8BE2-A59DBB4A0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F6B103-2DF6-419A-81D9-1D6AAAF73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9094EC-86FE-4018-873D-40231D37FB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74482-BB37-4AAF-B7F8-1B1E5F3457CD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DEFCB-A6B8-48E0-9DD9-F941E9AFCB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698F2-7DC8-4BA5-AB0C-E0EC8A277B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A8E70-1E23-4C5F-93B1-8889DA824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047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93DB2-A0E3-4BCA-B35F-024B15712471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8D9E7-8B00-4402-BA50-7B763F6F7B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162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ituteforapprenticeships.org/apprenticeship-standard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nstituteforapprenticeships.org/apprenticeship-standards/learning-and-development-practitioner-v1-0" TargetMode="External"/><Relationship Id="rId13" Type="http://schemas.openxmlformats.org/officeDocument/2006/relationships/hyperlink" Target="https://www.instituteforapprenticeships.org/apprenticeship-standards/team-leader-or-supervisor-v1-2" TargetMode="External"/><Relationship Id="rId18" Type="http://schemas.openxmlformats.org/officeDocument/2006/relationships/hyperlink" Target="https://www.instituteforapprenticeships.org/apprenticeship-standards/project-manager-integrated-degree-v1-0" TargetMode="External"/><Relationship Id="rId26" Type="http://schemas.openxmlformats.org/officeDocument/2006/relationships/hyperlink" Target="https://www.instituteforapprenticeships.org/apprenticeship-standards/data-analyst-v1-1" TargetMode="External"/><Relationship Id="rId3" Type="http://schemas.openxmlformats.org/officeDocument/2006/relationships/hyperlink" Target="https://www.instituteforapprenticeships.org/apprenticeship-standards/senior-people-professional-v1-0" TargetMode="External"/><Relationship Id="rId21" Type="http://schemas.openxmlformats.org/officeDocument/2006/relationships/hyperlink" Target="https://www.instituteforapprenticeships.org/apprenticeship-standards/payroll-assistant-manager-v1-0" TargetMode="External"/><Relationship Id="rId7" Type="http://schemas.openxmlformats.org/officeDocument/2006/relationships/hyperlink" Target="https://www.instituteforapprenticeships.org/apprenticeship-standards/professional-accounting-or-taxation-technician-v1-1" TargetMode="External"/><Relationship Id="rId12" Type="http://schemas.openxmlformats.org/officeDocument/2006/relationships/hyperlink" Target="https://www.instituteforapprenticeships.org/apprenticeship-standards/recruitment-resourcer-v1-0" TargetMode="External"/><Relationship Id="rId17" Type="http://schemas.openxmlformats.org/officeDocument/2006/relationships/hyperlink" Target="https://www.instituteforapprenticeships.org/apprenticeship-standards/associate-project-manager-v1-3" TargetMode="External"/><Relationship Id="rId25" Type="http://schemas.openxmlformats.org/officeDocument/2006/relationships/hyperlink" Target="https://www.instituteforapprenticeships.org/apprenticeship-standards/business-analyst-v1-1" TargetMode="External"/><Relationship Id="rId2" Type="http://schemas.openxmlformats.org/officeDocument/2006/relationships/hyperlink" Target="https://www.instituteforapprenticeships.org/apprenticeship-standards/hr-support-v1-1" TargetMode="External"/><Relationship Id="rId16" Type="http://schemas.openxmlformats.org/officeDocument/2006/relationships/hyperlink" Target="https://www.instituteforapprenticeships.org/apprenticeship-standards/business-administrator-v1-0" TargetMode="External"/><Relationship Id="rId20" Type="http://schemas.openxmlformats.org/officeDocument/2006/relationships/hyperlink" Target="https://www.instituteforapprenticeships.org/apprenticeship-standards/st0809-v1-0" TargetMode="External"/><Relationship Id="rId29" Type="http://schemas.openxmlformats.org/officeDocument/2006/relationships/hyperlink" Target="https://www.instituteforapprenticeships.org/apprenticeship-standards/improvement-practitioner-v1-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nstituteforapprenticeships.org/apprenticeship-standards/assistant-accountant-v1-1" TargetMode="External"/><Relationship Id="rId11" Type="http://schemas.openxmlformats.org/officeDocument/2006/relationships/hyperlink" Target="https://www.instituteforapprenticeships.org/apprenticeship-standards/payroll-administrator-v1-0" TargetMode="External"/><Relationship Id="rId24" Type="http://schemas.openxmlformats.org/officeDocument/2006/relationships/hyperlink" Target="https://www.instituteforapprenticeships.org/apprenticeship-standards/improvement-technician-v1-1" TargetMode="External"/><Relationship Id="rId32" Type="http://schemas.openxmlformats.org/officeDocument/2006/relationships/hyperlink" Target="https://www.instituteforapprenticeships.org/apprenticeship-standards/community-health-and-wellbeing-worker-v1-0" TargetMode="External"/><Relationship Id="rId5" Type="http://schemas.openxmlformats.org/officeDocument/2006/relationships/hyperlink" Target="https://www.instituteforapprenticeships.org/apprenticeship-standards/accounts-or-finance-assistant-v1-0" TargetMode="External"/><Relationship Id="rId15" Type="http://schemas.openxmlformats.org/officeDocument/2006/relationships/hyperlink" Target="https://www.instituteforapprenticeships.org/apprenticeship-standards/chartered-manager-degree-v1-0" TargetMode="External"/><Relationship Id="rId23" Type="http://schemas.openxmlformats.org/officeDocument/2006/relationships/hyperlink" Target="https://www.instituteforapprenticeships.org/apprenticeship-standards/data-technician-v1-0" TargetMode="External"/><Relationship Id="rId28" Type="http://schemas.openxmlformats.org/officeDocument/2006/relationships/image" Target="../media/image3.jpg"/><Relationship Id="rId10" Type="http://schemas.openxmlformats.org/officeDocument/2006/relationships/hyperlink" Target="https://www.instituteforapprenticeships.org/apprenticeship-standards/senior-leader-v1-1" TargetMode="External"/><Relationship Id="rId19" Type="http://schemas.openxmlformats.org/officeDocument/2006/relationships/hyperlink" Target="https://www.instituteforapprenticeships.org/apprenticeship-standards/learning-and-skills-mentor-v1-0" TargetMode="External"/><Relationship Id="rId31" Type="http://schemas.openxmlformats.org/officeDocument/2006/relationships/hyperlink" Target="https://www.instituteforapprenticeships.org/apprenticeship-standards/st0967-v1-1" TargetMode="External"/><Relationship Id="rId4" Type="http://schemas.openxmlformats.org/officeDocument/2006/relationships/hyperlink" Target="https://www.instituteforapprenticeships.org/apprenticeship-standards/hr-consultant-partner-v1-1" TargetMode="External"/><Relationship Id="rId9" Type="http://schemas.openxmlformats.org/officeDocument/2006/relationships/hyperlink" Target="https://www.instituteforapprenticeships.org/apprenticeship-standards/learning-and-development-consultant-business-partner-v1-0" TargetMode="External"/><Relationship Id="rId14" Type="http://schemas.openxmlformats.org/officeDocument/2006/relationships/hyperlink" Target="https://www.instituteforapprenticeships.org/apprenticeship-standards/operations-or-departmental-manager-v1-2" TargetMode="External"/><Relationship Id="rId22" Type="http://schemas.openxmlformats.org/officeDocument/2006/relationships/hyperlink" Target="https://www.instituteforapprenticeships.org/apprenticeship-standards/accountancy-or-taxation-professional-v1-0" TargetMode="External"/><Relationship Id="rId27" Type="http://schemas.openxmlformats.org/officeDocument/2006/relationships/image" Target="../media/image2.png"/><Relationship Id="rId30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nstituteforapprenticeships.org/apprenticeship-standards/team-leader-or-supervisor-v1-2" TargetMode="External"/><Relationship Id="rId13" Type="http://schemas.openxmlformats.org/officeDocument/2006/relationships/hyperlink" Target="https://www.instituteforapprenticeships.org/apprenticeship-standards/data-technician-v1-0" TargetMode="External"/><Relationship Id="rId3" Type="http://schemas.openxmlformats.org/officeDocument/2006/relationships/hyperlink" Target="https://www.instituteforapprenticeships.org/apprenticeship-standards/customer-service-specialist-v1-0" TargetMode="External"/><Relationship Id="rId7" Type="http://schemas.openxmlformats.org/officeDocument/2006/relationships/hyperlink" Target="https://www.instituteforapprenticeships.org/apprenticeship-standards/senior-leader-v1-1" TargetMode="External"/><Relationship Id="rId12" Type="http://schemas.openxmlformats.org/officeDocument/2006/relationships/image" Target="../media/image3.jpg"/><Relationship Id="rId17" Type="http://schemas.openxmlformats.org/officeDocument/2006/relationships/hyperlink" Target="https://www.instituteforapprenticeships.org/apprenticeship-standards/accounts-or-finance-assistant-v1-0" TargetMode="External"/><Relationship Id="rId2" Type="http://schemas.openxmlformats.org/officeDocument/2006/relationships/hyperlink" Target="https://www.instituteforapprenticeships.org/apprenticeship-standards/customer-service-practitioner-v1-1" TargetMode="External"/><Relationship Id="rId16" Type="http://schemas.openxmlformats.org/officeDocument/2006/relationships/hyperlink" Target="https://www.instituteforapprenticeships.org/apprenticeship-standards/hr-support-v1-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nstituteforapprenticeships.org/apprenticeship-standards/chartered-manager-degree-v1-0" TargetMode="External"/><Relationship Id="rId11" Type="http://schemas.openxmlformats.org/officeDocument/2006/relationships/image" Target="../media/image2.png"/><Relationship Id="rId5" Type="http://schemas.openxmlformats.org/officeDocument/2006/relationships/hyperlink" Target="https://www.instituteforapprenticeships.org/apprenticeship-standards/operations-or-departmental-manager-v1-2" TargetMode="External"/><Relationship Id="rId15" Type="http://schemas.openxmlformats.org/officeDocument/2006/relationships/image" Target="../media/image1.JPG"/><Relationship Id="rId10" Type="http://schemas.openxmlformats.org/officeDocument/2006/relationships/hyperlink" Target="https://www.instituteforapprenticeships.org/apprenticeship-standards/st0809-v1-0" TargetMode="External"/><Relationship Id="rId4" Type="http://schemas.openxmlformats.org/officeDocument/2006/relationships/hyperlink" Target="https://www.instituteforapprenticeships.org/apprenticeship-standards/business-administrator-v1-0" TargetMode="External"/><Relationship Id="rId9" Type="http://schemas.openxmlformats.org/officeDocument/2006/relationships/hyperlink" Target="https://www.instituteforapprenticeships.org/apprenticeship-standards/learning-and-skills-mentor-v1-0" TargetMode="External"/><Relationship Id="rId14" Type="http://schemas.openxmlformats.org/officeDocument/2006/relationships/hyperlink" Target="https://www.instituteforapprenticeships.org/apprenticeship-standards/improvement-technician-v1-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england.primarycareschooltvw.se@nhs.net" TargetMode="External"/><Relationship Id="rId3" Type="http://schemas.openxmlformats.org/officeDocument/2006/relationships/hyperlink" Target="https://www.youtube.com/watch?v=6FUy_R9jJaQ" TargetMode="External"/><Relationship Id="rId7" Type="http://schemas.openxmlformats.org/officeDocument/2006/relationships/hyperlink" Target="https://www.youtube.com/watch?v=Ivf4nnl82Ec" TargetMode="External"/><Relationship Id="rId2" Type="http://schemas.openxmlformats.org/officeDocument/2006/relationships/hyperlink" Target="https://wessex.hee.nhs.uk/wider-workforce/tvw-primary-care-school/tvw-pcs-training-hubs/development-opportunities/apprenticeships-in-primary-care/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youtube.com/watch?v=jBLtwG_ygy8" TargetMode="External"/><Relationship Id="rId11" Type="http://schemas.openxmlformats.org/officeDocument/2006/relationships/hyperlink" Target="https://www.linkedin.com/in/kusham-nijhar-25021829/" TargetMode="External"/><Relationship Id="rId5" Type="http://schemas.openxmlformats.org/officeDocument/2006/relationships/hyperlink" Target="https://www.youtube.com/watch?v=zkN2etKNt4A&amp;t=848s" TargetMode="External"/><Relationship Id="rId10" Type="http://schemas.openxmlformats.org/officeDocument/2006/relationships/hyperlink" Target="https://www.linkedin.com/company/frimley-primary-care-training/mycompany/" TargetMode="External"/><Relationship Id="rId4" Type="http://schemas.openxmlformats.org/officeDocument/2006/relationships/hyperlink" Target="https://www.youtube.com/watch?v=a-Q9hZuasBo&amp;t=2s" TargetMode="External"/><Relationship Id="rId9" Type="http://schemas.openxmlformats.org/officeDocument/2006/relationships/hyperlink" Target="https://www.youtube.com/@frimleytraininghub7849/video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940BA-301F-4086-A9C8-0D12064F1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798099" y="-168711"/>
            <a:ext cx="10515600" cy="1152939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rgbClr val="0070C0"/>
                </a:solidFill>
              </a:rPr>
              <a:t>Apprenticeships in Primary Care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ECC707D-D189-4906-8173-56F729B57899}"/>
              </a:ext>
            </a:extLst>
          </p:cNvPr>
          <p:cNvSpPr/>
          <p:nvPr/>
        </p:nvSpPr>
        <p:spPr>
          <a:xfrm>
            <a:off x="7271310" y="721564"/>
            <a:ext cx="4447754" cy="132556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Level 2 (GCSE) to Lev</a:t>
            </a:r>
            <a:r>
              <a:rPr lang="en-GB" sz="2000" dirty="0" err="1">
                <a:solidFill>
                  <a:srgbClr val="0070C0"/>
                </a:solidFill>
                <a:latin typeface="Calibri" panose="020F0502020204030204"/>
              </a:rPr>
              <a:t>el</a:t>
            </a:r>
            <a:r>
              <a:rPr lang="en-GB" sz="2000" dirty="0">
                <a:solidFill>
                  <a:srgbClr val="0070C0"/>
                </a:solidFill>
                <a:latin typeface="Calibri" panose="020F0502020204030204"/>
              </a:rPr>
              <a:t> 7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(Post- Graduate) qualifications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64CD961-C533-4174-A0C7-4BF16269B2B7}"/>
              </a:ext>
            </a:extLst>
          </p:cNvPr>
          <p:cNvSpPr/>
          <p:nvPr/>
        </p:nvSpPr>
        <p:spPr>
          <a:xfrm>
            <a:off x="7303612" y="2145934"/>
            <a:ext cx="4383150" cy="143727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Funding &amp; co-funding available for training costs ranging £2.5k to £27k</a:t>
            </a:r>
          </a:p>
        </p:txBody>
      </p:sp>
      <p:sp>
        <p:nvSpPr>
          <p:cNvPr id="12" name="Callout: Left-Right Arrow 11">
            <a:extLst>
              <a:ext uri="{FF2B5EF4-FFF2-40B4-BE49-F238E27FC236}">
                <a16:creationId xmlns:a16="http://schemas.microsoft.com/office/drawing/2014/main" id="{6A2F6B15-7C5E-44F3-B0D8-AC5361DA709C}"/>
              </a:ext>
            </a:extLst>
          </p:cNvPr>
          <p:cNvSpPr/>
          <p:nvPr/>
        </p:nvSpPr>
        <p:spPr>
          <a:xfrm>
            <a:off x="3193775" y="820008"/>
            <a:ext cx="3816625" cy="1865889"/>
          </a:xfrm>
          <a:prstGeom prst="left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Expand your future workforce</a:t>
            </a:r>
          </a:p>
        </p:txBody>
      </p:sp>
      <p:sp>
        <p:nvSpPr>
          <p:cNvPr id="13" name="Callout: Left-Right Arrow 12">
            <a:extLst>
              <a:ext uri="{FF2B5EF4-FFF2-40B4-BE49-F238E27FC236}">
                <a16:creationId xmlns:a16="http://schemas.microsoft.com/office/drawing/2014/main" id="{3D176D6D-87EC-482D-948C-5BD61A1400B1}"/>
              </a:ext>
            </a:extLst>
          </p:cNvPr>
          <p:cNvSpPr/>
          <p:nvPr/>
        </p:nvSpPr>
        <p:spPr>
          <a:xfrm>
            <a:off x="3193775" y="2914969"/>
            <a:ext cx="3816625" cy="1657032"/>
          </a:xfrm>
          <a:prstGeom prst="leftRightArrowCallou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Develop and retain your workforce – there’s no upper age limit</a:t>
            </a:r>
          </a:p>
        </p:txBody>
      </p:sp>
      <p:sp>
        <p:nvSpPr>
          <p:cNvPr id="14" name="Callout: Left-Right Arrow 13">
            <a:extLst>
              <a:ext uri="{FF2B5EF4-FFF2-40B4-BE49-F238E27FC236}">
                <a16:creationId xmlns:a16="http://schemas.microsoft.com/office/drawing/2014/main" id="{658F9657-6F04-4ADC-9A50-0B9520C5C0B6}"/>
              </a:ext>
            </a:extLst>
          </p:cNvPr>
          <p:cNvSpPr/>
          <p:nvPr/>
        </p:nvSpPr>
        <p:spPr>
          <a:xfrm>
            <a:off x="3193775" y="4787060"/>
            <a:ext cx="3816625" cy="1997008"/>
          </a:xfrm>
          <a:prstGeom prst="left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Apprenticeships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provide robust development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0AA09B2D-9AA6-415C-B114-9528096D49AE}"/>
              </a:ext>
            </a:extLst>
          </p:cNvPr>
          <p:cNvSpPr/>
          <p:nvPr/>
        </p:nvSpPr>
        <p:spPr>
          <a:xfrm>
            <a:off x="7335914" y="5458505"/>
            <a:ext cx="4383150" cy="132556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Clinical and non-clinical training </a:t>
            </a:r>
            <a:r>
              <a:rPr lang="en-GB" sz="2000" dirty="0">
                <a:solidFill>
                  <a:srgbClr val="0070C0"/>
                </a:solidFill>
                <a:latin typeface="Calibri" panose="020F0502020204030204"/>
              </a:rPr>
              <a:t>apprenticeships available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579DE4D-B1CF-469C-B9CA-44B6595EBE0C}"/>
              </a:ext>
            </a:extLst>
          </p:cNvPr>
          <p:cNvSpPr/>
          <p:nvPr/>
        </p:nvSpPr>
        <p:spPr>
          <a:xfrm>
            <a:off x="279128" y="872642"/>
            <a:ext cx="2459929" cy="209200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c.700 training </a:t>
            </a:r>
            <a:r>
              <a:rPr lang="en-GB" sz="2350" dirty="0"/>
              <a:t>programmes</a:t>
            </a:r>
            <a:r>
              <a:rPr lang="en-GB" sz="2400" dirty="0"/>
              <a:t> available!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11D017A-7C7E-4287-AC69-4C799AB9339B}"/>
              </a:ext>
            </a:extLst>
          </p:cNvPr>
          <p:cNvSpPr/>
          <p:nvPr/>
        </p:nvSpPr>
        <p:spPr>
          <a:xfrm>
            <a:off x="398394" y="2864572"/>
            <a:ext cx="2404441" cy="209200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Age </a:t>
            </a:r>
          </a:p>
          <a:p>
            <a:pPr algn="ctr"/>
            <a:r>
              <a:rPr lang="en-GB" sz="2800" dirty="0"/>
              <a:t>16 – 160!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464A07E-E6D6-4BAB-A004-30A24608F0A7}"/>
              </a:ext>
            </a:extLst>
          </p:cNvPr>
          <p:cNvSpPr/>
          <p:nvPr/>
        </p:nvSpPr>
        <p:spPr>
          <a:xfrm>
            <a:off x="398394" y="4858929"/>
            <a:ext cx="2340663" cy="197256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Improve service quality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5563F2C-1172-4431-9B58-244FE5346341}"/>
              </a:ext>
            </a:extLst>
          </p:cNvPr>
          <p:cNvSpPr/>
          <p:nvPr/>
        </p:nvSpPr>
        <p:spPr>
          <a:xfrm>
            <a:off x="7303612" y="3682017"/>
            <a:ext cx="4383150" cy="15337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Government funded apprenticeship training for 16 – 21-year-olds </a:t>
            </a:r>
            <a:r>
              <a:rPr lang="en-GB" dirty="0">
                <a:solidFill>
                  <a:srgbClr val="0070C0"/>
                </a:solidFill>
                <a:latin typeface="Calibri" panose="020F0502020204030204"/>
              </a:rPr>
              <a:t>or 22 to 24 with an education, health and care plan or care leaver, 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with </a:t>
            </a:r>
            <a:r>
              <a:rPr lang="en-GB" dirty="0">
                <a:solidFill>
                  <a:srgbClr val="0070C0"/>
                </a:solidFill>
                <a:latin typeface="Calibri" panose="020F0502020204030204"/>
              </a:rPr>
              <a:t>£1k incentives and exemptions to national insurance contributions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A blue and orange text&#10;&#10;Description automatically generated">
            <a:extLst>
              <a:ext uri="{FF2B5EF4-FFF2-40B4-BE49-F238E27FC236}">
                <a16:creationId xmlns:a16="http://schemas.microsoft.com/office/drawing/2014/main" id="{49413F71-ACB5-25B8-D237-782AD325A2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6234" y="75696"/>
            <a:ext cx="1111364" cy="5005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DD496FD-26C0-E493-9523-CA4157E30C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1594" y="97487"/>
            <a:ext cx="1585862" cy="496732"/>
          </a:xfrm>
          <a:prstGeom prst="rect">
            <a:avLst/>
          </a:prstGeom>
        </p:spPr>
      </p:pic>
      <p:pic>
        <p:nvPicPr>
          <p:cNvPr id="6" name="Picture 5" descr="A logo for a health care company&#10;&#10;Description automatically generated">
            <a:extLst>
              <a:ext uri="{FF2B5EF4-FFF2-40B4-BE49-F238E27FC236}">
                <a16:creationId xmlns:a16="http://schemas.microsoft.com/office/drawing/2014/main" id="{5732B47F-AA74-A33D-F990-880439782C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2010" y="-1272"/>
            <a:ext cx="1733594" cy="57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514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7AC7E4F-12D4-4277-B194-91ECF690B6E0}"/>
              </a:ext>
            </a:extLst>
          </p:cNvPr>
          <p:cNvSpPr/>
          <p:nvPr/>
        </p:nvSpPr>
        <p:spPr>
          <a:xfrm>
            <a:off x="6767561" y="847235"/>
            <a:ext cx="1983544" cy="99880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Reg Nurse Degree L6 – full and top-up routes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79C1690-A2FE-4D5C-A831-156AA8A7835D}"/>
              </a:ext>
            </a:extLst>
          </p:cNvPr>
          <p:cNvSpPr/>
          <p:nvPr/>
        </p:nvSpPr>
        <p:spPr>
          <a:xfrm>
            <a:off x="376605" y="4137951"/>
            <a:ext cx="1983544" cy="998806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Senior Healthcare Support Worker L3 and L2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A522614-FF9C-49A5-91F9-D19D5642E505}"/>
              </a:ext>
            </a:extLst>
          </p:cNvPr>
          <p:cNvSpPr/>
          <p:nvPr/>
        </p:nvSpPr>
        <p:spPr>
          <a:xfrm>
            <a:off x="9855240" y="2488344"/>
            <a:ext cx="1983544" cy="9988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Assistant Practitioner L5 – AHP workforce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919B62B5-1E6B-44C5-B4B6-5904F7773779}"/>
              </a:ext>
            </a:extLst>
          </p:cNvPr>
          <p:cNvSpPr/>
          <p:nvPr/>
        </p:nvSpPr>
        <p:spPr>
          <a:xfrm>
            <a:off x="6912307" y="2488344"/>
            <a:ext cx="1983544" cy="9988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Nursing Associate L5 (TNA role)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91285A7-D672-43CE-8F15-BF5B77B0A248}"/>
              </a:ext>
            </a:extLst>
          </p:cNvPr>
          <p:cNvSpPr/>
          <p:nvPr/>
        </p:nvSpPr>
        <p:spPr>
          <a:xfrm>
            <a:off x="3677095" y="803370"/>
            <a:ext cx="1983544" cy="99880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i="1" dirty="0"/>
              <a:t>Enhanced Clinical Practitioner L6**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4DAE349-2A63-42E0-ACB7-19DA36055D13}"/>
              </a:ext>
            </a:extLst>
          </p:cNvPr>
          <p:cNvSpPr/>
          <p:nvPr/>
        </p:nvSpPr>
        <p:spPr>
          <a:xfrm>
            <a:off x="3677095" y="4150647"/>
            <a:ext cx="1983544" cy="998806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Pharmacy Technician L3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81A4B3EB-451A-4AE6-9187-07DB6A60F0B6}"/>
              </a:ext>
            </a:extLst>
          </p:cNvPr>
          <p:cNvSpPr/>
          <p:nvPr/>
        </p:nvSpPr>
        <p:spPr>
          <a:xfrm>
            <a:off x="400930" y="820834"/>
            <a:ext cx="1983544" cy="99880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i="1" dirty="0"/>
              <a:t>Advanced Clinical Practitioner L7*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39A7B1C2-3E52-40AF-9FB4-A3E9A3C69535}"/>
              </a:ext>
            </a:extLst>
          </p:cNvPr>
          <p:cNvSpPr/>
          <p:nvPr/>
        </p:nvSpPr>
        <p:spPr>
          <a:xfrm>
            <a:off x="6475294" y="3947308"/>
            <a:ext cx="5660637" cy="14938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To view the Standards in more detail, search on:</a:t>
            </a:r>
          </a:p>
          <a:p>
            <a:pPr algn="ctr"/>
            <a:r>
              <a:rPr lang="en-GB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Apprenticeship search / Institute for Apprenticeships and Technical Education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94F576-8DD8-4C77-8041-19BE9223D043}"/>
              </a:ext>
            </a:extLst>
          </p:cNvPr>
          <p:cNvSpPr txBox="1"/>
          <p:nvPr/>
        </p:nvSpPr>
        <p:spPr>
          <a:xfrm>
            <a:off x="115704" y="37030"/>
            <a:ext cx="11723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Clinical Apprenticeships relevant to Primary Care – </a:t>
            </a:r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levels relate to qualification</a:t>
            </a:r>
            <a:endParaRPr lang="en-GB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6" descr="A blue and orange text&#10;&#10;Description automatically generated">
            <a:extLst>
              <a:ext uri="{FF2B5EF4-FFF2-40B4-BE49-F238E27FC236}">
                <a16:creationId xmlns:a16="http://schemas.microsoft.com/office/drawing/2014/main" id="{C9204B6B-C26D-579C-4452-2D3F46CE91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224" y="6370328"/>
            <a:ext cx="1111364" cy="50050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FE9802-DBFF-D02D-F879-DF5D4889DE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79584" y="6392119"/>
            <a:ext cx="1585862" cy="496732"/>
          </a:xfrm>
          <a:prstGeom prst="rect">
            <a:avLst/>
          </a:prstGeom>
        </p:spPr>
      </p:pic>
      <p:pic>
        <p:nvPicPr>
          <p:cNvPr id="9" name="Picture 8" descr="A logo for a health care company&#10;&#10;Description automatically generated">
            <a:extLst>
              <a:ext uri="{FF2B5EF4-FFF2-40B4-BE49-F238E27FC236}">
                <a16:creationId xmlns:a16="http://schemas.microsoft.com/office/drawing/2014/main" id="{FFCFA03A-85D9-7274-8FD0-DD21FEE2CF1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3360"/>
            <a:ext cx="1733594" cy="571936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E8DA2FC-35B1-31BC-883F-E706096342FE}"/>
              </a:ext>
            </a:extLst>
          </p:cNvPr>
          <p:cNvSpPr/>
          <p:nvPr/>
        </p:nvSpPr>
        <p:spPr>
          <a:xfrm>
            <a:off x="376605" y="2488344"/>
            <a:ext cx="1983544" cy="99880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Dietitian Level 6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6D9C13E-5B5F-B6AF-C8AE-37C7E9E9DF4F}"/>
              </a:ext>
            </a:extLst>
          </p:cNvPr>
          <p:cNvSpPr/>
          <p:nvPr/>
        </p:nvSpPr>
        <p:spPr>
          <a:xfrm>
            <a:off x="9807526" y="842518"/>
            <a:ext cx="1983544" cy="99880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Occupational Therapist L6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DFF8737-ED07-5D51-B57E-614616999C53}"/>
              </a:ext>
            </a:extLst>
          </p:cNvPr>
          <p:cNvSpPr/>
          <p:nvPr/>
        </p:nvSpPr>
        <p:spPr>
          <a:xfrm>
            <a:off x="3644456" y="2488344"/>
            <a:ext cx="1983544" cy="99880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Public Health Practitioner L6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586392C-2527-33D0-F070-5D0DA4A313BA}"/>
              </a:ext>
            </a:extLst>
          </p:cNvPr>
          <p:cNvSpPr txBox="1"/>
          <p:nvPr/>
        </p:nvSpPr>
        <p:spPr>
          <a:xfrm>
            <a:off x="5628000" y="5677125"/>
            <a:ext cx="64727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* All level 7 apprenticeship programmes are subject to withdrawal, with final programmes starting spring/summer 2025 </a:t>
            </a:r>
          </a:p>
          <a:p>
            <a:r>
              <a:rPr lang="en-GB" sz="1400" dirty="0"/>
              <a:t>** ECP is developing, for example AHP and Pharmacy pathways are available. For General Practice take a considered approach to decide if the programme meets your employee’s role and business need.</a:t>
            </a:r>
          </a:p>
        </p:txBody>
      </p:sp>
    </p:spTree>
    <p:extLst>
      <p:ext uri="{BB962C8B-B14F-4D97-AF65-F5344CB8AC3E}">
        <p14:creationId xmlns:p14="http://schemas.microsoft.com/office/powerpoint/2010/main" val="179662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2F8B1D9-4B05-4734-A528-B22888792489}"/>
              </a:ext>
            </a:extLst>
          </p:cNvPr>
          <p:cNvSpPr/>
          <p:nvPr/>
        </p:nvSpPr>
        <p:spPr>
          <a:xfrm>
            <a:off x="100224" y="2911784"/>
            <a:ext cx="1915123" cy="456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</a:rPr>
              <a:t>Human Resources/People</a:t>
            </a:r>
            <a:endParaRPr lang="en-GB" sz="1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730D6F-FA78-4848-B4C1-1F9D77940EEE}"/>
              </a:ext>
            </a:extLst>
          </p:cNvPr>
          <p:cNvSpPr/>
          <p:nvPr/>
        </p:nvSpPr>
        <p:spPr>
          <a:xfrm>
            <a:off x="7148802" y="2877076"/>
            <a:ext cx="1353979" cy="45686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  <a:hlinkClick r:id="rId2"/>
              </a:rPr>
              <a:t>HR Support L3 </a:t>
            </a:r>
            <a:endParaRPr lang="en-GB" sz="1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ED22C6-3F5F-43BF-B422-3632DFA625AF}"/>
              </a:ext>
            </a:extLst>
          </p:cNvPr>
          <p:cNvSpPr/>
          <p:nvPr/>
        </p:nvSpPr>
        <p:spPr>
          <a:xfrm>
            <a:off x="10231622" y="2858150"/>
            <a:ext cx="1470993" cy="49503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  <a:hlinkClick r:id="rId3"/>
              </a:rPr>
              <a:t>Senior People Professional L7</a:t>
            </a:r>
            <a:endParaRPr lang="en-GB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0612D9-DC8C-49DC-85B3-77E958A9D87B}"/>
              </a:ext>
            </a:extLst>
          </p:cNvPr>
          <p:cNvSpPr/>
          <p:nvPr/>
        </p:nvSpPr>
        <p:spPr>
          <a:xfrm>
            <a:off x="8573356" y="2866022"/>
            <a:ext cx="1542661" cy="45686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  <a:hlinkClick r:id="rId4"/>
              </a:rPr>
              <a:t>HR Consultant Partner L5</a:t>
            </a:r>
            <a:endParaRPr lang="en-GB" sz="1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D3A1117-EE36-42C8-A408-0B5E3B82DBB7}"/>
              </a:ext>
            </a:extLst>
          </p:cNvPr>
          <p:cNvSpPr/>
          <p:nvPr/>
        </p:nvSpPr>
        <p:spPr>
          <a:xfrm>
            <a:off x="128592" y="1499157"/>
            <a:ext cx="1872699" cy="456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</a:rPr>
              <a:t>Accounts / Finance</a:t>
            </a:r>
            <a:endParaRPr lang="en-GB" sz="1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D0527A2-ED65-47F3-B931-195ABE91E9BB}"/>
              </a:ext>
            </a:extLst>
          </p:cNvPr>
          <p:cNvSpPr/>
          <p:nvPr/>
        </p:nvSpPr>
        <p:spPr>
          <a:xfrm>
            <a:off x="2327113" y="1483133"/>
            <a:ext cx="2608381" cy="45686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  <a:hlinkClick r:id="rId5"/>
              </a:rPr>
              <a:t>Accounts/Finance Assistant L2</a:t>
            </a:r>
            <a:endParaRPr lang="en-GB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9BF7A2-4CD4-445B-AF40-5A0CB10912B8}"/>
              </a:ext>
            </a:extLst>
          </p:cNvPr>
          <p:cNvSpPr/>
          <p:nvPr/>
        </p:nvSpPr>
        <p:spPr>
          <a:xfrm>
            <a:off x="5076640" y="1484003"/>
            <a:ext cx="2469046" cy="45686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  <a:hlinkClick r:id="rId6"/>
              </a:rPr>
              <a:t>Assistant Accountant </a:t>
            </a:r>
          </a:p>
          <a:p>
            <a:pPr algn="ctr"/>
            <a:r>
              <a:rPr lang="en-GB" sz="1400" dirty="0">
                <a:solidFill>
                  <a:sysClr val="windowText" lastClr="000000"/>
                </a:solidFill>
                <a:hlinkClick r:id="rId6"/>
              </a:rPr>
              <a:t>L3</a:t>
            </a:r>
            <a:endParaRPr lang="en-GB" sz="1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E6CE41D-4ECD-4820-BB45-814E0589432C}"/>
              </a:ext>
            </a:extLst>
          </p:cNvPr>
          <p:cNvSpPr/>
          <p:nvPr/>
        </p:nvSpPr>
        <p:spPr>
          <a:xfrm>
            <a:off x="7743885" y="1475452"/>
            <a:ext cx="2033564" cy="45686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ysClr val="windowText" lastClr="000000"/>
                </a:solidFill>
                <a:hlinkClick r:id="rId7"/>
              </a:rPr>
              <a:t>Professional Accounting or Taxation TechnicianL4</a:t>
            </a:r>
            <a:r>
              <a:rPr lang="en-GB" sz="1200" i="1" dirty="0">
                <a:solidFill>
                  <a:sysClr val="windowText" lastClr="000000"/>
                </a:solidFill>
                <a:hlinkClick r:id="rId7"/>
              </a:rPr>
              <a:t> </a:t>
            </a:r>
            <a:endParaRPr lang="en-GB" sz="1200" i="1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42FD586-18F6-4C1D-A991-028FD771D94F}"/>
              </a:ext>
            </a:extLst>
          </p:cNvPr>
          <p:cNvSpPr/>
          <p:nvPr/>
        </p:nvSpPr>
        <p:spPr>
          <a:xfrm>
            <a:off x="110331" y="2201951"/>
            <a:ext cx="1872699" cy="456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</a:rPr>
              <a:t>Learning and Development / OD</a:t>
            </a:r>
            <a:endParaRPr lang="en-GB" sz="1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B940F66-497F-4CC2-BFA9-DF8DAF2A3417}"/>
              </a:ext>
            </a:extLst>
          </p:cNvPr>
          <p:cNvSpPr/>
          <p:nvPr/>
        </p:nvSpPr>
        <p:spPr>
          <a:xfrm>
            <a:off x="2327113" y="2180411"/>
            <a:ext cx="2793725" cy="45686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ysClr val="windowText" lastClr="000000"/>
                </a:solidFill>
                <a:hlinkClick r:id="rId8"/>
              </a:rPr>
              <a:t>L&amp;D Practitioner L3</a:t>
            </a:r>
            <a:endParaRPr lang="en-GB" sz="16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4D6B8ED-EB2A-4154-8581-101C435F5824}"/>
              </a:ext>
            </a:extLst>
          </p:cNvPr>
          <p:cNvSpPr/>
          <p:nvPr/>
        </p:nvSpPr>
        <p:spPr>
          <a:xfrm>
            <a:off x="5275785" y="2196017"/>
            <a:ext cx="2793725" cy="45686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ysClr val="windowText" lastClr="000000"/>
                </a:solidFill>
                <a:hlinkClick r:id="rId9"/>
              </a:rPr>
              <a:t>L&amp;D Consultant Business Partner L5</a:t>
            </a:r>
            <a:endParaRPr lang="en-GB" sz="16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D3B0C7C-F452-4436-BA9F-560B8501C891}"/>
              </a:ext>
            </a:extLst>
          </p:cNvPr>
          <p:cNvSpPr/>
          <p:nvPr/>
        </p:nvSpPr>
        <p:spPr>
          <a:xfrm>
            <a:off x="152594" y="811418"/>
            <a:ext cx="1872699" cy="3996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ysClr val="windowText" lastClr="000000"/>
                </a:solidFill>
              </a:rPr>
              <a:t>Managers and Leaders </a:t>
            </a:r>
            <a:endParaRPr lang="en-GB" sz="16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4ED8D13-A5F9-4E38-B9A1-6630FD04A6A8}"/>
              </a:ext>
            </a:extLst>
          </p:cNvPr>
          <p:cNvSpPr/>
          <p:nvPr/>
        </p:nvSpPr>
        <p:spPr>
          <a:xfrm>
            <a:off x="9453955" y="854965"/>
            <a:ext cx="2239002" cy="41760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  <a:hlinkClick r:id="rId10"/>
              </a:rPr>
              <a:t>Senior Leader L7</a:t>
            </a:r>
            <a:endParaRPr lang="en-GB" sz="14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83607BF-5D8E-489B-B6DF-B3BC341EF8F6}"/>
              </a:ext>
            </a:extLst>
          </p:cNvPr>
          <p:cNvSpPr/>
          <p:nvPr/>
        </p:nvSpPr>
        <p:spPr>
          <a:xfrm>
            <a:off x="110331" y="5716029"/>
            <a:ext cx="1872699" cy="456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</a:rPr>
              <a:t>PACT roles</a:t>
            </a:r>
            <a:endParaRPr lang="en-GB" sz="14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18D282A-764D-494A-8418-7D36D6A08D93}"/>
              </a:ext>
            </a:extLst>
          </p:cNvPr>
          <p:cNvSpPr/>
          <p:nvPr/>
        </p:nvSpPr>
        <p:spPr>
          <a:xfrm>
            <a:off x="113088" y="4989764"/>
            <a:ext cx="1872699" cy="456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</a:rPr>
              <a:t>Office / Project Support</a:t>
            </a:r>
            <a:endParaRPr lang="en-GB" sz="14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9198C33-9B41-4A73-863C-B2FE78EFEC88}"/>
              </a:ext>
            </a:extLst>
          </p:cNvPr>
          <p:cNvSpPr/>
          <p:nvPr/>
        </p:nvSpPr>
        <p:spPr>
          <a:xfrm>
            <a:off x="4012799" y="2877077"/>
            <a:ext cx="1477737" cy="45686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  <a:hlinkClick r:id="rId11"/>
              </a:rPr>
              <a:t>Payroll Administrator L3</a:t>
            </a:r>
            <a:endParaRPr lang="en-GB" sz="14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624B3C1-E37D-437C-B926-B90CA9E2E667}"/>
              </a:ext>
            </a:extLst>
          </p:cNvPr>
          <p:cNvSpPr/>
          <p:nvPr/>
        </p:nvSpPr>
        <p:spPr>
          <a:xfrm>
            <a:off x="2327113" y="2887300"/>
            <a:ext cx="1470993" cy="45686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  <a:hlinkClick r:id="rId12"/>
              </a:rPr>
              <a:t>Recruitment Resourcer L2</a:t>
            </a:r>
            <a:endParaRPr lang="en-GB" sz="14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018F56A-735B-4593-BFE3-4C908054EA47}"/>
              </a:ext>
            </a:extLst>
          </p:cNvPr>
          <p:cNvSpPr txBox="1"/>
          <p:nvPr/>
        </p:nvSpPr>
        <p:spPr>
          <a:xfrm>
            <a:off x="1701350" y="138505"/>
            <a:ext cx="90491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PCN non-clinical roles mapped to Apprenticeship Standards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6FFF2CC-5EDB-4A7D-BBDA-C61AB17466A7}"/>
              </a:ext>
            </a:extLst>
          </p:cNvPr>
          <p:cNvSpPr/>
          <p:nvPr/>
        </p:nvSpPr>
        <p:spPr>
          <a:xfrm>
            <a:off x="2308232" y="854966"/>
            <a:ext cx="2173673" cy="38559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  <a:hlinkClick r:id="rId13"/>
              </a:rPr>
              <a:t>Team Leader / Supervisor L3</a:t>
            </a:r>
            <a:endParaRPr lang="en-GB" sz="14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5F7AB07-F46D-4302-9A4E-D66789376A76}"/>
              </a:ext>
            </a:extLst>
          </p:cNvPr>
          <p:cNvSpPr/>
          <p:nvPr/>
        </p:nvSpPr>
        <p:spPr>
          <a:xfrm>
            <a:off x="4674368" y="861228"/>
            <a:ext cx="2173673" cy="39963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  <a:hlinkClick r:id="rId14"/>
              </a:rPr>
              <a:t>Operations / Departmental  Manager L5</a:t>
            </a:r>
            <a:endParaRPr lang="en-GB" sz="14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EDAEF93-495A-4136-BA7A-23124C6AB3EC}"/>
              </a:ext>
            </a:extLst>
          </p:cNvPr>
          <p:cNvSpPr/>
          <p:nvPr/>
        </p:nvSpPr>
        <p:spPr>
          <a:xfrm>
            <a:off x="7034190" y="854965"/>
            <a:ext cx="2239001" cy="38559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  <a:hlinkClick r:id="rId15"/>
              </a:rPr>
              <a:t>Chartered Manager L6</a:t>
            </a:r>
            <a:endParaRPr lang="en-GB" sz="14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368F63-BD25-4E99-B2F0-00A436D0AE57}"/>
              </a:ext>
            </a:extLst>
          </p:cNvPr>
          <p:cNvSpPr/>
          <p:nvPr/>
        </p:nvSpPr>
        <p:spPr>
          <a:xfrm>
            <a:off x="8280298" y="2180411"/>
            <a:ext cx="2640393" cy="45686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ysClr val="windowText" lastClr="000000"/>
                </a:solidFill>
                <a:hlinkClick r:id="rId3"/>
              </a:rPr>
              <a:t>Senior People Professional L7</a:t>
            </a:r>
            <a:endParaRPr lang="en-GB" sz="16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4A05180-7646-42A2-97B7-B790118E5DD2}"/>
              </a:ext>
            </a:extLst>
          </p:cNvPr>
          <p:cNvSpPr/>
          <p:nvPr/>
        </p:nvSpPr>
        <p:spPr>
          <a:xfrm>
            <a:off x="2305042" y="4939850"/>
            <a:ext cx="2819196" cy="45686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  <a:hlinkClick r:id="rId16"/>
              </a:rPr>
              <a:t>Business Administration L3</a:t>
            </a:r>
            <a:endParaRPr lang="en-GB" sz="140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4FE34F7-5F80-4D2A-AC11-84E1658D8FC7}"/>
              </a:ext>
            </a:extLst>
          </p:cNvPr>
          <p:cNvSpPr/>
          <p:nvPr/>
        </p:nvSpPr>
        <p:spPr>
          <a:xfrm>
            <a:off x="5485946" y="4971540"/>
            <a:ext cx="3025196" cy="45686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  <a:hlinkClick r:id="rId17"/>
              </a:rPr>
              <a:t>Associate Project Manager </a:t>
            </a:r>
            <a:r>
              <a:rPr lang="en-GB" sz="1400" dirty="0">
                <a:solidFill>
                  <a:schemeClr val="accent1"/>
                </a:solidFill>
              </a:rPr>
              <a:t>L4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CC9EB03-B045-4B49-9ACC-9646FF6A5FB1}"/>
              </a:ext>
            </a:extLst>
          </p:cNvPr>
          <p:cNvSpPr/>
          <p:nvPr/>
        </p:nvSpPr>
        <p:spPr>
          <a:xfrm>
            <a:off x="8711362" y="4961441"/>
            <a:ext cx="2793725" cy="45686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  <a:hlinkClick r:id="rId18"/>
              </a:rPr>
              <a:t>Project Manager L</a:t>
            </a:r>
            <a:r>
              <a:rPr lang="en-GB" sz="1400" dirty="0">
                <a:solidFill>
                  <a:schemeClr val="accent1"/>
                </a:solidFill>
              </a:rPr>
              <a:t>6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357CF1B6-B66A-4CFF-B750-6F0561236702}"/>
              </a:ext>
            </a:extLst>
          </p:cNvPr>
          <p:cNvSpPr/>
          <p:nvPr/>
        </p:nvSpPr>
        <p:spPr>
          <a:xfrm>
            <a:off x="8628116" y="5579153"/>
            <a:ext cx="3538688" cy="1212376"/>
          </a:xfrm>
          <a:prstGeom prst="roundRect">
            <a:avLst/>
          </a:prstGeom>
          <a:noFill/>
          <a:ln>
            <a:solidFill>
              <a:srgbClr val="0070C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hlinkClick r:id="rId19"/>
              </a:rPr>
              <a:t>Learning &amp; Skills Mentor Level 4 </a:t>
            </a:r>
            <a:r>
              <a:rPr lang="en-GB" sz="1400" dirty="0">
                <a:solidFill>
                  <a:schemeClr val="tx1"/>
                </a:solidFill>
              </a:rPr>
              <a:t>and </a:t>
            </a:r>
            <a:r>
              <a:rPr lang="en-GB" sz="1400" dirty="0">
                <a:solidFill>
                  <a:schemeClr val="tx1"/>
                </a:solidFill>
                <a:hlinkClick r:id="rId20"/>
              </a:rPr>
              <a:t>Coaching Professional L5 </a:t>
            </a:r>
            <a:endParaRPr lang="en-GB" sz="1400" dirty="0">
              <a:solidFill>
                <a:schemeClr val="tx1"/>
              </a:solidFill>
            </a:endParaRPr>
          </a:p>
          <a:p>
            <a:pPr algn="ctr"/>
            <a:r>
              <a:rPr lang="en-GB" sz="1400" dirty="0">
                <a:solidFill>
                  <a:schemeClr val="tx1"/>
                </a:solidFill>
              </a:rPr>
              <a:t>across various job roles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6971A82-40E5-4BF9-9112-AB5DBC391B0C}"/>
              </a:ext>
            </a:extLst>
          </p:cNvPr>
          <p:cNvSpPr/>
          <p:nvPr/>
        </p:nvSpPr>
        <p:spPr>
          <a:xfrm>
            <a:off x="5578990" y="2870518"/>
            <a:ext cx="1477737" cy="45686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  <a:hlinkClick r:id="rId21"/>
              </a:rPr>
              <a:t>Payroll </a:t>
            </a:r>
            <a:r>
              <a:rPr lang="en-GB" sz="1400" dirty="0" err="1">
                <a:solidFill>
                  <a:sysClr val="windowText" lastClr="000000"/>
                </a:solidFill>
                <a:hlinkClick r:id="rId21"/>
              </a:rPr>
              <a:t>Ass’t</a:t>
            </a:r>
            <a:r>
              <a:rPr lang="en-GB" sz="1400" dirty="0">
                <a:solidFill>
                  <a:sysClr val="windowText" lastClr="000000"/>
                </a:solidFill>
                <a:hlinkClick r:id="rId21"/>
              </a:rPr>
              <a:t> Manager L5</a:t>
            </a:r>
            <a:endParaRPr lang="en-GB" sz="1400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6AFBA79-0813-4CDA-9D7D-D3BDA577F05E}"/>
              </a:ext>
            </a:extLst>
          </p:cNvPr>
          <p:cNvSpPr/>
          <p:nvPr/>
        </p:nvSpPr>
        <p:spPr>
          <a:xfrm>
            <a:off x="9910238" y="1442633"/>
            <a:ext cx="2033564" cy="45686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hlinkClick r:id="rId22"/>
              </a:rPr>
              <a:t>Accountancy / Taxation Professional L7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602885D-9C44-3D86-6913-D3B1BEB65568}"/>
              </a:ext>
            </a:extLst>
          </p:cNvPr>
          <p:cNvSpPr/>
          <p:nvPr/>
        </p:nvSpPr>
        <p:spPr>
          <a:xfrm>
            <a:off x="113088" y="4294411"/>
            <a:ext cx="1872699" cy="456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</a:rPr>
              <a:t>Digital Transformation</a:t>
            </a:r>
            <a:endParaRPr lang="en-GB" sz="1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8740689-8A38-E9AB-A616-5802C1F58F6F}"/>
              </a:ext>
            </a:extLst>
          </p:cNvPr>
          <p:cNvSpPr/>
          <p:nvPr/>
        </p:nvSpPr>
        <p:spPr>
          <a:xfrm>
            <a:off x="2305041" y="4318872"/>
            <a:ext cx="2977386" cy="45686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  <a:hlinkClick r:id="rId23"/>
              </a:rPr>
              <a:t>Data Technician Level 3</a:t>
            </a:r>
            <a:endParaRPr lang="en-GB" sz="14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05A8C6D-5CE3-4F2F-8338-B20B70A394B8}"/>
              </a:ext>
            </a:extLst>
          </p:cNvPr>
          <p:cNvSpPr/>
          <p:nvPr/>
        </p:nvSpPr>
        <p:spPr>
          <a:xfrm>
            <a:off x="100224" y="3584578"/>
            <a:ext cx="1872699" cy="456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</a:rPr>
              <a:t>Quality improvement</a:t>
            </a:r>
            <a:endParaRPr lang="en-GB" sz="14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0301685-D4FC-CEC8-2688-3C81A0CA5DB6}"/>
              </a:ext>
            </a:extLst>
          </p:cNvPr>
          <p:cNvSpPr/>
          <p:nvPr/>
        </p:nvSpPr>
        <p:spPr>
          <a:xfrm>
            <a:off x="2327113" y="3584578"/>
            <a:ext cx="3038421" cy="45686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accent1"/>
                </a:solidFill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Improvement Technician Level 3</a:t>
            </a:r>
            <a:endParaRPr lang="en-GB" sz="1400" dirty="0">
              <a:solidFill>
                <a:schemeClr val="accent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5AD5E6D-519E-D60F-4FBE-B97BFED06F09}"/>
              </a:ext>
            </a:extLst>
          </p:cNvPr>
          <p:cNvSpPr/>
          <p:nvPr/>
        </p:nvSpPr>
        <p:spPr>
          <a:xfrm>
            <a:off x="8690328" y="4223663"/>
            <a:ext cx="2793726" cy="45686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  <a:hlinkClick r:id="rId25"/>
              </a:rPr>
              <a:t>Business Analyst L4</a:t>
            </a:r>
            <a:endParaRPr lang="en-GB" sz="14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998F3CC-03B4-2387-0573-82A661EA88F4}"/>
              </a:ext>
            </a:extLst>
          </p:cNvPr>
          <p:cNvSpPr/>
          <p:nvPr/>
        </p:nvSpPr>
        <p:spPr>
          <a:xfrm>
            <a:off x="5490536" y="4241264"/>
            <a:ext cx="3020606" cy="45686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  <a:hlinkClick r:id="rId26"/>
              </a:rPr>
              <a:t>Data Analyst Level 4</a:t>
            </a:r>
            <a:endParaRPr lang="en-GB" sz="1400" dirty="0"/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AFF58006-FC15-66F4-27A7-B620676DF615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358926" y="6405497"/>
            <a:ext cx="1226829" cy="384274"/>
          </a:xfrm>
          <a:prstGeom prst="rect">
            <a:avLst/>
          </a:prstGeom>
        </p:spPr>
      </p:pic>
      <p:pic>
        <p:nvPicPr>
          <p:cNvPr id="44" name="Picture 43" descr="A logo for a health care company&#10;&#10;Description automatically generated">
            <a:extLst>
              <a:ext uri="{FF2B5EF4-FFF2-40B4-BE49-F238E27FC236}">
                <a16:creationId xmlns:a16="http://schemas.microsoft.com/office/drawing/2014/main" id="{962F442E-43FE-0182-BA54-B080417F46FE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041" y="6344918"/>
            <a:ext cx="1348394" cy="444853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D041B53E-45CE-B6E3-2EFD-EEF0A9319063}"/>
              </a:ext>
            </a:extLst>
          </p:cNvPr>
          <p:cNvSpPr/>
          <p:nvPr/>
        </p:nvSpPr>
        <p:spPr>
          <a:xfrm>
            <a:off x="5594502" y="3566763"/>
            <a:ext cx="3038421" cy="45686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accent1"/>
                </a:solidFill>
                <a:hlinkClick r:id="rId29"/>
              </a:rPr>
              <a:t>Improvement Practitioner L4</a:t>
            </a:r>
            <a:endParaRPr lang="en-GB" sz="1400" dirty="0">
              <a:solidFill>
                <a:schemeClr val="accent1"/>
              </a:solidFill>
            </a:endParaRPr>
          </a:p>
        </p:txBody>
      </p:sp>
      <p:pic>
        <p:nvPicPr>
          <p:cNvPr id="39" name="Picture 38" descr="A blue and orange text&#10;&#10;Description automatically generated">
            <a:extLst>
              <a:ext uri="{FF2B5EF4-FFF2-40B4-BE49-F238E27FC236}">
                <a16:creationId xmlns:a16="http://schemas.microsoft.com/office/drawing/2014/main" id="{A67E1726-B7CF-517E-063A-55FA71B4B053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5276" y="6303015"/>
            <a:ext cx="1111364" cy="500508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C0C38471-2BD5-3ADE-0587-F763AE763D84}"/>
              </a:ext>
            </a:extLst>
          </p:cNvPr>
          <p:cNvSpPr/>
          <p:nvPr/>
        </p:nvSpPr>
        <p:spPr>
          <a:xfrm>
            <a:off x="8861891" y="3551633"/>
            <a:ext cx="3038421" cy="45686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accent1"/>
                </a:solidFill>
                <a:hlinkClick r:id="rId31"/>
              </a:rPr>
              <a:t>Data Protection &amp; Information Governance </a:t>
            </a:r>
            <a:r>
              <a:rPr lang="en-GB" sz="1400" dirty="0">
                <a:solidFill>
                  <a:schemeClr val="accent1"/>
                </a:solidFill>
              </a:rPr>
              <a:t>L4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144A3FA-8D9E-0AE6-EFEB-7FDB63AA8C81}"/>
              </a:ext>
            </a:extLst>
          </p:cNvPr>
          <p:cNvSpPr/>
          <p:nvPr/>
        </p:nvSpPr>
        <p:spPr>
          <a:xfrm>
            <a:off x="2301103" y="5583717"/>
            <a:ext cx="4246001" cy="5891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ysClr val="windowText" lastClr="000000"/>
                </a:solidFill>
                <a:hlinkClick r:id="rId32"/>
              </a:rPr>
              <a:t>Community Health &amp; Wellbeing Worker</a:t>
            </a:r>
            <a:endParaRPr lang="en-GB" sz="16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88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32" grpId="0" animBg="1"/>
      <p:bldP spid="33" grpId="0" animBg="1"/>
      <p:bldP spid="34" grpId="0" animBg="1"/>
      <p:bldP spid="35" grpId="0" animBg="1"/>
      <p:bldP spid="2" grpId="0" animBg="1"/>
      <p:bldP spid="3" grpId="0" animBg="1"/>
      <p:bldP spid="16" grpId="0" animBg="1"/>
      <p:bldP spid="21" grpId="0" animBg="1"/>
      <p:bldP spid="38" grpId="0" animBg="1"/>
      <p:bldP spid="20" grpId="0" animBg="1"/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E0E196B-2860-45CE-AA61-DB54F9C20418}"/>
              </a:ext>
            </a:extLst>
          </p:cNvPr>
          <p:cNvCxnSpPr>
            <a:cxnSpLocks/>
          </p:cNvCxnSpPr>
          <p:nvPr/>
        </p:nvCxnSpPr>
        <p:spPr>
          <a:xfrm flipH="1">
            <a:off x="2065838" y="992096"/>
            <a:ext cx="23765" cy="56737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5CB5910-5667-4934-B76C-CC8D280BEC78}"/>
              </a:ext>
            </a:extLst>
          </p:cNvPr>
          <p:cNvCxnSpPr>
            <a:cxnSpLocks/>
          </p:cNvCxnSpPr>
          <p:nvPr/>
        </p:nvCxnSpPr>
        <p:spPr>
          <a:xfrm>
            <a:off x="2027583" y="6665843"/>
            <a:ext cx="98888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A282132-B5B0-403F-A76E-1B3E5A3CE817}"/>
              </a:ext>
            </a:extLst>
          </p:cNvPr>
          <p:cNvSpPr txBox="1"/>
          <p:nvPr/>
        </p:nvSpPr>
        <p:spPr>
          <a:xfrm>
            <a:off x="-54658" y="200521"/>
            <a:ext cx="7750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000" b="1" dirty="0"/>
              <a:t>GP Practice non-clinical roles mapped to Apprenticeship Standards</a:t>
            </a:r>
            <a:endParaRPr lang="en-GB" sz="20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FB2154C-5A17-4BFA-A4B4-2E0138A038F5}"/>
              </a:ext>
            </a:extLst>
          </p:cNvPr>
          <p:cNvSpPr/>
          <p:nvPr/>
        </p:nvSpPr>
        <p:spPr>
          <a:xfrm>
            <a:off x="86482" y="5865904"/>
            <a:ext cx="1872699" cy="76120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</a:rPr>
              <a:t>Receptionists</a:t>
            </a:r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5864B0-85D5-4A1D-8D1E-D6731D8AA6BC}"/>
              </a:ext>
            </a:extLst>
          </p:cNvPr>
          <p:cNvSpPr/>
          <p:nvPr/>
        </p:nvSpPr>
        <p:spPr>
          <a:xfrm>
            <a:off x="69344" y="4549386"/>
            <a:ext cx="1872699" cy="76120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</a:rPr>
              <a:t>Administrators</a:t>
            </a:r>
          </a:p>
          <a:p>
            <a:pPr algn="ctr"/>
            <a:r>
              <a:rPr lang="en-GB" dirty="0">
                <a:solidFill>
                  <a:sysClr val="windowText" lastClr="000000"/>
                </a:solidFill>
              </a:rPr>
              <a:t> </a:t>
            </a:r>
            <a:endParaRPr lang="en-GB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B1F4546-B05E-45A5-AFC2-1EAC19B82641}"/>
              </a:ext>
            </a:extLst>
          </p:cNvPr>
          <p:cNvSpPr/>
          <p:nvPr/>
        </p:nvSpPr>
        <p:spPr>
          <a:xfrm>
            <a:off x="69344" y="1025213"/>
            <a:ext cx="1872699" cy="89193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</a:rPr>
              <a:t>Practice Manager</a:t>
            </a:r>
            <a:endParaRPr lang="en-GB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99411C4-F6C2-4094-98AF-68D5DF7E4202}"/>
              </a:ext>
            </a:extLst>
          </p:cNvPr>
          <p:cNvSpPr/>
          <p:nvPr/>
        </p:nvSpPr>
        <p:spPr>
          <a:xfrm>
            <a:off x="2250246" y="5802466"/>
            <a:ext cx="3674659" cy="76120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hlinkClick r:id="rId2"/>
              </a:rPr>
              <a:t>Customer Service Practitioner Level 2 </a:t>
            </a:r>
            <a:endParaRPr lang="en-GB" dirty="0">
              <a:solidFill>
                <a:sysClr val="windowText" lastClr="000000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1828A78-EC33-4F7E-89D4-DAC28CFF6589}"/>
              </a:ext>
            </a:extLst>
          </p:cNvPr>
          <p:cNvSpPr/>
          <p:nvPr/>
        </p:nvSpPr>
        <p:spPr>
          <a:xfrm>
            <a:off x="6096000" y="5810651"/>
            <a:ext cx="3529629" cy="76120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hlinkClick r:id="rId3"/>
              </a:rPr>
              <a:t>Customer Service Specialist Level 3</a:t>
            </a:r>
            <a:endParaRPr lang="en-GB" dirty="0">
              <a:solidFill>
                <a:sysClr val="windowText" lastClr="000000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5C55B36-11D9-4C12-91C7-2D6CFBD0C6AF}"/>
              </a:ext>
            </a:extLst>
          </p:cNvPr>
          <p:cNvSpPr/>
          <p:nvPr/>
        </p:nvSpPr>
        <p:spPr>
          <a:xfrm>
            <a:off x="2221506" y="4322646"/>
            <a:ext cx="2793725" cy="76120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hlinkClick r:id="rId4"/>
              </a:rPr>
              <a:t>Business Administration L3</a:t>
            </a:r>
            <a:endParaRPr lang="en-GB" dirty="0">
              <a:solidFill>
                <a:sysClr val="windowText" lastClr="000000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F891D63-B50A-4F47-BF46-0BBCF1B04229}"/>
              </a:ext>
            </a:extLst>
          </p:cNvPr>
          <p:cNvSpPr/>
          <p:nvPr/>
        </p:nvSpPr>
        <p:spPr>
          <a:xfrm>
            <a:off x="2190889" y="1016477"/>
            <a:ext cx="2437908" cy="83278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ysClr val="windowText" lastClr="000000"/>
                </a:solidFill>
                <a:hlinkClick r:id="rId5"/>
              </a:rPr>
              <a:t>Operations / Departmental  Manager L5</a:t>
            </a:r>
            <a:endParaRPr lang="en-GB" sz="1600" dirty="0">
              <a:solidFill>
                <a:sysClr val="windowText" lastClr="000000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6D39C94-1282-4374-8B6A-1C46144C1C8D}"/>
              </a:ext>
            </a:extLst>
          </p:cNvPr>
          <p:cNvSpPr/>
          <p:nvPr/>
        </p:nvSpPr>
        <p:spPr>
          <a:xfrm>
            <a:off x="4778851" y="1016477"/>
            <a:ext cx="3065743" cy="1166149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hlinkClick r:id="rId6"/>
              </a:rPr>
              <a:t>Chartered Manager L6 </a:t>
            </a:r>
            <a:endParaRPr lang="en-GB" dirty="0">
              <a:solidFill>
                <a:sysClr val="windowText" lastClr="000000"/>
              </a:solidFill>
            </a:endParaRPr>
          </a:p>
          <a:p>
            <a:pPr algn="ctr"/>
            <a:r>
              <a:rPr lang="en-GB" dirty="0">
                <a:solidFill>
                  <a:sysClr val="windowText" lastClr="000000"/>
                </a:solidFill>
                <a:hlinkClick r:id="rId7"/>
              </a:rPr>
              <a:t>Senior Leader L7 </a:t>
            </a:r>
            <a:r>
              <a:rPr lang="en-GB" dirty="0">
                <a:solidFill>
                  <a:sysClr val="windowText" lastClr="000000"/>
                </a:solidFill>
              </a:rPr>
              <a:t>depending on scope of practice and prior experience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8B34C27-4DC5-4D9F-887F-6166258F12FB}"/>
              </a:ext>
            </a:extLst>
          </p:cNvPr>
          <p:cNvSpPr/>
          <p:nvPr/>
        </p:nvSpPr>
        <p:spPr>
          <a:xfrm>
            <a:off x="2190889" y="2004291"/>
            <a:ext cx="2251691" cy="83278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50" dirty="0">
                <a:solidFill>
                  <a:sysClr val="windowText" lastClr="000000"/>
                </a:solidFill>
                <a:hlinkClick r:id="rId8"/>
              </a:rPr>
              <a:t>Team Leader/Supervisor</a:t>
            </a:r>
            <a:r>
              <a:rPr lang="en-GB" sz="1650" dirty="0">
                <a:solidFill>
                  <a:sysClr val="windowText" lastClr="000000"/>
                </a:solidFill>
              </a:rPr>
              <a:t> L3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4A579DC-F9BB-A6FD-635D-AFC47B981F32}"/>
              </a:ext>
            </a:extLst>
          </p:cNvPr>
          <p:cNvSpPr/>
          <p:nvPr/>
        </p:nvSpPr>
        <p:spPr>
          <a:xfrm>
            <a:off x="7992154" y="1025213"/>
            <a:ext cx="3743522" cy="3185354"/>
          </a:xfrm>
          <a:prstGeom prst="roundRect">
            <a:avLst/>
          </a:prstGeom>
          <a:noFill/>
          <a:ln>
            <a:solidFill>
              <a:srgbClr val="0070C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accent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Learning &amp; Skills Mentor L4 </a:t>
            </a:r>
            <a:r>
              <a:rPr lang="en-GB" sz="1600" dirty="0">
                <a:solidFill>
                  <a:schemeClr val="accent1"/>
                </a:solidFill>
              </a:rPr>
              <a:t>and </a:t>
            </a:r>
            <a:r>
              <a:rPr lang="en-GB" sz="1600" dirty="0">
                <a:solidFill>
                  <a:schemeClr val="accent1"/>
                </a:solidFill>
                <a:hlinkClick r:id="rId10"/>
              </a:rPr>
              <a:t>Coaching Professional L5</a:t>
            </a:r>
            <a:endParaRPr lang="en-GB" sz="1600" dirty="0">
              <a:solidFill>
                <a:schemeClr val="accent1"/>
              </a:solidFill>
            </a:endParaRP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across various job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844E987-E835-4CC4-D196-6691F239D63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692730" y="83799"/>
            <a:ext cx="1585862" cy="496732"/>
          </a:xfrm>
          <a:prstGeom prst="rect">
            <a:avLst/>
          </a:prstGeom>
        </p:spPr>
      </p:pic>
      <p:pic>
        <p:nvPicPr>
          <p:cNvPr id="11" name="Picture 10" descr="A logo for a health care company&#10;&#10;Description automatically generated">
            <a:extLst>
              <a:ext uri="{FF2B5EF4-FFF2-40B4-BE49-F238E27FC236}">
                <a16:creationId xmlns:a16="http://schemas.microsoft.com/office/drawing/2014/main" id="{1A78AF68-8DB8-49EE-B641-E1C5D601F79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735" y="32387"/>
            <a:ext cx="1733594" cy="57193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E9BB78A-78D6-A891-20B3-17E2DA543DA9}"/>
              </a:ext>
            </a:extLst>
          </p:cNvPr>
          <p:cNvSpPr/>
          <p:nvPr/>
        </p:nvSpPr>
        <p:spPr>
          <a:xfrm>
            <a:off x="5368686" y="4662042"/>
            <a:ext cx="2977386" cy="45686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hlinkClick r:id="rId13"/>
              </a:rPr>
              <a:t>Data Technician Level 3</a:t>
            </a:r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37AA163-3E77-091D-3695-C87B4461152C}"/>
              </a:ext>
            </a:extLst>
          </p:cNvPr>
          <p:cNvSpPr/>
          <p:nvPr/>
        </p:nvSpPr>
        <p:spPr>
          <a:xfrm>
            <a:off x="8573632" y="4632827"/>
            <a:ext cx="3202596" cy="45686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Improvement Technician Level 3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24EA3BB-AB6A-2ADE-C072-9D4C8FBFF314}"/>
              </a:ext>
            </a:extLst>
          </p:cNvPr>
          <p:cNvSpPr/>
          <p:nvPr/>
        </p:nvSpPr>
        <p:spPr>
          <a:xfrm>
            <a:off x="2461181" y="4959466"/>
            <a:ext cx="2793725" cy="76120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i="1" dirty="0">
                <a:solidFill>
                  <a:sysClr val="windowText" lastClr="000000"/>
                </a:solidFill>
              </a:rPr>
              <a:t>Options with clinical coding, GPA or cancer patient tracking also available</a:t>
            </a:r>
            <a:endParaRPr lang="en-GB" sz="1600" i="1" dirty="0"/>
          </a:p>
        </p:txBody>
      </p:sp>
      <p:pic>
        <p:nvPicPr>
          <p:cNvPr id="7" name="Picture 6" descr="A blue and orange text&#10;&#10;Description automatically generated">
            <a:extLst>
              <a:ext uri="{FF2B5EF4-FFF2-40B4-BE49-F238E27FC236}">
                <a16:creationId xmlns:a16="http://schemas.microsoft.com/office/drawing/2014/main" id="{F32A0866-2546-8260-4C73-5E5EE05870F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8233" y="88266"/>
            <a:ext cx="1111364" cy="50050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0E79165-1BF6-EB79-569C-4BCAC4EAE3DE}"/>
              </a:ext>
            </a:extLst>
          </p:cNvPr>
          <p:cNvSpPr/>
          <p:nvPr/>
        </p:nvSpPr>
        <p:spPr>
          <a:xfrm>
            <a:off x="62204" y="2071588"/>
            <a:ext cx="1872699" cy="76120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</a:rPr>
              <a:t>Line Managers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026D4B-14F3-D87F-0B4B-C98814479351}"/>
              </a:ext>
            </a:extLst>
          </p:cNvPr>
          <p:cNvSpPr/>
          <p:nvPr/>
        </p:nvSpPr>
        <p:spPr>
          <a:xfrm>
            <a:off x="62204" y="3084576"/>
            <a:ext cx="1872699" cy="98064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ysClr val="windowText" lastClr="000000"/>
              </a:solidFill>
            </a:endParaRPr>
          </a:p>
          <a:p>
            <a:pPr algn="ctr"/>
            <a:r>
              <a:rPr lang="en-GB" dirty="0">
                <a:solidFill>
                  <a:sysClr val="windowText" lastClr="000000"/>
                </a:solidFill>
              </a:rPr>
              <a:t>Senior Admin/Other office support</a:t>
            </a:r>
          </a:p>
          <a:p>
            <a:pPr algn="ctr"/>
            <a:r>
              <a:rPr lang="en-GB" dirty="0">
                <a:solidFill>
                  <a:sysClr val="windowText" lastClr="000000"/>
                </a:solidFill>
              </a:rPr>
              <a:t> 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9883211-3A93-5ECD-6D53-076FC7B408AD}"/>
              </a:ext>
            </a:extLst>
          </p:cNvPr>
          <p:cNvSpPr/>
          <p:nvPr/>
        </p:nvSpPr>
        <p:spPr>
          <a:xfrm>
            <a:off x="2214162" y="3165487"/>
            <a:ext cx="2205143" cy="81882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hlinkClick r:id="rId16"/>
              </a:rPr>
              <a:t>HR Support L3</a:t>
            </a:r>
            <a:endParaRPr lang="en-GB" dirty="0">
              <a:solidFill>
                <a:sysClr val="windowText" lastClr="0000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DFE79F1-EDAD-F0E3-2805-5551BB3E1FF6}"/>
              </a:ext>
            </a:extLst>
          </p:cNvPr>
          <p:cNvSpPr/>
          <p:nvPr/>
        </p:nvSpPr>
        <p:spPr>
          <a:xfrm>
            <a:off x="4782551" y="3156361"/>
            <a:ext cx="2284296" cy="81882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hlinkClick r:id="rId17"/>
              </a:rPr>
              <a:t>Accounts/Finance Assistant L2</a:t>
            </a:r>
            <a:r>
              <a:rPr lang="en-GB" dirty="0">
                <a:solidFill>
                  <a:sysClr val="windowText" lastClr="000000"/>
                </a:solidFill>
              </a:rPr>
              <a:t>/L3</a:t>
            </a:r>
            <a:endParaRPr lang="en-GB" sz="1700" dirty="0"/>
          </a:p>
        </p:txBody>
      </p:sp>
    </p:spTree>
    <p:extLst>
      <p:ext uri="{BB962C8B-B14F-4D97-AF65-F5344CB8AC3E}">
        <p14:creationId xmlns:p14="http://schemas.microsoft.com/office/powerpoint/2010/main" val="2610378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9A433-B4F3-4A77-9CA1-B9D9CBFC8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512706" y="-274462"/>
            <a:ext cx="11820939" cy="1325563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>
                <a:latin typeface="+mn-lt"/>
                <a:ea typeface="+mn-ea"/>
                <a:cs typeface="+mn-cs"/>
              </a:rPr>
              <a:t>Apprenticeship strategy – key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92292-1AAF-465D-9A0D-321FD0336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851" y="1051101"/>
            <a:ext cx="11757991" cy="5806899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/>
              <a:t>Being prepared for an apprentice and supporting them well makes a significant difference to the success of an apprenticeship programme. Consider the following questions: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What are your skill gaps in relation to your patient population health needs now and in the future?</a:t>
            </a:r>
          </a:p>
          <a:p>
            <a:r>
              <a:rPr lang="en-GB" dirty="0"/>
              <a:t>What are your workforce demographics – do you need to future proof?</a:t>
            </a:r>
          </a:p>
          <a:p>
            <a:r>
              <a:rPr lang="en-GB" dirty="0"/>
              <a:t>Do you want to upskill your own staff or bring in new employees, or both?</a:t>
            </a:r>
          </a:p>
          <a:p>
            <a:r>
              <a:rPr lang="en-GB" dirty="0"/>
              <a:t>Can you convert a vacancy into an apprenticeship or can you create a new role?</a:t>
            </a:r>
          </a:p>
          <a:p>
            <a:r>
              <a:rPr lang="en-GB" dirty="0"/>
              <a:t>What is your spend on bank/agency staff vs investing in an apprentice in the long run?</a:t>
            </a:r>
          </a:p>
          <a:p>
            <a:r>
              <a:rPr lang="en-GB" dirty="0"/>
              <a:t>Do you have experienced staff or clinical supervisors that can offer mentoring to an apprentice?</a:t>
            </a:r>
          </a:p>
          <a:p>
            <a:pPr>
              <a:lnSpc>
                <a:spcPct val="120000"/>
              </a:lnSpc>
            </a:pPr>
            <a:r>
              <a:rPr lang="en-GB" dirty="0"/>
              <a:t>If space in your Practice is a challenge, is there an alternative option, for example remote working during some of the week?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A39AD6-5FA1-849E-C459-BFED94D831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1240" y="85413"/>
            <a:ext cx="1585862" cy="496732"/>
          </a:xfrm>
          <a:prstGeom prst="rect">
            <a:avLst/>
          </a:prstGeom>
        </p:spPr>
      </p:pic>
      <p:pic>
        <p:nvPicPr>
          <p:cNvPr id="5" name="Picture 4" descr="A logo for a health care company&#10;&#10;Description automatically generated">
            <a:extLst>
              <a:ext uri="{FF2B5EF4-FFF2-40B4-BE49-F238E27FC236}">
                <a16:creationId xmlns:a16="http://schemas.microsoft.com/office/drawing/2014/main" id="{B3F0B046-F0DA-4B05-B8A6-F291C23E38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363" y="37984"/>
            <a:ext cx="1733594" cy="571936"/>
          </a:xfrm>
          <a:prstGeom prst="rect">
            <a:avLst/>
          </a:prstGeom>
        </p:spPr>
      </p:pic>
      <p:pic>
        <p:nvPicPr>
          <p:cNvPr id="6" name="Picture 5" descr="A blue and orange text&#10;&#10;Description automatically generated">
            <a:extLst>
              <a:ext uri="{FF2B5EF4-FFF2-40B4-BE49-F238E27FC236}">
                <a16:creationId xmlns:a16="http://schemas.microsoft.com/office/drawing/2014/main" id="{F1A7F44A-5A62-3757-CA89-A0339F2A20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8233" y="88266"/>
            <a:ext cx="1111364" cy="500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389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AA3A7-CCCC-193A-0885-4455F5E15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763" y="210380"/>
            <a:ext cx="10515600" cy="1325563"/>
          </a:xfrm>
        </p:spPr>
        <p:txBody>
          <a:bodyPr/>
          <a:lstStyle/>
          <a:p>
            <a:r>
              <a:rPr lang="en-GB" b="1" dirty="0">
                <a:solidFill>
                  <a:schemeClr val="accent1"/>
                </a:solidFill>
              </a:rPr>
              <a:t>How to get started and further information</a:t>
            </a:r>
            <a:br>
              <a:rPr lang="en-GB" b="1" dirty="0">
                <a:solidFill>
                  <a:schemeClr val="accent1"/>
                </a:solidFill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183F4-B175-937D-14BD-6683319AC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881" y="1253331"/>
            <a:ext cx="11860237" cy="5394289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hlinkClick r:id="rId2"/>
              </a:rPr>
              <a:t>Visit: Apprenticeships in Primary Care - Working across Wessex (hee.nhs.uk)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  for useful resources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Bitesize topic webinars available to view:</a:t>
            </a:r>
          </a:p>
          <a:p>
            <a:pPr marL="0" indent="0" algn="l">
              <a:buNone/>
            </a:pPr>
            <a:r>
              <a:rPr lang="en-GB" b="0" i="0" dirty="0">
                <a:solidFill>
                  <a:srgbClr val="333333"/>
                </a:solidFill>
                <a:effectLst/>
                <a:hlinkClick r:id="rId3"/>
              </a:rPr>
              <a:t>Apprenticeships in primary care &amp; how to get started</a:t>
            </a:r>
            <a:endParaRPr lang="en-GB" b="0" i="0" dirty="0">
              <a:solidFill>
                <a:srgbClr val="333333"/>
              </a:solidFill>
              <a:effectLst/>
            </a:endParaRPr>
          </a:p>
          <a:p>
            <a:pPr marL="0" indent="0" algn="l">
              <a:buNone/>
            </a:pPr>
            <a:r>
              <a:rPr lang="en-GB" b="0" i="0" dirty="0">
                <a:solidFill>
                  <a:srgbClr val="333333"/>
                </a:solidFill>
                <a:effectLst/>
                <a:hlinkClick r:id="rId4"/>
              </a:rPr>
              <a:t>Understanding levy transfers</a:t>
            </a:r>
            <a:endParaRPr lang="en-GB" b="0" i="0" dirty="0">
              <a:solidFill>
                <a:srgbClr val="333333"/>
              </a:solidFill>
              <a:effectLst/>
            </a:endParaRPr>
          </a:p>
          <a:p>
            <a:pPr marL="0" indent="0" algn="l">
              <a:buNone/>
            </a:pPr>
            <a:r>
              <a:rPr lang="en-GB" b="0" i="0" dirty="0">
                <a:solidFill>
                  <a:srgbClr val="333333"/>
                </a:solidFill>
                <a:effectLst/>
                <a:hlinkClick r:id="rId5"/>
              </a:rPr>
              <a:t>Understanding the Pharmacy Technician programmes</a:t>
            </a:r>
            <a:endParaRPr lang="en-GB" b="0" i="0" dirty="0">
              <a:solidFill>
                <a:srgbClr val="333333"/>
              </a:solidFill>
              <a:effectLst/>
            </a:endParaRPr>
          </a:p>
          <a:p>
            <a:pPr marL="0" indent="0" algn="l">
              <a:buNone/>
            </a:pPr>
            <a:r>
              <a:rPr lang="en-GB" b="0" i="0" dirty="0">
                <a:solidFill>
                  <a:srgbClr val="333333"/>
                </a:solidFill>
                <a:effectLst/>
                <a:hlinkClick r:id="rId6"/>
              </a:rPr>
              <a:t>Management and Leadership apprenticeships</a:t>
            </a:r>
            <a:endParaRPr lang="en-GB" b="0" i="0" dirty="0">
              <a:solidFill>
                <a:srgbClr val="333333"/>
              </a:solidFill>
              <a:effectLst/>
            </a:endParaRPr>
          </a:p>
          <a:p>
            <a:pPr marL="0" indent="0" algn="l">
              <a:buNone/>
            </a:pPr>
            <a:r>
              <a:rPr lang="en-GB" b="0" i="0" dirty="0">
                <a:solidFill>
                  <a:srgbClr val="333333"/>
                </a:solidFill>
                <a:effectLst/>
                <a:hlinkClick r:id="rId7"/>
              </a:rPr>
              <a:t>Digital and Quality apprenticeships</a:t>
            </a:r>
            <a:endParaRPr lang="en-GB" b="0" i="0" dirty="0">
              <a:solidFill>
                <a:srgbClr val="333333"/>
              </a:solidFill>
              <a:effectLst/>
            </a:endParaRP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Email: </a:t>
            </a:r>
            <a:r>
              <a:rPr lang="en-GB" dirty="0">
                <a:hlinkClick r:id="rId8"/>
              </a:rPr>
              <a:t>england.primarycareschooltvw.se@nhs.net</a:t>
            </a:r>
            <a:r>
              <a:rPr lang="en-GB" dirty="0"/>
              <a:t> </a:t>
            </a:r>
          </a:p>
          <a:p>
            <a:r>
              <a:rPr lang="en-GB" dirty="0"/>
              <a:t>Case studies: You Tube: </a:t>
            </a:r>
            <a:r>
              <a:rPr lang="en-GB" dirty="0">
                <a:hlinkClick r:id="rId9"/>
              </a:rPr>
              <a:t>Frimley Training Hub </a:t>
            </a:r>
            <a:r>
              <a:rPr lang="en-GB" dirty="0"/>
              <a:t>for Thames Valley wide coverage</a:t>
            </a:r>
          </a:p>
          <a:p>
            <a:r>
              <a:rPr lang="en-GB" dirty="0"/>
              <a:t>LinkedIn: </a:t>
            </a:r>
            <a:r>
              <a:rPr lang="en-GB" dirty="0">
                <a:hlinkClick r:id="rId10"/>
              </a:rPr>
              <a:t>Frimley Training Hub</a:t>
            </a:r>
            <a:r>
              <a:rPr lang="en-GB" dirty="0"/>
              <a:t>  and </a:t>
            </a:r>
            <a:r>
              <a:rPr lang="en-GB" dirty="0">
                <a:hlinkClick r:id="rId11"/>
              </a:rPr>
              <a:t>Kusham Nijhar 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867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1175</TotalTime>
  <Words>755</Words>
  <Application>Microsoft Office PowerPoint</Application>
  <PresentationFormat>Widescreen</PresentationFormat>
  <Paragraphs>116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1_Office Theme</vt:lpstr>
      <vt:lpstr>Apprenticeships in Primary Care</vt:lpstr>
      <vt:lpstr>PowerPoint Presentation</vt:lpstr>
      <vt:lpstr>PowerPoint Presentation</vt:lpstr>
      <vt:lpstr>PowerPoint Presentation</vt:lpstr>
      <vt:lpstr>Apprenticeship strategy – key considerations</vt:lpstr>
      <vt:lpstr>How to get started and further information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NIJHAR, Kusham (NHS FRIMLEY CCG)</dc:creator>
  <cp:lastModifiedBy>ADEKUNLE, Ola (NHS ENGLAND - T1510)</cp:lastModifiedBy>
  <cp:revision>10</cp:revision>
  <dcterms:created xsi:type="dcterms:W3CDTF">2021-11-15T11:36:19Z</dcterms:created>
  <dcterms:modified xsi:type="dcterms:W3CDTF">2025-02-05T16:13:27Z</dcterms:modified>
</cp:coreProperties>
</file>