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A22C18-E42E-4F51-9BA3-768594D91C97}" v="1" dt="2024-10-30T16:23:42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events.teams.microsoft.com/event/6dca241e-71f5-409d-8190-a71c02735933@37c354b2-85b0-47f5-b222-07b48d774ee3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A93CE0-8224-4AB0-AF92-96D3AB83A4D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3CCF6D0-20F4-4D6D-84AC-395C10C86CBC}">
      <dgm:prSet phldrT="[Text]" custT="1"/>
      <dgm:spPr/>
      <dgm:t>
        <a:bodyPr/>
        <a:lstStyle/>
        <a:p>
          <a:r>
            <a:rPr lang="en-GB" sz="1200" b="1">
              <a:latin typeface="Arial" panose="020B0604020202020204" pitchFamily="34" charset="0"/>
              <a:cs typeface="Arial" panose="020B0604020202020204" pitchFamily="34" charset="0"/>
            </a:rPr>
            <a:t>Advanced Practice Webinars</a:t>
          </a:r>
        </a:p>
        <a:p>
          <a:r>
            <a:rPr lang="en-GB" sz="1000">
              <a:latin typeface="Arial" panose="020B0604020202020204" pitchFamily="34" charset="0"/>
              <a:cs typeface="Arial" panose="020B0604020202020204" pitchFamily="34" charset="0"/>
            </a:rPr>
            <a:t>Workforce Development, Advanced Practice in Primary Care 15th November 12:00-13:00</a:t>
          </a:r>
        </a:p>
        <a:p>
          <a:endParaRPr lang="en-GB" sz="100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1050">
              <a:latin typeface="Arial" panose="020B0604020202020204" pitchFamily="34" charset="0"/>
              <a:cs typeface="Arial" panose="020B0604020202020204" pitchFamily="34" charset="0"/>
            </a:rPr>
            <a:t>Developing an </a:t>
          </a:r>
          <a:r>
            <a:rPr lang="en-GB" sz="1000">
              <a:latin typeface="Arial" panose="020B0604020202020204" pitchFamily="34" charset="0"/>
              <a:cs typeface="Arial" panose="020B0604020202020204" pitchFamily="34" charset="0"/>
            </a:rPr>
            <a:t>Advanced</a:t>
          </a:r>
          <a:r>
            <a:rPr lang="en-GB" sz="1050">
              <a:latin typeface="Arial" panose="020B0604020202020204" pitchFamily="34" charset="0"/>
              <a:cs typeface="Arial" panose="020B0604020202020204" pitchFamily="34" charset="0"/>
            </a:rPr>
            <a:t> Practitioner - the key to success 12th December 2024 12:30-13:30</a:t>
          </a:r>
        </a:p>
        <a:p>
          <a:endParaRPr lang="en-GB" sz="90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/>
          </dgm14:cNvPr>
        </a:ext>
      </dgm:extLst>
    </dgm:pt>
    <dgm:pt modelId="{BC471633-A83B-49AA-A5AF-802F4FA70333}" type="parTrans" cxnId="{3C4D046F-0247-4047-BC85-C49E11F689AD}">
      <dgm:prSet/>
      <dgm:spPr/>
      <dgm:t>
        <a:bodyPr/>
        <a:lstStyle/>
        <a:p>
          <a:endParaRPr lang="en-GB"/>
        </a:p>
      </dgm:t>
    </dgm:pt>
    <dgm:pt modelId="{6AF991B0-B134-415F-AE14-A5027B6F8BBA}" type="sibTrans" cxnId="{3C4D046F-0247-4047-BC85-C49E11F689AD}">
      <dgm:prSet/>
      <dgm:spPr/>
      <dgm:t>
        <a:bodyPr/>
        <a:lstStyle/>
        <a:p>
          <a:endParaRPr lang="en-GB"/>
        </a:p>
      </dgm:t>
    </dgm:pt>
    <dgm:pt modelId="{8C8DBC3B-CD71-49AD-A617-2C4A9904C478}">
      <dgm:prSet phldrT="[Text]" custT="1"/>
      <dgm:spPr/>
      <dgm:t>
        <a:bodyPr/>
        <a:lstStyle/>
        <a:p>
          <a:r>
            <a:rPr lang="en-GB" sz="1200" b="1">
              <a:latin typeface="Arial" panose="020B0604020202020204" pitchFamily="34" charset="0"/>
              <a:cs typeface="Arial" panose="020B0604020202020204" pitchFamily="34" charset="0"/>
            </a:rPr>
            <a:t>Expressions of Interest submissions open</a:t>
          </a:r>
        </a:p>
        <a:p>
          <a:r>
            <a:rPr lang="en-GB" sz="1200">
              <a:latin typeface="Arial" panose="020B0604020202020204" pitchFamily="34" charset="0"/>
              <a:cs typeface="Arial" panose="020B0604020202020204" pitchFamily="34" charset="0"/>
            </a:rPr>
            <a:t>1st December 2024</a:t>
          </a:r>
        </a:p>
      </dgm:t>
    </dgm:pt>
    <dgm:pt modelId="{B76E2AA9-FF06-4C25-84C8-CE1B7EEF3D76}" type="parTrans" cxnId="{5F30051F-4C7B-4753-9674-C9834527643C}">
      <dgm:prSet/>
      <dgm:spPr/>
      <dgm:t>
        <a:bodyPr/>
        <a:lstStyle/>
        <a:p>
          <a:endParaRPr lang="en-GB"/>
        </a:p>
      </dgm:t>
    </dgm:pt>
    <dgm:pt modelId="{E5A3208A-D2FC-4336-8204-197BAFF4B6CF}" type="sibTrans" cxnId="{5F30051F-4C7B-4753-9674-C9834527643C}">
      <dgm:prSet/>
      <dgm:spPr/>
      <dgm:t>
        <a:bodyPr/>
        <a:lstStyle/>
        <a:p>
          <a:endParaRPr lang="en-GB"/>
        </a:p>
      </dgm:t>
    </dgm:pt>
    <dgm:pt modelId="{15168A91-76F8-4DE8-B7DD-E8959DF1D737}">
      <dgm:prSet phldrT="[Text]" custT="1"/>
      <dgm:spPr/>
      <dgm:t>
        <a:bodyPr/>
        <a:lstStyle/>
        <a:p>
          <a:r>
            <a:rPr lang="en-GB" sz="1200" b="1">
              <a:latin typeface="Arial" panose="020B0604020202020204" pitchFamily="34" charset="0"/>
              <a:cs typeface="Arial" panose="020B0604020202020204" pitchFamily="34" charset="0"/>
            </a:rPr>
            <a:t>Expressions of Interest submissions close</a:t>
          </a:r>
        </a:p>
        <a:p>
          <a:r>
            <a:rPr lang="en-GB" sz="1200">
              <a:latin typeface="Arial" panose="020B0604020202020204" pitchFamily="34" charset="0"/>
              <a:cs typeface="Arial" panose="020B0604020202020204" pitchFamily="34" charset="0"/>
            </a:rPr>
            <a:t>31st December 2024</a:t>
          </a:r>
        </a:p>
      </dgm:t>
    </dgm:pt>
    <dgm:pt modelId="{8B03BB98-DC52-4D57-AA3D-8B24BDA554CB}" type="parTrans" cxnId="{DE9A3A67-A5BE-47D2-83C7-D038F58454E5}">
      <dgm:prSet/>
      <dgm:spPr/>
      <dgm:t>
        <a:bodyPr/>
        <a:lstStyle/>
        <a:p>
          <a:endParaRPr lang="en-GB"/>
        </a:p>
      </dgm:t>
    </dgm:pt>
    <dgm:pt modelId="{7D7E5555-E4C6-4503-B17C-37C2E68BEB9C}" type="sibTrans" cxnId="{DE9A3A67-A5BE-47D2-83C7-D038F58454E5}">
      <dgm:prSet/>
      <dgm:spPr/>
      <dgm:t>
        <a:bodyPr/>
        <a:lstStyle/>
        <a:p>
          <a:endParaRPr lang="en-GB"/>
        </a:p>
      </dgm:t>
    </dgm:pt>
    <dgm:pt modelId="{141D2AFA-6DA6-4F31-BC44-60F5B2577F3D}">
      <dgm:prSet phldrT="[Text]" custT="1"/>
      <dgm:spPr/>
      <dgm:t>
        <a:bodyPr/>
        <a:lstStyle/>
        <a:p>
          <a:pPr algn="ctr"/>
          <a:r>
            <a:rPr lang="en-GB" sz="1200" b="1" u="none">
              <a:latin typeface="Arial" panose="020B0604020202020204" pitchFamily="34" charset="0"/>
              <a:cs typeface="Arial" panose="020B0604020202020204" pitchFamily="34" charset="0"/>
            </a:rPr>
            <a:t>Group Interviews</a:t>
          </a:r>
        </a:p>
        <a:p>
          <a:pPr algn="ctr"/>
          <a:r>
            <a:rPr lang="en-GB" sz="1100">
              <a:latin typeface="Arial" panose="020B0604020202020204" pitchFamily="34" charset="0"/>
              <a:cs typeface="Arial" panose="020B0604020202020204" pitchFamily="34" charset="0"/>
            </a:rPr>
            <a:t>Thursday 6th February 2025</a:t>
          </a:r>
        </a:p>
        <a:p>
          <a:pPr algn="ctr"/>
          <a:r>
            <a:rPr lang="en-GB" sz="1100">
              <a:latin typeface="Arial" panose="020B0604020202020204" pitchFamily="34" charset="0"/>
              <a:cs typeface="Arial" panose="020B0604020202020204" pitchFamily="34" charset="0"/>
            </a:rPr>
            <a:t>Thursday 13th February 2025</a:t>
          </a:r>
        </a:p>
        <a:p>
          <a:pPr algn="ctr"/>
          <a:r>
            <a:rPr lang="en-GB" sz="1100">
              <a:latin typeface="Arial" panose="020B0604020202020204" pitchFamily="34" charset="0"/>
              <a:cs typeface="Arial" panose="020B0604020202020204" pitchFamily="34" charset="0"/>
            </a:rPr>
            <a:t>Friday 21st February 2025</a:t>
          </a:r>
        </a:p>
        <a:p>
          <a:pPr algn="ctr"/>
          <a:r>
            <a:rPr lang="en-GB" sz="1100">
              <a:latin typeface="Arial" panose="020B0604020202020204" pitchFamily="34" charset="0"/>
              <a:cs typeface="Arial" panose="020B0604020202020204" pitchFamily="34" charset="0"/>
            </a:rPr>
            <a:t>Tuesday 25th February 2025</a:t>
          </a:r>
        </a:p>
        <a:p>
          <a:pPr algn="ctr"/>
          <a:r>
            <a:rPr lang="en-GB" sz="1100">
              <a:latin typeface="Arial" panose="020B0604020202020204" pitchFamily="34" charset="0"/>
              <a:cs typeface="Arial" panose="020B0604020202020204" pitchFamily="34" charset="0"/>
            </a:rPr>
            <a:t>Wednesday 5th March 2025 </a:t>
          </a:r>
        </a:p>
      </dgm:t>
    </dgm:pt>
    <dgm:pt modelId="{A1E816D0-C499-42E2-819D-53410BC28ABA}" type="parTrans" cxnId="{75CC19EC-FF08-49CD-BB7D-C32A42DA8BDE}">
      <dgm:prSet/>
      <dgm:spPr/>
      <dgm:t>
        <a:bodyPr/>
        <a:lstStyle/>
        <a:p>
          <a:endParaRPr lang="en-GB"/>
        </a:p>
      </dgm:t>
    </dgm:pt>
    <dgm:pt modelId="{C953FA9B-4066-4360-B0D0-021DD6775838}" type="sibTrans" cxnId="{75CC19EC-FF08-49CD-BB7D-C32A42DA8BDE}">
      <dgm:prSet/>
      <dgm:spPr/>
      <dgm:t>
        <a:bodyPr/>
        <a:lstStyle/>
        <a:p>
          <a:endParaRPr lang="en-GB"/>
        </a:p>
      </dgm:t>
    </dgm:pt>
    <dgm:pt modelId="{D86200AD-FA16-4A6C-9DE6-B54D9CB33576}">
      <dgm:prSet phldrT="[Text]" custT="1"/>
      <dgm:spPr/>
      <dgm:t>
        <a:bodyPr/>
        <a:lstStyle/>
        <a:p>
          <a:r>
            <a:rPr lang="en-GB" sz="1200" b="1">
              <a:latin typeface="Arial" panose="020B0604020202020204" pitchFamily="34" charset="0"/>
              <a:cs typeface="Arial" panose="020B0604020202020204" pitchFamily="34" charset="0"/>
            </a:rPr>
            <a:t>Eligible applications submitted to South East Advanced Practice Faculty by Thames Valley and Wessex Primary Care School</a:t>
          </a:r>
        </a:p>
        <a:p>
          <a:r>
            <a:rPr lang="en-GB" sz="1100">
              <a:latin typeface="Arial" panose="020B0604020202020204" pitchFamily="34" charset="0"/>
              <a:cs typeface="Arial" panose="020B0604020202020204" pitchFamily="34" charset="0"/>
            </a:rPr>
            <a:t>31st March 2025</a:t>
          </a:r>
        </a:p>
      </dgm:t>
    </dgm:pt>
    <dgm:pt modelId="{06FE4CF5-350C-4A75-89B0-D28EF48FC2D5}" type="parTrans" cxnId="{E33664DD-DC57-45FA-9403-43F05B5F6420}">
      <dgm:prSet/>
      <dgm:spPr/>
      <dgm:t>
        <a:bodyPr/>
        <a:lstStyle/>
        <a:p>
          <a:endParaRPr lang="en-GB"/>
        </a:p>
      </dgm:t>
    </dgm:pt>
    <dgm:pt modelId="{839912DD-6179-4F96-83E5-1890EA62931D}" type="sibTrans" cxnId="{E33664DD-DC57-45FA-9403-43F05B5F6420}">
      <dgm:prSet/>
      <dgm:spPr/>
      <dgm:t>
        <a:bodyPr/>
        <a:lstStyle/>
        <a:p>
          <a:endParaRPr lang="en-GB"/>
        </a:p>
      </dgm:t>
    </dgm:pt>
    <dgm:pt modelId="{16F7A7DB-EA9B-4A37-B9A9-5ED4861B2B65}">
      <dgm:prSet phldrT="[Text]" custT="1"/>
      <dgm:spPr/>
      <dgm:t>
        <a:bodyPr/>
        <a:lstStyle/>
        <a:p>
          <a:r>
            <a:rPr lang="en-GB" sz="1200" b="1">
              <a:latin typeface="Arial" panose="020B0604020202020204" pitchFamily="34" charset="0"/>
              <a:cs typeface="Arial" panose="020B0604020202020204" pitchFamily="34" charset="0"/>
            </a:rPr>
            <a:t>Funding decisions shared and commitment statements signed</a:t>
          </a:r>
        </a:p>
        <a:p>
          <a:r>
            <a:rPr lang="en-GB" sz="1200">
              <a:latin typeface="Arial" panose="020B0604020202020204" pitchFamily="34" charset="0"/>
              <a:cs typeface="Arial" panose="020B0604020202020204" pitchFamily="34" charset="0"/>
            </a:rPr>
            <a:t>May/June 2025 </a:t>
          </a:r>
        </a:p>
      </dgm:t>
    </dgm:pt>
    <dgm:pt modelId="{576201D0-E5FE-460C-AA40-F18FF2A1D2B4}" type="parTrans" cxnId="{1FE71544-9084-46D2-9AC0-8380F4D9789C}">
      <dgm:prSet/>
      <dgm:spPr/>
      <dgm:t>
        <a:bodyPr/>
        <a:lstStyle/>
        <a:p>
          <a:endParaRPr lang="en-GB"/>
        </a:p>
      </dgm:t>
    </dgm:pt>
    <dgm:pt modelId="{2FD18332-7C6E-455F-AAE0-08EE7356E23E}" type="sibTrans" cxnId="{1FE71544-9084-46D2-9AC0-8380F4D9789C}">
      <dgm:prSet/>
      <dgm:spPr/>
      <dgm:t>
        <a:bodyPr/>
        <a:lstStyle/>
        <a:p>
          <a:endParaRPr lang="en-GB"/>
        </a:p>
      </dgm:t>
    </dgm:pt>
    <dgm:pt modelId="{7E15D397-352D-4E97-9E94-1A029168C56C}" type="pres">
      <dgm:prSet presAssocID="{53A93CE0-8224-4AB0-AF92-96D3AB83A4D0}" presName="CompostProcess" presStyleCnt="0">
        <dgm:presLayoutVars>
          <dgm:dir/>
          <dgm:resizeHandles val="exact"/>
        </dgm:presLayoutVars>
      </dgm:prSet>
      <dgm:spPr/>
    </dgm:pt>
    <dgm:pt modelId="{237B9BB9-3713-4825-BC5B-EFF9B7D394BC}" type="pres">
      <dgm:prSet presAssocID="{53A93CE0-8224-4AB0-AF92-96D3AB83A4D0}" presName="arrow" presStyleLbl="bgShp" presStyleIdx="0" presStyleCnt="1" custScaleX="117114" custLinFactNeighborX="-17127" custLinFactNeighborY="160"/>
      <dgm:spPr/>
    </dgm:pt>
    <dgm:pt modelId="{8C9E26B2-9E3E-4BAF-BB86-BE91C8708515}" type="pres">
      <dgm:prSet presAssocID="{53A93CE0-8224-4AB0-AF92-96D3AB83A4D0}" presName="linearProcess" presStyleCnt="0"/>
      <dgm:spPr/>
    </dgm:pt>
    <dgm:pt modelId="{B9A04636-D94A-47A1-82E9-2D18002DB777}" type="pres">
      <dgm:prSet presAssocID="{F3CCF6D0-20F4-4D6D-84AC-395C10C86CBC}" presName="textNode" presStyleLbl="node1" presStyleIdx="0" presStyleCnt="6" custScaleX="204729" custScaleY="110800" custLinFactNeighborX="23643" custLinFactNeighborY="2800">
        <dgm:presLayoutVars>
          <dgm:bulletEnabled val="1"/>
        </dgm:presLayoutVars>
      </dgm:prSet>
      <dgm:spPr/>
    </dgm:pt>
    <dgm:pt modelId="{C3868E7D-EE12-41E8-8615-12A40B149D06}" type="pres">
      <dgm:prSet presAssocID="{6AF991B0-B134-415F-AE14-A5027B6F8BBA}" presName="sibTrans" presStyleCnt="0"/>
      <dgm:spPr/>
    </dgm:pt>
    <dgm:pt modelId="{7DB28F53-3860-4340-B9F4-670977F299E7}" type="pres">
      <dgm:prSet presAssocID="{8C8DBC3B-CD71-49AD-A617-2C4A9904C478}" presName="textNode" presStyleLbl="node1" presStyleIdx="1" presStyleCnt="6" custScaleX="154614" custScaleY="111875" custLinFactNeighborX="-29015" custLinFactNeighborY="3150">
        <dgm:presLayoutVars>
          <dgm:bulletEnabled val="1"/>
        </dgm:presLayoutVars>
      </dgm:prSet>
      <dgm:spPr/>
    </dgm:pt>
    <dgm:pt modelId="{CE4CD80E-91CF-450E-B884-61962E6A55A6}" type="pres">
      <dgm:prSet presAssocID="{E5A3208A-D2FC-4336-8204-197BAFF4B6CF}" presName="sibTrans" presStyleCnt="0"/>
      <dgm:spPr/>
    </dgm:pt>
    <dgm:pt modelId="{F9AF6FC5-289F-47F0-B58B-58D946D8020A}" type="pres">
      <dgm:prSet presAssocID="{15168A91-76F8-4DE8-B7DD-E8959DF1D737}" presName="textNode" presStyleLbl="node1" presStyleIdx="2" presStyleCnt="6" custScaleX="149792" custScaleY="110235" custLinFactNeighborX="-53913" custLinFactNeighborY="3970">
        <dgm:presLayoutVars>
          <dgm:bulletEnabled val="1"/>
        </dgm:presLayoutVars>
      </dgm:prSet>
      <dgm:spPr/>
    </dgm:pt>
    <dgm:pt modelId="{582221A9-0B87-451F-9F7D-E110A1533590}" type="pres">
      <dgm:prSet presAssocID="{7D7E5555-E4C6-4503-B17C-37C2E68BEB9C}" presName="sibTrans" presStyleCnt="0"/>
      <dgm:spPr/>
    </dgm:pt>
    <dgm:pt modelId="{4B071F5F-A74B-47B7-83EF-8EFE244CDBD1}" type="pres">
      <dgm:prSet presAssocID="{141D2AFA-6DA6-4F31-BC44-60F5B2577F3D}" presName="textNode" presStyleLbl="node1" presStyleIdx="3" presStyleCnt="6" custScaleX="201446" custScaleY="114296" custLinFactNeighborX="-98013" custLinFactNeighborY="4730">
        <dgm:presLayoutVars>
          <dgm:bulletEnabled val="1"/>
        </dgm:presLayoutVars>
      </dgm:prSet>
      <dgm:spPr/>
    </dgm:pt>
    <dgm:pt modelId="{3608881A-9FF8-43B0-B2D6-4EFFDDB48C28}" type="pres">
      <dgm:prSet presAssocID="{C953FA9B-4066-4360-B0D0-021DD6775838}" presName="sibTrans" presStyleCnt="0"/>
      <dgm:spPr/>
    </dgm:pt>
    <dgm:pt modelId="{0DD33719-AD66-4C81-8922-D8EB9BB76617}" type="pres">
      <dgm:prSet presAssocID="{D86200AD-FA16-4A6C-9DE6-B54D9CB33576}" presName="textNode" presStyleLbl="node1" presStyleIdx="4" presStyleCnt="6" custScaleX="246244" custScaleY="116698" custLinFactX="-6190" custLinFactNeighborX="-100000" custLinFactNeighborY="6680">
        <dgm:presLayoutVars>
          <dgm:bulletEnabled val="1"/>
        </dgm:presLayoutVars>
      </dgm:prSet>
      <dgm:spPr/>
    </dgm:pt>
    <dgm:pt modelId="{EE1671BA-2442-4860-9D06-093212DBD507}" type="pres">
      <dgm:prSet presAssocID="{839912DD-6179-4F96-83E5-1890EA62931D}" presName="sibTrans" presStyleCnt="0"/>
      <dgm:spPr/>
    </dgm:pt>
    <dgm:pt modelId="{FA58D058-472E-4271-AC5F-DB46D4135BFE}" type="pres">
      <dgm:prSet presAssocID="{16F7A7DB-EA9B-4A37-B9A9-5ED4861B2B65}" presName="textNode" presStyleLbl="node1" presStyleIdx="5" presStyleCnt="6" custScaleX="183948" custScaleY="110697" custLinFactX="-12869" custLinFactNeighborX="-100000" custLinFactNeighborY="6300">
        <dgm:presLayoutVars>
          <dgm:bulletEnabled val="1"/>
        </dgm:presLayoutVars>
      </dgm:prSet>
      <dgm:spPr/>
    </dgm:pt>
  </dgm:ptLst>
  <dgm:cxnLst>
    <dgm:cxn modelId="{5F30051F-4C7B-4753-9674-C9834527643C}" srcId="{53A93CE0-8224-4AB0-AF92-96D3AB83A4D0}" destId="{8C8DBC3B-CD71-49AD-A617-2C4A9904C478}" srcOrd="1" destOrd="0" parTransId="{B76E2AA9-FF06-4C25-84C8-CE1B7EEF3D76}" sibTransId="{E5A3208A-D2FC-4336-8204-197BAFF4B6CF}"/>
    <dgm:cxn modelId="{59F4D861-25C7-4A6F-BB19-7A7EA1331F46}" type="presOf" srcId="{141D2AFA-6DA6-4F31-BC44-60F5B2577F3D}" destId="{4B071F5F-A74B-47B7-83EF-8EFE244CDBD1}" srcOrd="0" destOrd="0" presId="urn:microsoft.com/office/officeart/2005/8/layout/hProcess9"/>
    <dgm:cxn modelId="{1C5D9443-BFFD-4C1E-902D-A2ADB264ADCB}" type="presOf" srcId="{D86200AD-FA16-4A6C-9DE6-B54D9CB33576}" destId="{0DD33719-AD66-4C81-8922-D8EB9BB76617}" srcOrd="0" destOrd="0" presId="urn:microsoft.com/office/officeart/2005/8/layout/hProcess9"/>
    <dgm:cxn modelId="{1FE71544-9084-46D2-9AC0-8380F4D9789C}" srcId="{53A93CE0-8224-4AB0-AF92-96D3AB83A4D0}" destId="{16F7A7DB-EA9B-4A37-B9A9-5ED4861B2B65}" srcOrd="5" destOrd="0" parTransId="{576201D0-E5FE-460C-AA40-F18FF2A1D2B4}" sibTransId="{2FD18332-7C6E-455F-AAE0-08EE7356E23E}"/>
    <dgm:cxn modelId="{DE9A3A67-A5BE-47D2-83C7-D038F58454E5}" srcId="{53A93CE0-8224-4AB0-AF92-96D3AB83A4D0}" destId="{15168A91-76F8-4DE8-B7DD-E8959DF1D737}" srcOrd="2" destOrd="0" parTransId="{8B03BB98-DC52-4D57-AA3D-8B24BDA554CB}" sibTransId="{7D7E5555-E4C6-4503-B17C-37C2E68BEB9C}"/>
    <dgm:cxn modelId="{3C4D046F-0247-4047-BC85-C49E11F689AD}" srcId="{53A93CE0-8224-4AB0-AF92-96D3AB83A4D0}" destId="{F3CCF6D0-20F4-4D6D-84AC-395C10C86CBC}" srcOrd="0" destOrd="0" parTransId="{BC471633-A83B-49AA-A5AF-802F4FA70333}" sibTransId="{6AF991B0-B134-415F-AE14-A5027B6F8BBA}"/>
    <dgm:cxn modelId="{0957039F-AF2D-4AB4-AE77-D3EC44B20F17}" type="presOf" srcId="{53A93CE0-8224-4AB0-AF92-96D3AB83A4D0}" destId="{7E15D397-352D-4E97-9E94-1A029168C56C}" srcOrd="0" destOrd="0" presId="urn:microsoft.com/office/officeart/2005/8/layout/hProcess9"/>
    <dgm:cxn modelId="{E9D921D5-0BC8-46B1-B07D-BCC599020C5F}" type="presOf" srcId="{15168A91-76F8-4DE8-B7DD-E8959DF1D737}" destId="{F9AF6FC5-289F-47F0-B58B-58D946D8020A}" srcOrd="0" destOrd="0" presId="urn:microsoft.com/office/officeart/2005/8/layout/hProcess9"/>
    <dgm:cxn modelId="{E33664DD-DC57-45FA-9403-43F05B5F6420}" srcId="{53A93CE0-8224-4AB0-AF92-96D3AB83A4D0}" destId="{D86200AD-FA16-4A6C-9DE6-B54D9CB33576}" srcOrd="4" destOrd="0" parTransId="{06FE4CF5-350C-4A75-89B0-D28EF48FC2D5}" sibTransId="{839912DD-6179-4F96-83E5-1890EA62931D}"/>
    <dgm:cxn modelId="{75CC19EC-FF08-49CD-BB7D-C32A42DA8BDE}" srcId="{53A93CE0-8224-4AB0-AF92-96D3AB83A4D0}" destId="{141D2AFA-6DA6-4F31-BC44-60F5B2577F3D}" srcOrd="3" destOrd="0" parTransId="{A1E816D0-C499-42E2-819D-53410BC28ABA}" sibTransId="{C953FA9B-4066-4360-B0D0-021DD6775838}"/>
    <dgm:cxn modelId="{B45D88EC-A5BA-44A7-A02C-D4BA81DCEEBB}" type="presOf" srcId="{F3CCF6D0-20F4-4D6D-84AC-395C10C86CBC}" destId="{B9A04636-D94A-47A1-82E9-2D18002DB777}" srcOrd="0" destOrd="0" presId="urn:microsoft.com/office/officeart/2005/8/layout/hProcess9"/>
    <dgm:cxn modelId="{2B9B53ED-B6A8-40A2-A6C1-D55FBE739FF5}" type="presOf" srcId="{16F7A7DB-EA9B-4A37-B9A9-5ED4861B2B65}" destId="{FA58D058-472E-4271-AC5F-DB46D4135BFE}" srcOrd="0" destOrd="0" presId="urn:microsoft.com/office/officeart/2005/8/layout/hProcess9"/>
    <dgm:cxn modelId="{97178CFB-2A2D-45BB-8EF5-768E2DD751EE}" type="presOf" srcId="{8C8DBC3B-CD71-49AD-A617-2C4A9904C478}" destId="{7DB28F53-3860-4340-B9F4-670977F299E7}" srcOrd="0" destOrd="0" presId="urn:microsoft.com/office/officeart/2005/8/layout/hProcess9"/>
    <dgm:cxn modelId="{B13792FF-337F-43BF-BD2D-54BB5102209A}" type="presParOf" srcId="{7E15D397-352D-4E97-9E94-1A029168C56C}" destId="{237B9BB9-3713-4825-BC5B-EFF9B7D394BC}" srcOrd="0" destOrd="0" presId="urn:microsoft.com/office/officeart/2005/8/layout/hProcess9"/>
    <dgm:cxn modelId="{00A74E4F-7A2C-4EC6-9CB6-4BAB4C09D3FE}" type="presParOf" srcId="{7E15D397-352D-4E97-9E94-1A029168C56C}" destId="{8C9E26B2-9E3E-4BAF-BB86-BE91C8708515}" srcOrd="1" destOrd="0" presId="urn:microsoft.com/office/officeart/2005/8/layout/hProcess9"/>
    <dgm:cxn modelId="{14835EF8-A2C6-48F4-ABB7-6C40468E2624}" type="presParOf" srcId="{8C9E26B2-9E3E-4BAF-BB86-BE91C8708515}" destId="{B9A04636-D94A-47A1-82E9-2D18002DB777}" srcOrd="0" destOrd="0" presId="urn:microsoft.com/office/officeart/2005/8/layout/hProcess9"/>
    <dgm:cxn modelId="{CAB3FFCF-6734-4C37-8460-C2DE0A84726F}" type="presParOf" srcId="{8C9E26B2-9E3E-4BAF-BB86-BE91C8708515}" destId="{C3868E7D-EE12-41E8-8615-12A40B149D06}" srcOrd="1" destOrd="0" presId="urn:microsoft.com/office/officeart/2005/8/layout/hProcess9"/>
    <dgm:cxn modelId="{620A2551-4194-438E-B485-88BC7D1D5F23}" type="presParOf" srcId="{8C9E26B2-9E3E-4BAF-BB86-BE91C8708515}" destId="{7DB28F53-3860-4340-B9F4-670977F299E7}" srcOrd="2" destOrd="0" presId="urn:microsoft.com/office/officeart/2005/8/layout/hProcess9"/>
    <dgm:cxn modelId="{8827BFFF-58A7-4DDA-BF20-F884FD16626C}" type="presParOf" srcId="{8C9E26B2-9E3E-4BAF-BB86-BE91C8708515}" destId="{CE4CD80E-91CF-450E-B884-61962E6A55A6}" srcOrd="3" destOrd="0" presId="urn:microsoft.com/office/officeart/2005/8/layout/hProcess9"/>
    <dgm:cxn modelId="{2E62B484-ABDA-4F00-A2F0-97E3446CCD76}" type="presParOf" srcId="{8C9E26B2-9E3E-4BAF-BB86-BE91C8708515}" destId="{F9AF6FC5-289F-47F0-B58B-58D946D8020A}" srcOrd="4" destOrd="0" presId="urn:microsoft.com/office/officeart/2005/8/layout/hProcess9"/>
    <dgm:cxn modelId="{7BBB07D7-36B8-4CC7-84C6-D1A055492284}" type="presParOf" srcId="{8C9E26B2-9E3E-4BAF-BB86-BE91C8708515}" destId="{582221A9-0B87-451F-9F7D-E110A1533590}" srcOrd="5" destOrd="0" presId="urn:microsoft.com/office/officeart/2005/8/layout/hProcess9"/>
    <dgm:cxn modelId="{39CDCAF7-8209-49AF-AD17-960615464092}" type="presParOf" srcId="{8C9E26B2-9E3E-4BAF-BB86-BE91C8708515}" destId="{4B071F5F-A74B-47B7-83EF-8EFE244CDBD1}" srcOrd="6" destOrd="0" presId="urn:microsoft.com/office/officeart/2005/8/layout/hProcess9"/>
    <dgm:cxn modelId="{335D8C0F-1BD4-456A-9C74-44F6EA3C3919}" type="presParOf" srcId="{8C9E26B2-9E3E-4BAF-BB86-BE91C8708515}" destId="{3608881A-9FF8-43B0-B2D6-4EFFDDB48C28}" srcOrd="7" destOrd="0" presId="urn:microsoft.com/office/officeart/2005/8/layout/hProcess9"/>
    <dgm:cxn modelId="{A1E9E983-7DC5-4D5D-BF23-42C0751D8DC2}" type="presParOf" srcId="{8C9E26B2-9E3E-4BAF-BB86-BE91C8708515}" destId="{0DD33719-AD66-4C81-8922-D8EB9BB76617}" srcOrd="8" destOrd="0" presId="urn:microsoft.com/office/officeart/2005/8/layout/hProcess9"/>
    <dgm:cxn modelId="{6FAF6114-0C13-4ACA-B964-1CEA1C112D85}" type="presParOf" srcId="{8C9E26B2-9E3E-4BAF-BB86-BE91C8708515}" destId="{EE1671BA-2442-4860-9D06-093212DBD507}" srcOrd="9" destOrd="0" presId="urn:microsoft.com/office/officeart/2005/8/layout/hProcess9"/>
    <dgm:cxn modelId="{13BA90CF-3ABF-4B3D-8FE3-0EFCEFCE635B}" type="presParOf" srcId="{8C9E26B2-9E3E-4BAF-BB86-BE91C8708515}" destId="{FA58D058-472E-4271-AC5F-DB46D4135BFE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B9BB9-3713-4825-BC5B-EFF9B7D394BC}">
      <dsp:nvSpPr>
        <dsp:cNvPr id="0" name=""/>
        <dsp:cNvSpPr/>
      </dsp:nvSpPr>
      <dsp:spPr>
        <a:xfrm>
          <a:off x="0" y="0"/>
          <a:ext cx="9491324" cy="61055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A04636-D94A-47A1-82E9-2D18002DB777}">
      <dsp:nvSpPr>
        <dsp:cNvPr id="0" name=""/>
        <dsp:cNvSpPr/>
      </dsp:nvSpPr>
      <dsp:spPr>
        <a:xfrm>
          <a:off x="36516" y="1768160"/>
          <a:ext cx="1592666" cy="2705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>
              <a:latin typeface="Arial" panose="020B0604020202020204" pitchFamily="34" charset="0"/>
              <a:cs typeface="Arial" panose="020B0604020202020204" pitchFamily="34" charset="0"/>
            </a:rPr>
            <a:t>Advanced Practice Webinars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>
              <a:latin typeface="Arial" panose="020B0604020202020204" pitchFamily="34" charset="0"/>
              <a:cs typeface="Arial" panose="020B0604020202020204" pitchFamily="34" charset="0"/>
            </a:rPr>
            <a:t>Workforce Development, Advanced Practice in Primary Care 15th November 12:00-13:00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>
              <a:latin typeface="Arial" panose="020B0604020202020204" pitchFamily="34" charset="0"/>
              <a:cs typeface="Arial" panose="020B0604020202020204" pitchFamily="34" charset="0"/>
            </a:rPr>
            <a:t>Developing an </a:t>
          </a:r>
          <a:r>
            <a:rPr lang="en-GB" sz="1000" kern="1200">
              <a:latin typeface="Arial" panose="020B0604020202020204" pitchFamily="34" charset="0"/>
              <a:cs typeface="Arial" panose="020B0604020202020204" pitchFamily="34" charset="0"/>
            </a:rPr>
            <a:t>Advanced</a:t>
          </a:r>
          <a:r>
            <a:rPr lang="en-GB" sz="1050" kern="1200">
              <a:latin typeface="Arial" panose="020B0604020202020204" pitchFamily="34" charset="0"/>
              <a:cs typeface="Arial" panose="020B0604020202020204" pitchFamily="34" charset="0"/>
            </a:rPr>
            <a:t> Practitioner - the key to success 12th December 2024 12:30-13:30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/>
        </a:p>
      </dsp:txBody>
      <dsp:txXfrm>
        <a:off x="114264" y="1845908"/>
        <a:ext cx="1437170" cy="2550472"/>
      </dsp:txXfrm>
    </dsp:sp>
    <dsp:sp modelId="{7DB28F53-3860-4340-B9F4-670977F299E7}">
      <dsp:nvSpPr>
        <dsp:cNvPr id="0" name=""/>
        <dsp:cNvSpPr/>
      </dsp:nvSpPr>
      <dsp:spPr>
        <a:xfrm>
          <a:off x="1690565" y="1763580"/>
          <a:ext cx="1202802" cy="27322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>
              <a:latin typeface="Arial" panose="020B0604020202020204" pitchFamily="34" charset="0"/>
              <a:cs typeface="Arial" panose="020B0604020202020204" pitchFamily="34" charset="0"/>
            </a:rPr>
            <a:t>Expressions of Interest submissions open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latin typeface="Arial" panose="020B0604020202020204" pitchFamily="34" charset="0"/>
              <a:cs typeface="Arial" panose="020B0604020202020204" pitchFamily="34" charset="0"/>
            </a:rPr>
            <a:t>1st December 2024</a:t>
          </a:r>
        </a:p>
      </dsp:txBody>
      <dsp:txXfrm>
        <a:off x="1749281" y="1822296"/>
        <a:ext cx="1085370" cy="2614790"/>
      </dsp:txXfrm>
    </dsp:sp>
    <dsp:sp modelId="{F9AF6FC5-289F-47F0-B58B-58D946D8020A}">
      <dsp:nvSpPr>
        <dsp:cNvPr id="0" name=""/>
        <dsp:cNvSpPr/>
      </dsp:nvSpPr>
      <dsp:spPr>
        <a:xfrm>
          <a:off x="2990742" y="1803633"/>
          <a:ext cx="1165290" cy="26921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>
              <a:latin typeface="Arial" panose="020B0604020202020204" pitchFamily="34" charset="0"/>
              <a:cs typeface="Arial" panose="020B0604020202020204" pitchFamily="34" charset="0"/>
            </a:rPr>
            <a:t>Expressions of Interest submissions close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latin typeface="Arial" panose="020B0604020202020204" pitchFamily="34" charset="0"/>
              <a:cs typeface="Arial" panose="020B0604020202020204" pitchFamily="34" charset="0"/>
            </a:rPr>
            <a:t>31st December 2024</a:t>
          </a:r>
        </a:p>
      </dsp:txBody>
      <dsp:txXfrm>
        <a:off x="3047627" y="1860518"/>
        <a:ext cx="1051520" cy="2578400"/>
      </dsp:txXfrm>
    </dsp:sp>
    <dsp:sp modelId="{4B071F5F-A74B-47B7-83EF-8EFE244CDBD1}">
      <dsp:nvSpPr>
        <dsp:cNvPr id="0" name=""/>
        <dsp:cNvSpPr/>
      </dsp:nvSpPr>
      <dsp:spPr>
        <a:xfrm>
          <a:off x="4228511" y="1772604"/>
          <a:ext cx="1567127" cy="27913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u="none" kern="1200">
              <a:latin typeface="Arial" panose="020B0604020202020204" pitchFamily="34" charset="0"/>
              <a:cs typeface="Arial" panose="020B0604020202020204" pitchFamily="34" charset="0"/>
            </a:rPr>
            <a:t>Group Interviews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latin typeface="Arial" panose="020B0604020202020204" pitchFamily="34" charset="0"/>
              <a:cs typeface="Arial" panose="020B0604020202020204" pitchFamily="34" charset="0"/>
            </a:rPr>
            <a:t>Thursday 6th February 2025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latin typeface="Arial" panose="020B0604020202020204" pitchFamily="34" charset="0"/>
              <a:cs typeface="Arial" panose="020B0604020202020204" pitchFamily="34" charset="0"/>
            </a:rPr>
            <a:t>Thursday 13th February 2025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latin typeface="Arial" panose="020B0604020202020204" pitchFamily="34" charset="0"/>
              <a:cs typeface="Arial" panose="020B0604020202020204" pitchFamily="34" charset="0"/>
            </a:rPr>
            <a:t>Friday 21st February 2025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latin typeface="Arial" panose="020B0604020202020204" pitchFamily="34" charset="0"/>
              <a:cs typeface="Arial" panose="020B0604020202020204" pitchFamily="34" charset="0"/>
            </a:rPr>
            <a:t>Tuesday 25th February 2025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latin typeface="Arial" panose="020B0604020202020204" pitchFamily="34" charset="0"/>
              <a:cs typeface="Arial" panose="020B0604020202020204" pitchFamily="34" charset="0"/>
            </a:rPr>
            <a:t>Wednesday 5th March 2025 </a:t>
          </a:r>
        </a:p>
      </dsp:txBody>
      <dsp:txXfrm>
        <a:off x="4305012" y="1849105"/>
        <a:ext cx="1414125" cy="2638346"/>
      </dsp:txXfrm>
    </dsp:sp>
    <dsp:sp modelId="{0DD33719-AD66-4C81-8922-D8EB9BB76617}">
      <dsp:nvSpPr>
        <dsp:cNvPr id="0" name=""/>
        <dsp:cNvSpPr/>
      </dsp:nvSpPr>
      <dsp:spPr>
        <a:xfrm>
          <a:off x="5874564" y="1790897"/>
          <a:ext cx="1915628" cy="28500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>
              <a:latin typeface="Arial" panose="020B0604020202020204" pitchFamily="34" charset="0"/>
              <a:cs typeface="Arial" panose="020B0604020202020204" pitchFamily="34" charset="0"/>
            </a:rPr>
            <a:t>Eligible applications submitted to South East Advanced Practice Faculty by Thames Valley and Wessex Primary Care School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latin typeface="Arial" panose="020B0604020202020204" pitchFamily="34" charset="0"/>
              <a:cs typeface="Arial" panose="020B0604020202020204" pitchFamily="34" charset="0"/>
            </a:rPr>
            <a:t>31st March 2025</a:t>
          </a:r>
        </a:p>
      </dsp:txBody>
      <dsp:txXfrm>
        <a:off x="5968077" y="1884410"/>
        <a:ext cx="1728602" cy="2662984"/>
      </dsp:txXfrm>
    </dsp:sp>
    <dsp:sp modelId="{FA58D058-472E-4271-AC5F-DB46D4135BFE}">
      <dsp:nvSpPr>
        <dsp:cNvPr id="0" name=""/>
        <dsp:cNvSpPr/>
      </dsp:nvSpPr>
      <dsp:spPr>
        <a:xfrm>
          <a:off x="7867890" y="1854895"/>
          <a:ext cx="1431003" cy="2703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>
              <a:latin typeface="Arial" panose="020B0604020202020204" pitchFamily="34" charset="0"/>
              <a:cs typeface="Arial" panose="020B0604020202020204" pitchFamily="34" charset="0"/>
            </a:rPr>
            <a:t>Funding decisions shared and commitment statements signed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latin typeface="Arial" panose="020B0604020202020204" pitchFamily="34" charset="0"/>
              <a:cs typeface="Arial" panose="020B0604020202020204" pitchFamily="34" charset="0"/>
            </a:rPr>
            <a:t>May/June 2025 </a:t>
          </a:r>
        </a:p>
      </dsp:txBody>
      <dsp:txXfrm>
        <a:off x="7937746" y="1924751"/>
        <a:ext cx="1291291" cy="2563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B1435-C871-A2AB-7625-A60EDD267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E708E0-FF45-81A3-48AA-25455831B1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3BD87-13ED-FB76-78ED-17CD0200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DD52-3AFB-41C4-93F6-20CBD4AC616A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86ECA-5D82-7DB1-2B86-55B359177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EAAE-E61A-9E12-0250-A3E4617B4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AA28-F1E4-49FF-8D54-709A8653A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93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B8B0B-455F-635A-A71B-6941FA7ED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C2461C-DDEF-5C64-7E66-5FEB97AF7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E810B-812F-92BC-88BB-0C779F1A3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DD52-3AFB-41C4-93F6-20CBD4AC616A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B1695-7530-F137-A927-201A31866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3F3BE-8DD5-2CA7-E2CC-9FFDF2AED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AA28-F1E4-49FF-8D54-709A8653A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53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E648AF-9433-64D1-C36A-CA839DF00A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8E2A8F-8445-ECD3-60C4-12A1E96C0A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2DF0E-6806-49F4-9A9C-74C7B2621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DD52-3AFB-41C4-93F6-20CBD4AC616A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DE10B-6BED-7195-CDDB-322A16B7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76800-22CD-3C51-99AC-5B7B9177C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AA28-F1E4-49FF-8D54-709A8653A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89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89260-DDD1-59F9-8A73-0B67CCA9C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BC3F9-D136-FB87-8CC4-79A80AF32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FCA73-A78E-2796-45AF-60B18217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DD52-3AFB-41C4-93F6-20CBD4AC616A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24EDF-3B58-BCD5-CB93-1AA89A0EF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9A2E0-1D5E-1FA2-3CA2-07A262008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AA28-F1E4-49FF-8D54-709A8653A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89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9D490-5554-9855-2728-A6BF43EEF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69D6BD-CF99-E58B-8D33-7DAF85492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BAA05-2590-4E42-2305-F6DCE1F67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DD52-3AFB-41C4-93F6-20CBD4AC616A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06FBD-C73B-23A2-E7B0-2DD4FA27D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93681-6417-2A0E-0F0E-CFEAB6C16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AA28-F1E4-49FF-8D54-709A8653A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58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92B35-A30F-4C6A-0AAD-68E56A344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BB433-B2FE-DB94-9062-116463EE24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785AA-BBDA-B9E1-79D3-1A765593F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5550A-8BBD-72F6-CEF3-3C4CED9B5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DD52-3AFB-41C4-93F6-20CBD4AC616A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E4E83C-258F-5E38-3041-6D79F65D3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21FA2B-7520-D778-8B31-342E0790B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AA28-F1E4-49FF-8D54-709A8653A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54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0631D-0B22-7AEC-8580-C114684E2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66FB7-B726-B0A2-A387-3CE245B5A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E1DCFE-D46E-90FB-AA45-4AD055F36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C377D6-81D7-E969-52B9-8530A0018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A5BECC-3EAC-2C61-8397-895C36A188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F0DFA5-776B-ACB7-9394-E5875CFB0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DD52-3AFB-41C4-93F6-20CBD4AC616A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CA1992-B5B3-7018-69A9-81890B945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C5CFFD-6091-9378-639E-AD055DAB9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AA28-F1E4-49FF-8D54-709A8653A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63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2C337-3708-9934-1363-1832A77AF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885245-E099-5E8C-656F-18485AAB5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DD52-3AFB-41C4-93F6-20CBD4AC616A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C6AB45-09DD-F2CF-62DA-B59A096F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A5E5F6-68B4-F1DA-4C35-B7C8FA60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AA28-F1E4-49FF-8D54-709A8653A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7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BBE97D-21CD-CD33-CE41-56871520C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DD52-3AFB-41C4-93F6-20CBD4AC616A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964E7C-CA92-5CD5-81F9-1E548EB4E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66DA87-2A5F-B832-A9EA-CAE8B30AC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AA28-F1E4-49FF-8D54-709A8653A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42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A67F6-553F-53DA-E291-A75A874A5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1327C-3E32-0D4B-FBCC-26FEAB16D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1B201A-F22B-5F46-190B-1710EF82B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5FA299-0EFC-491B-49AF-EAB5EF1C8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DD52-3AFB-41C4-93F6-20CBD4AC616A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BF961-A14F-C58B-81AF-9C964C1CC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24CFE-7479-A0D5-2446-7C853D299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AA28-F1E4-49FF-8D54-709A8653A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581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9010F-7BA3-49D2-FF6A-52660B093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DB101A-08DB-65E8-5CC2-1D4EA5AD75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F6DCE-887F-CCE7-767B-E8A4CD092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7F7D7-7597-8D3A-31AE-CFAF0E16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DD52-3AFB-41C4-93F6-20CBD4AC616A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784FF-41C3-BC99-5CB0-BBA69A590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1ADED-8C72-8CA8-BC5B-F4C1FF3FB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AA28-F1E4-49FF-8D54-709A8653A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62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3BA771-9693-0BDD-CF12-D9996184B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3ECBF-0BE6-1348-A72A-9DDB0D949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D4310-C12E-3387-BEA3-DE464F4A18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A6DD52-3AFB-41C4-93F6-20CBD4AC616A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5D7A0-6F43-5DAC-1065-12EFF97D0C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C1EC6-8300-1136-CF77-09C1A2F91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37AA28-F1E4-49FF-8D54-709A8653A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21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BD564A7-09E6-0DE9-115F-EA576DD9CA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3135350"/>
              </p:ext>
            </p:extLst>
          </p:nvPr>
        </p:nvGraphicFramePr>
        <p:xfrm>
          <a:off x="1328737" y="376237"/>
          <a:ext cx="9534525" cy="6105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2295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SUTTON, Claire (NHS ENGLAND - T1510)</dc:creator>
  <cp:lastModifiedBy>ADEKUNLE, Ola (NHS ENGLAND - T1510)</cp:lastModifiedBy>
  <cp:revision>2</cp:revision>
  <dcterms:created xsi:type="dcterms:W3CDTF">2024-10-25T13:36:11Z</dcterms:created>
  <dcterms:modified xsi:type="dcterms:W3CDTF">2024-11-01T11:17:29Z</dcterms:modified>
</cp:coreProperties>
</file>