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464" r:id="rId6"/>
    <p:sldId id="289" r:id="rId7"/>
    <p:sldId id="458" r:id="rId8"/>
    <p:sldId id="470" r:id="rId9"/>
    <p:sldId id="471" r:id="rId10"/>
    <p:sldId id="462" r:id="rId11"/>
    <p:sldId id="465" r:id="rId12"/>
    <p:sldId id="456" r:id="rId13"/>
    <p:sldId id="264" r:id="rId14"/>
    <p:sldId id="45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2AAF"/>
    <a:srgbClr val="9CE91F"/>
    <a:srgbClr val="20E846"/>
    <a:srgbClr val="EE8E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FAABB6-B4BC-4CC2-A161-FD0E7D0E4A88}" v="371" dt="2024-11-05T10:41:39.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158" autoAdjust="0"/>
  </p:normalViewPr>
  <p:slideViewPr>
    <p:cSldViewPr snapToGrid="0">
      <p:cViewPr varScale="1">
        <p:scale>
          <a:sx n="93" d="100"/>
          <a:sy n="93" d="100"/>
        </p:scale>
        <p:origin x="1188"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JHAR, Kusham (NHS FRIMLEY ICB - D4U1Y)" userId="95971c57-7f7b-45c4-b93b-bd4dc6acb2cd" providerId="ADAL" clId="{A2FAABB6-B4BC-4CC2-A161-FD0E7D0E4A88}"/>
    <pc:docChg chg="undo custSel addSld delSld modSld">
      <pc:chgData name="NIJHAR, Kusham (NHS FRIMLEY ICB - D4U1Y)" userId="95971c57-7f7b-45c4-b93b-bd4dc6acb2cd" providerId="ADAL" clId="{A2FAABB6-B4BC-4CC2-A161-FD0E7D0E4A88}" dt="2024-11-06T13:15:37.160" v="2908"/>
      <pc:docMkLst>
        <pc:docMk/>
      </pc:docMkLst>
      <pc:sldChg chg="delSp modSp mod">
        <pc:chgData name="NIJHAR, Kusham (NHS FRIMLEY ICB - D4U1Y)" userId="95971c57-7f7b-45c4-b93b-bd4dc6acb2cd" providerId="ADAL" clId="{A2FAABB6-B4BC-4CC2-A161-FD0E7D0E4A88}" dt="2024-11-05T10:18:47.338" v="2316" actId="1076"/>
        <pc:sldMkLst>
          <pc:docMk/>
          <pc:sldMk cId="1139680725" sldId="256"/>
        </pc:sldMkLst>
        <pc:picChg chg="del mod">
          <ac:chgData name="NIJHAR, Kusham (NHS FRIMLEY ICB - D4U1Y)" userId="95971c57-7f7b-45c4-b93b-bd4dc6acb2cd" providerId="ADAL" clId="{A2FAABB6-B4BC-4CC2-A161-FD0E7D0E4A88}" dt="2024-11-05T10:18:45.334" v="2315" actId="478"/>
          <ac:picMkLst>
            <pc:docMk/>
            <pc:sldMk cId="1139680725" sldId="256"/>
            <ac:picMk id="5" creationId="{7C0BC2B0-92D6-7D37-B876-3FAB6051EBF4}"/>
          </ac:picMkLst>
        </pc:picChg>
        <pc:picChg chg="del mod">
          <ac:chgData name="NIJHAR, Kusham (NHS FRIMLEY ICB - D4U1Y)" userId="95971c57-7f7b-45c4-b93b-bd4dc6acb2cd" providerId="ADAL" clId="{A2FAABB6-B4BC-4CC2-A161-FD0E7D0E4A88}" dt="2024-11-05T10:18:44.314" v="2314" actId="478"/>
          <ac:picMkLst>
            <pc:docMk/>
            <pc:sldMk cId="1139680725" sldId="256"/>
            <ac:picMk id="6" creationId="{7C583973-6861-97EC-B089-B595ACA1E9CB}"/>
          </ac:picMkLst>
        </pc:picChg>
        <pc:picChg chg="mod">
          <ac:chgData name="NIJHAR, Kusham (NHS FRIMLEY ICB - D4U1Y)" userId="95971c57-7f7b-45c4-b93b-bd4dc6acb2cd" providerId="ADAL" clId="{A2FAABB6-B4BC-4CC2-A161-FD0E7D0E4A88}" dt="2024-11-05T10:18:47.338" v="2316" actId="1076"/>
          <ac:picMkLst>
            <pc:docMk/>
            <pc:sldMk cId="1139680725" sldId="256"/>
            <ac:picMk id="7" creationId="{30AD7343-B551-33AB-B725-87403DF6B7BB}"/>
          </ac:picMkLst>
        </pc:picChg>
      </pc:sldChg>
      <pc:sldChg chg="addSp delSp modSp mod">
        <pc:chgData name="NIJHAR, Kusham (NHS FRIMLEY ICB - D4U1Y)" userId="95971c57-7f7b-45c4-b93b-bd4dc6acb2cd" providerId="ADAL" clId="{A2FAABB6-B4BC-4CC2-A161-FD0E7D0E4A88}" dt="2024-11-06T13:15:37.160" v="2908"/>
        <pc:sldMkLst>
          <pc:docMk/>
          <pc:sldMk cId="2989586585" sldId="264"/>
        </pc:sldMkLst>
        <pc:spChg chg="mod">
          <ac:chgData name="NIJHAR, Kusham (NHS FRIMLEY ICB - D4U1Y)" userId="95971c57-7f7b-45c4-b93b-bd4dc6acb2cd" providerId="ADAL" clId="{A2FAABB6-B4BC-4CC2-A161-FD0E7D0E4A88}" dt="2024-11-06T13:15:37.160" v="2908"/>
          <ac:spMkLst>
            <pc:docMk/>
            <pc:sldMk cId="2989586585" sldId="264"/>
            <ac:spMk id="3" creationId="{034C1597-6596-9829-32F5-192A5966904B}"/>
          </ac:spMkLst>
        </pc:spChg>
        <pc:picChg chg="del">
          <ac:chgData name="NIJHAR, Kusham (NHS FRIMLEY ICB - D4U1Y)" userId="95971c57-7f7b-45c4-b93b-bd4dc6acb2cd" providerId="ADAL" clId="{A2FAABB6-B4BC-4CC2-A161-FD0E7D0E4A88}" dt="2024-11-05T10:19:46.566" v="2338" actId="478"/>
          <ac:picMkLst>
            <pc:docMk/>
            <pc:sldMk cId="2989586585" sldId="264"/>
            <ac:picMk id="4" creationId="{AEE70109-F652-E86B-49F4-A0F358E442B5}"/>
          </ac:picMkLst>
        </pc:picChg>
        <pc:picChg chg="del">
          <ac:chgData name="NIJHAR, Kusham (NHS FRIMLEY ICB - D4U1Y)" userId="95971c57-7f7b-45c4-b93b-bd4dc6acb2cd" providerId="ADAL" clId="{A2FAABB6-B4BC-4CC2-A161-FD0E7D0E4A88}" dt="2024-11-05T10:19:49.356" v="2340" actId="478"/>
          <ac:picMkLst>
            <pc:docMk/>
            <pc:sldMk cId="2989586585" sldId="264"/>
            <ac:picMk id="5" creationId="{17FE6179-E5B4-CF3E-E437-9614AF331750}"/>
          </ac:picMkLst>
        </pc:picChg>
        <pc:picChg chg="mod">
          <ac:chgData name="NIJHAR, Kusham (NHS FRIMLEY ICB - D4U1Y)" userId="95971c57-7f7b-45c4-b93b-bd4dc6acb2cd" providerId="ADAL" clId="{A2FAABB6-B4BC-4CC2-A161-FD0E7D0E4A88}" dt="2024-11-05T10:19:48.230" v="2339" actId="1076"/>
          <ac:picMkLst>
            <pc:docMk/>
            <pc:sldMk cId="2989586585" sldId="264"/>
            <ac:picMk id="6" creationId="{640C364E-3E5A-A5CB-C379-91DCB344D852}"/>
          </ac:picMkLst>
        </pc:picChg>
        <pc:picChg chg="add del mod">
          <ac:chgData name="NIJHAR, Kusham (NHS FRIMLEY ICB - D4U1Y)" userId="95971c57-7f7b-45c4-b93b-bd4dc6acb2cd" providerId="ADAL" clId="{A2FAABB6-B4BC-4CC2-A161-FD0E7D0E4A88}" dt="2024-11-05T10:19:52.565" v="2342" actId="478"/>
          <ac:picMkLst>
            <pc:docMk/>
            <pc:sldMk cId="2989586585" sldId="264"/>
            <ac:picMk id="7" creationId="{FCCE0AE1-45A7-9B09-EFE3-D9716D795C99}"/>
          </ac:picMkLst>
        </pc:picChg>
        <pc:picChg chg="add mod">
          <ac:chgData name="NIJHAR, Kusham (NHS FRIMLEY ICB - D4U1Y)" userId="95971c57-7f7b-45c4-b93b-bd4dc6acb2cd" providerId="ADAL" clId="{A2FAABB6-B4BC-4CC2-A161-FD0E7D0E4A88}" dt="2024-11-05T10:19:57.267" v="2344"/>
          <ac:picMkLst>
            <pc:docMk/>
            <pc:sldMk cId="2989586585" sldId="264"/>
            <ac:picMk id="8" creationId="{DE0128F2-F2FF-17D9-0279-C0380E43ACB9}"/>
          </ac:picMkLst>
        </pc:picChg>
      </pc:sldChg>
      <pc:sldChg chg="delSp modSp mod">
        <pc:chgData name="NIJHAR, Kusham (NHS FRIMLEY ICB - D4U1Y)" userId="95971c57-7f7b-45c4-b93b-bd4dc6acb2cd" providerId="ADAL" clId="{A2FAABB6-B4BC-4CC2-A161-FD0E7D0E4A88}" dt="2024-11-05T10:20:03.183" v="2347" actId="478"/>
        <pc:sldMkLst>
          <pc:docMk/>
          <pc:sldMk cId="2238775815" sldId="454"/>
        </pc:sldMkLst>
        <pc:spChg chg="mod">
          <ac:chgData name="NIJHAR, Kusham (NHS FRIMLEY ICB - D4U1Y)" userId="95971c57-7f7b-45c4-b93b-bd4dc6acb2cd" providerId="ADAL" clId="{A2FAABB6-B4BC-4CC2-A161-FD0E7D0E4A88}" dt="2024-11-04T13:45:14.623" v="1498" actId="20577"/>
          <ac:spMkLst>
            <pc:docMk/>
            <pc:sldMk cId="2238775815" sldId="454"/>
            <ac:spMk id="5" creationId="{67378C41-C710-EB2B-9053-3A7C032DB29A}"/>
          </ac:spMkLst>
        </pc:spChg>
        <pc:spChg chg="mod">
          <ac:chgData name="NIJHAR, Kusham (NHS FRIMLEY ICB - D4U1Y)" userId="95971c57-7f7b-45c4-b93b-bd4dc6acb2cd" providerId="ADAL" clId="{A2FAABB6-B4BC-4CC2-A161-FD0E7D0E4A88}" dt="2024-11-04T13:45:07.824" v="1497" actId="27636"/>
          <ac:spMkLst>
            <pc:docMk/>
            <pc:sldMk cId="2238775815" sldId="454"/>
            <ac:spMk id="11" creationId="{3A3719F3-8C6A-A4CD-E36F-616B545693FC}"/>
          </ac:spMkLst>
        </pc:spChg>
        <pc:picChg chg="del">
          <ac:chgData name="NIJHAR, Kusham (NHS FRIMLEY ICB - D4U1Y)" userId="95971c57-7f7b-45c4-b93b-bd4dc6acb2cd" providerId="ADAL" clId="{A2FAABB6-B4BC-4CC2-A161-FD0E7D0E4A88}" dt="2024-11-05T10:20:00.116" v="2345" actId="478"/>
          <ac:picMkLst>
            <pc:docMk/>
            <pc:sldMk cId="2238775815" sldId="454"/>
            <ac:picMk id="2" creationId="{471A2FD0-2AC5-661A-DF0A-5875C297E01E}"/>
          </ac:picMkLst>
        </pc:picChg>
        <pc:picChg chg="del">
          <ac:chgData name="NIJHAR, Kusham (NHS FRIMLEY ICB - D4U1Y)" userId="95971c57-7f7b-45c4-b93b-bd4dc6acb2cd" providerId="ADAL" clId="{A2FAABB6-B4BC-4CC2-A161-FD0E7D0E4A88}" dt="2024-11-05T10:20:03.183" v="2347" actId="478"/>
          <ac:picMkLst>
            <pc:docMk/>
            <pc:sldMk cId="2238775815" sldId="454"/>
            <ac:picMk id="3" creationId="{AF2457A5-5196-BB25-967A-7DA949AD54FC}"/>
          </ac:picMkLst>
        </pc:picChg>
        <pc:picChg chg="mod">
          <ac:chgData name="NIJHAR, Kusham (NHS FRIMLEY ICB - D4U1Y)" userId="95971c57-7f7b-45c4-b93b-bd4dc6acb2cd" providerId="ADAL" clId="{A2FAABB6-B4BC-4CC2-A161-FD0E7D0E4A88}" dt="2024-11-05T10:20:02.244" v="2346" actId="1076"/>
          <ac:picMkLst>
            <pc:docMk/>
            <pc:sldMk cId="2238775815" sldId="454"/>
            <ac:picMk id="4" creationId="{50956410-FAEE-9A56-3AF2-795E7549D1F9}"/>
          </ac:picMkLst>
        </pc:picChg>
      </pc:sldChg>
      <pc:sldChg chg="addSp modSp mod">
        <pc:chgData name="NIJHAR, Kusham (NHS FRIMLEY ICB - D4U1Y)" userId="95971c57-7f7b-45c4-b93b-bd4dc6acb2cd" providerId="ADAL" clId="{A2FAABB6-B4BC-4CC2-A161-FD0E7D0E4A88}" dt="2024-11-05T10:19:54.449" v="2343" actId="1076"/>
        <pc:sldMkLst>
          <pc:docMk/>
          <pc:sldMk cId="1703132217" sldId="456"/>
        </pc:sldMkLst>
        <pc:spChg chg="mod">
          <ac:chgData name="NIJHAR, Kusham (NHS FRIMLEY ICB - D4U1Y)" userId="95971c57-7f7b-45c4-b93b-bd4dc6acb2cd" providerId="ADAL" clId="{A2FAABB6-B4BC-4CC2-A161-FD0E7D0E4A88}" dt="2024-11-04T13:46:56.622" v="1501" actId="20577"/>
          <ac:spMkLst>
            <pc:docMk/>
            <pc:sldMk cId="1703132217" sldId="456"/>
            <ac:spMk id="3" creationId="{77C1A32E-696D-767F-4719-ADCC50A47BED}"/>
          </ac:spMkLst>
        </pc:spChg>
        <pc:picChg chg="add mod">
          <ac:chgData name="NIJHAR, Kusham (NHS FRIMLEY ICB - D4U1Y)" userId="95971c57-7f7b-45c4-b93b-bd4dc6acb2cd" providerId="ADAL" clId="{A2FAABB6-B4BC-4CC2-A161-FD0E7D0E4A88}" dt="2024-11-05T10:19:54.449" v="2343" actId="1076"/>
          <ac:picMkLst>
            <pc:docMk/>
            <pc:sldMk cId="1703132217" sldId="456"/>
            <ac:picMk id="4" creationId="{AAE696B3-BECE-9FFE-4668-C80C3C3FC086}"/>
          </ac:picMkLst>
        </pc:picChg>
        <pc:picChg chg="add mod">
          <ac:chgData name="NIJHAR, Kusham (NHS FRIMLEY ICB - D4U1Y)" userId="95971c57-7f7b-45c4-b93b-bd4dc6acb2cd" providerId="ADAL" clId="{A2FAABB6-B4BC-4CC2-A161-FD0E7D0E4A88}" dt="2024-11-05T10:19:44.479" v="2337" actId="1076"/>
          <ac:picMkLst>
            <pc:docMk/>
            <pc:sldMk cId="1703132217" sldId="456"/>
            <ac:picMk id="5" creationId="{8C2FC9FB-F3AE-E7E2-86B8-4B74B28A51C5}"/>
          </ac:picMkLst>
        </pc:picChg>
      </pc:sldChg>
      <pc:sldChg chg="addSp delSp modSp mod modAnim">
        <pc:chgData name="NIJHAR, Kusham (NHS FRIMLEY ICB - D4U1Y)" userId="95971c57-7f7b-45c4-b93b-bd4dc6acb2cd" providerId="ADAL" clId="{A2FAABB6-B4BC-4CC2-A161-FD0E7D0E4A88}" dt="2024-11-05T10:33:00.793" v="2842"/>
        <pc:sldMkLst>
          <pc:docMk/>
          <pc:sldMk cId="2801658270" sldId="458"/>
        </pc:sldMkLst>
        <pc:spChg chg="mod">
          <ac:chgData name="NIJHAR, Kusham (NHS FRIMLEY ICB - D4U1Y)" userId="95971c57-7f7b-45c4-b93b-bd4dc6acb2cd" providerId="ADAL" clId="{A2FAABB6-B4BC-4CC2-A161-FD0E7D0E4A88}" dt="2024-11-05T10:26:12.900" v="2618" actId="1076"/>
          <ac:spMkLst>
            <pc:docMk/>
            <pc:sldMk cId="2801658270" sldId="458"/>
            <ac:spMk id="2" creationId="{B9F98845-ECDD-8F69-936D-66D2CB8E1416}"/>
          </ac:spMkLst>
        </pc:spChg>
        <pc:spChg chg="mod">
          <ac:chgData name="NIJHAR, Kusham (NHS FRIMLEY ICB - D4U1Y)" userId="95971c57-7f7b-45c4-b93b-bd4dc6acb2cd" providerId="ADAL" clId="{A2FAABB6-B4BC-4CC2-A161-FD0E7D0E4A88}" dt="2024-11-05T10:26:20.969" v="2622" actId="404"/>
          <ac:spMkLst>
            <pc:docMk/>
            <pc:sldMk cId="2801658270" sldId="458"/>
            <ac:spMk id="5" creationId="{4AFDC404-992D-F3FC-75CA-16E8D8CC3352}"/>
          </ac:spMkLst>
        </pc:spChg>
        <pc:spChg chg="mod">
          <ac:chgData name="NIJHAR, Kusham (NHS FRIMLEY ICB - D4U1Y)" userId="95971c57-7f7b-45c4-b93b-bd4dc6acb2cd" providerId="ADAL" clId="{A2FAABB6-B4BC-4CC2-A161-FD0E7D0E4A88}" dt="2024-11-05T10:26:38.753" v="2627" actId="1076"/>
          <ac:spMkLst>
            <pc:docMk/>
            <pc:sldMk cId="2801658270" sldId="458"/>
            <ac:spMk id="6" creationId="{5BF3E34D-83F4-2C80-448C-268D38739CD6}"/>
          </ac:spMkLst>
        </pc:spChg>
        <pc:spChg chg="add mod">
          <ac:chgData name="NIJHAR, Kusham (NHS FRIMLEY ICB - D4U1Y)" userId="95971c57-7f7b-45c4-b93b-bd4dc6acb2cd" providerId="ADAL" clId="{A2FAABB6-B4BC-4CC2-A161-FD0E7D0E4A88}" dt="2024-11-05T10:26:16.074" v="2620" actId="404"/>
          <ac:spMkLst>
            <pc:docMk/>
            <pc:sldMk cId="2801658270" sldId="458"/>
            <ac:spMk id="7" creationId="{76E1CAB6-0941-747D-25C1-C84C0C745962}"/>
          </ac:spMkLst>
        </pc:spChg>
        <pc:spChg chg="mod">
          <ac:chgData name="NIJHAR, Kusham (NHS FRIMLEY ICB - D4U1Y)" userId="95971c57-7f7b-45c4-b93b-bd4dc6acb2cd" providerId="ADAL" clId="{A2FAABB6-B4BC-4CC2-A161-FD0E7D0E4A88}" dt="2024-11-05T10:26:35.757" v="2626" actId="6549"/>
          <ac:spMkLst>
            <pc:docMk/>
            <pc:sldMk cId="2801658270" sldId="458"/>
            <ac:spMk id="10" creationId="{344402F7-8544-9C68-A370-7820BAE58183}"/>
          </ac:spMkLst>
        </pc:spChg>
        <pc:spChg chg="del mod">
          <ac:chgData name="NIJHAR, Kusham (NHS FRIMLEY ICB - D4U1Y)" userId="95971c57-7f7b-45c4-b93b-bd4dc6acb2cd" providerId="ADAL" clId="{A2FAABB6-B4BC-4CC2-A161-FD0E7D0E4A88}" dt="2024-11-05T10:22:41.151" v="2516" actId="478"/>
          <ac:spMkLst>
            <pc:docMk/>
            <pc:sldMk cId="2801658270" sldId="458"/>
            <ac:spMk id="11" creationId="{2AC2A186-BDBF-B1A1-C8BB-5233EAEAB1DD}"/>
          </ac:spMkLst>
        </pc:spChg>
        <pc:spChg chg="mod">
          <ac:chgData name="NIJHAR, Kusham (NHS FRIMLEY ICB - D4U1Y)" userId="95971c57-7f7b-45c4-b93b-bd4dc6acb2cd" providerId="ADAL" clId="{A2FAABB6-B4BC-4CC2-A161-FD0E7D0E4A88}" dt="2024-11-05T10:26:59.822" v="2647" actId="20577"/>
          <ac:spMkLst>
            <pc:docMk/>
            <pc:sldMk cId="2801658270" sldId="458"/>
            <ac:spMk id="12" creationId="{D36401AF-E4E6-ABD3-C515-7F1E0AD22999}"/>
          </ac:spMkLst>
        </pc:spChg>
        <pc:spChg chg="del mod">
          <ac:chgData name="NIJHAR, Kusham (NHS FRIMLEY ICB - D4U1Y)" userId="95971c57-7f7b-45c4-b93b-bd4dc6acb2cd" providerId="ADAL" clId="{A2FAABB6-B4BC-4CC2-A161-FD0E7D0E4A88}" dt="2024-11-05T10:22:08.737" v="2485" actId="478"/>
          <ac:spMkLst>
            <pc:docMk/>
            <pc:sldMk cId="2801658270" sldId="458"/>
            <ac:spMk id="18" creationId="{6F8E1EBC-7344-A7CB-CB1D-641DC0FC4CA9}"/>
          </ac:spMkLst>
        </pc:spChg>
        <pc:picChg chg="add">
          <ac:chgData name="NIJHAR, Kusham (NHS FRIMLEY ICB - D4U1Y)" userId="95971c57-7f7b-45c4-b93b-bd4dc6acb2cd" providerId="ADAL" clId="{A2FAABB6-B4BC-4CC2-A161-FD0E7D0E4A88}" dt="2024-11-04T12:53:07.680" v="59"/>
          <ac:picMkLst>
            <pc:docMk/>
            <pc:sldMk cId="2801658270" sldId="458"/>
            <ac:picMk id="3" creationId="{32EE06A0-8CA2-885C-F7AE-A3E7BB1434CB}"/>
          </ac:picMkLst>
        </pc:picChg>
        <pc:picChg chg="add">
          <ac:chgData name="NIJHAR, Kusham (NHS FRIMLEY ICB - D4U1Y)" userId="95971c57-7f7b-45c4-b93b-bd4dc6acb2cd" providerId="ADAL" clId="{A2FAABB6-B4BC-4CC2-A161-FD0E7D0E4A88}" dt="2024-11-04T12:53:46.313" v="60"/>
          <ac:picMkLst>
            <pc:docMk/>
            <pc:sldMk cId="2801658270" sldId="458"/>
            <ac:picMk id="4" creationId="{F92C7D7D-474B-EDE7-45E3-C3B9C1EE9645}"/>
          </ac:picMkLst>
        </pc:picChg>
      </pc:sldChg>
      <pc:sldChg chg="addSp delSp modSp mod">
        <pc:chgData name="NIJHAR, Kusham (NHS FRIMLEY ICB - D4U1Y)" userId="95971c57-7f7b-45c4-b93b-bd4dc6acb2cd" providerId="ADAL" clId="{A2FAABB6-B4BC-4CC2-A161-FD0E7D0E4A88}" dt="2024-11-05T10:19:34.057" v="2334" actId="14100"/>
        <pc:sldMkLst>
          <pc:docMk/>
          <pc:sldMk cId="1731249100" sldId="462"/>
        </pc:sldMkLst>
        <pc:spChg chg="mod">
          <ac:chgData name="NIJHAR, Kusham (NHS FRIMLEY ICB - D4U1Y)" userId="95971c57-7f7b-45c4-b93b-bd4dc6acb2cd" providerId="ADAL" clId="{A2FAABB6-B4BC-4CC2-A161-FD0E7D0E4A88}" dt="2024-11-04T13:39:28.008" v="1481" actId="20577"/>
          <ac:spMkLst>
            <pc:docMk/>
            <pc:sldMk cId="1731249100" sldId="462"/>
            <ac:spMk id="7" creationId="{90652994-AEDA-6BF5-AFFA-6247073F5C86}"/>
          </ac:spMkLst>
        </pc:spChg>
        <pc:picChg chg="del">
          <ac:chgData name="NIJHAR, Kusham (NHS FRIMLEY ICB - D4U1Y)" userId="95971c57-7f7b-45c4-b93b-bd4dc6acb2cd" providerId="ADAL" clId="{A2FAABB6-B4BC-4CC2-A161-FD0E7D0E4A88}" dt="2024-11-05T10:19:26.782" v="2330" actId="478"/>
          <ac:picMkLst>
            <pc:docMk/>
            <pc:sldMk cId="1731249100" sldId="462"/>
            <ac:picMk id="2" creationId="{45A923D8-D6C6-A526-F1BD-C25E4F1A151A}"/>
          </ac:picMkLst>
        </pc:picChg>
        <pc:picChg chg="del">
          <ac:chgData name="NIJHAR, Kusham (NHS FRIMLEY ICB - D4U1Y)" userId="95971c57-7f7b-45c4-b93b-bd4dc6acb2cd" providerId="ADAL" clId="{A2FAABB6-B4BC-4CC2-A161-FD0E7D0E4A88}" dt="2024-11-05T10:19:27.465" v="2331" actId="478"/>
          <ac:picMkLst>
            <pc:docMk/>
            <pc:sldMk cId="1731249100" sldId="462"/>
            <ac:picMk id="3" creationId="{94A0713E-84ED-5685-BE81-04ABE3BF1907}"/>
          </ac:picMkLst>
        </pc:picChg>
        <pc:picChg chg="mod">
          <ac:chgData name="NIJHAR, Kusham (NHS FRIMLEY ICB - D4U1Y)" userId="95971c57-7f7b-45c4-b93b-bd4dc6acb2cd" providerId="ADAL" clId="{A2FAABB6-B4BC-4CC2-A161-FD0E7D0E4A88}" dt="2024-11-05T10:19:31.331" v="2333" actId="1076"/>
          <ac:picMkLst>
            <pc:docMk/>
            <pc:sldMk cId="1731249100" sldId="462"/>
            <ac:picMk id="4" creationId="{6F7261FF-E69E-2FAC-73C3-481C05B816DE}"/>
          </ac:picMkLst>
        </pc:picChg>
        <pc:picChg chg="add mod">
          <ac:chgData name="NIJHAR, Kusham (NHS FRIMLEY ICB - D4U1Y)" userId="95971c57-7f7b-45c4-b93b-bd4dc6acb2cd" providerId="ADAL" clId="{A2FAABB6-B4BC-4CC2-A161-FD0E7D0E4A88}" dt="2024-11-05T10:19:34.057" v="2334" actId="14100"/>
          <ac:picMkLst>
            <pc:docMk/>
            <pc:sldMk cId="1731249100" sldId="462"/>
            <ac:picMk id="5" creationId="{978625D1-AD8E-138C-EB74-EF77328223D7}"/>
          </ac:picMkLst>
        </pc:picChg>
      </pc:sldChg>
      <pc:sldChg chg="addSp delSp modSp mod">
        <pc:chgData name="NIJHAR, Kusham (NHS FRIMLEY ICB - D4U1Y)" userId="95971c57-7f7b-45c4-b93b-bd4dc6acb2cd" providerId="ADAL" clId="{A2FAABB6-B4BC-4CC2-A161-FD0E7D0E4A88}" dt="2024-11-05T10:19:03.293" v="2320"/>
        <pc:sldMkLst>
          <pc:docMk/>
          <pc:sldMk cId="1327615960" sldId="464"/>
        </pc:sldMkLst>
        <pc:spChg chg="mod">
          <ac:chgData name="NIJHAR, Kusham (NHS FRIMLEY ICB - D4U1Y)" userId="95971c57-7f7b-45c4-b93b-bd4dc6acb2cd" providerId="ADAL" clId="{A2FAABB6-B4BC-4CC2-A161-FD0E7D0E4A88}" dt="2024-11-05T09:46:20.535" v="1667" actId="20577"/>
          <ac:spMkLst>
            <pc:docMk/>
            <pc:sldMk cId="1327615960" sldId="464"/>
            <ac:spMk id="3" creationId="{612EF900-32D9-49CF-1537-E857DF7C91A8}"/>
          </ac:spMkLst>
        </pc:spChg>
        <pc:picChg chg="del">
          <ac:chgData name="NIJHAR, Kusham (NHS FRIMLEY ICB - D4U1Y)" userId="95971c57-7f7b-45c4-b93b-bd4dc6acb2cd" providerId="ADAL" clId="{A2FAABB6-B4BC-4CC2-A161-FD0E7D0E4A88}" dt="2024-11-05T10:18:52.364" v="2317" actId="478"/>
          <ac:picMkLst>
            <pc:docMk/>
            <pc:sldMk cId="1327615960" sldId="464"/>
            <ac:picMk id="4" creationId="{D795C601-6C38-5C6F-A509-2570FA00470A}"/>
          </ac:picMkLst>
        </pc:picChg>
        <pc:picChg chg="del">
          <ac:chgData name="NIJHAR, Kusham (NHS FRIMLEY ICB - D4U1Y)" userId="95971c57-7f7b-45c4-b93b-bd4dc6acb2cd" providerId="ADAL" clId="{A2FAABB6-B4BC-4CC2-A161-FD0E7D0E4A88}" dt="2024-11-05T10:18:55.764" v="2318" actId="478"/>
          <ac:picMkLst>
            <pc:docMk/>
            <pc:sldMk cId="1327615960" sldId="464"/>
            <ac:picMk id="5" creationId="{13ED13FA-EABF-DDB3-7D51-9FA7330FA205}"/>
          </ac:picMkLst>
        </pc:picChg>
        <pc:picChg chg="mod">
          <ac:chgData name="NIJHAR, Kusham (NHS FRIMLEY ICB - D4U1Y)" userId="95971c57-7f7b-45c4-b93b-bd4dc6acb2cd" providerId="ADAL" clId="{A2FAABB6-B4BC-4CC2-A161-FD0E7D0E4A88}" dt="2024-11-05T10:19:02.345" v="2319" actId="1076"/>
          <ac:picMkLst>
            <pc:docMk/>
            <pc:sldMk cId="1327615960" sldId="464"/>
            <ac:picMk id="6" creationId="{3E1494CA-FD48-B64C-AB4F-75F1D9E4E7EC}"/>
          </ac:picMkLst>
        </pc:picChg>
        <pc:picChg chg="add mod">
          <ac:chgData name="NIJHAR, Kusham (NHS FRIMLEY ICB - D4U1Y)" userId="95971c57-7f7b-45c4-b93b-bd4dc6acb2cd" providerId="ADAL" clId="{A2FAABB6-B4BC-4CC2-A161-FD0E7D0E4A88}" dt="2024-11-05T10:19:03.293" v="2320"/>
          <ac:picMkLst>
            <pc:docMk/>
            <pc:sldMk cId="1327615960" sldId="464"/>
            <ac:picMk id="7" creationId="{376074DB-3C5E-F926-7DA9-3F11A4DED5DB}"/>
          </ac:picMkLst>
        </pc:picChg>
      </pc:sldChg>
      <pc:sldChg chg="modSp mod">
        <pc:chgData name="NIJHAR, Kusham (NHS FRIMLEY ICB - D4U1Y)" userId="95971c57-7f7b-45c4-b93b-bd4dc6acb2cd" providerId="ADAL" clId="{A2FAABB6-B4BC-4CC2-A161-FD0E7D0E4A88}" dt="2024-11-04T13:39:43.521" v="1482" actId="1076"/>
        <pc:sldMkLst>
          <pc:docMk/>
          <pc:sldMk cId="344368170" sldId="465"/>
        </pc:sldMkLst>
        <pc:spChg chg="mod">
          <ac:chgData name="NIJHAR, Kusham (NHS FRIMLEY ICB - D4U1Y)" userId="95971c57-7f7b-45c4-b93b-bd4dc6acb2cd" providerId="ADAL" clId="{A2FAABB6-B4BC-4CC2-A161-FD0E7D0E4A88}" dt="2024-11-04T13:39:43.521" v="1482" actId="1076"/>
          <ac:spMkLst>
            <pc:docMk/>
            <pc:sldMk cId="344368170" sldId="465"/>
            <ac:spMk id="2" creationId="{C5CC106D-0A76-8D66-1053-D7E13401CD25}"/>
          </ac:spMkLst>
        </pc:spChg>
      </pc:sldChg>
      <pc:sldChg chg="del">
        <pc:chgData name="NIJHAR, Kusham (NHS FRIMLEY ICB - D4U1Y)" userId="95971c57-7f7b-45c4-b93b-bd4dc6acb2cd" providerId="ADAL" clId="{A2FAABB6-B4BC-4CC2-A161-FD0E7D0E4A88}" dt="2024-11-04T12:45:34.146" v="0" actId="47"/>
        <pc:sldMkLst>
          <pc:docMk/>
          <pc:sldMk cId="92887892" sldId="469"/>
        </pc:sldMkLst>
      </pc:sldChg>
      <pc:sldChg chg="addSp delSp modSp mod modAnim">
        <pc:chgData name="NIJHAR, Kusham (NHS FRIMLEY ICB - D4U1Y)" userId="95971c57-7f7b-45c4-b93b-bd4dc6acb2cd" providerId="ADAL" clId="{A2FAABB6-B4BC-4CC2-A161-FD0E7D0E4A88}" dt="2024-11-05T10:41:39.874" v="2905" actId="113"/>
        <pc:sldMkLst>
          <pc:docMk/>
          <pc:sldMk cId="721103168" sldId="470"/>
        </pc:sldMkLst>
        <pc:spChg chg="mod">
          <ac:chgData name="NIJHAR, Kusham (NHS FRIMLEY ICB - D4U1Y)" userId="95971c57-7f7b-45c4-b93b-bd4dc6acb2cd" providerId="ADAL" clId="{A2FAABB6-B4BC-4CC2-A161-FD0E7D0E4A88}" dt="2024-11-05T10:06:45.331" v="2198" actId="14100"/>
          <ac:spMkLst>
            <pc:docMk/>
            <pc:sldMk cId="721103168" sldId="470"/>
            <ac:spMk id="2" creationId="{B9F98845-ECDD-8F69-936D-66D2CB8E1416}"/>
          </ac:spMkLst>
        </pc:spChg>
        <pc:spChg chg="mod">
          <ac:chgData name="NIJHAR, Kusham (NHS FRIMLEY ICB - D4U1Y)" userId="95971c57-7f7b-45c4-b93b-bd4dc6acb2cd" providerId="ADAL" clId="{A2FAABB6-B4BC-4CC2-A161-FD0E7D0E4A88}" dt="2024-11-05T10:17:45.628" v="2302" actId="12"/>
          <ac:spMkLst>
            <pc:docMk/>
            <pc:sldMk cId="721103168" sldId="470"/>
            <ac:spMk id="3" creationId="{FED2235F-4FCF-5859-35F3-83AACC8B8369}"/>
          </ac:spMkLst>
        </pc:spChg>
        <pc:spChg chg="mod">
          <ac:chgData name="NIJHAR, Kusham (NHS FRIMLEY ICB - D4U1Y)" userId="95971c57-7f7b-45c4-b93b-bd4dc6acb2cd" providerId="ADAL" clId="{A2FAABB6-B4BC-4CC2-A161-FD0E7D0E4A88}" dt="2024-11-05T10:41:39.874" v="2905" actId="113"/>
          <ac:spMkLst>
            <pc:docMk/>
            <pc:sldMk cId="721103168" sldId="470"/>
            <ac:spMk id="4" creationId="{5FF1FBAB-C2E1-7BE4-EF5C-1E92FE8F515F}"/>
          </ac:spMkLst>
        </pc:spChg>
        <pc:spChg chg="mod">
          <ac:chgData name="NIJHAR, Kusham (NHS FRIMLEY ICB - D4U1Y)" userId="95971c57-7f7b-45c4-b93b-bd4dc6acb2cd" providerId="ADAL" clId="{A2FAABB6-B4BC-4CC2-A161-FD0E7D0E4A88}" dt="2024-11-05T10:17:32.038" v="2299" actId="14100"/>
          <ac:spMkLst>
            <pc:docMk/>
            <pc:sldMk cId="721103168" sldId="470"/>
            <ac:spMk id="7" creationId="{7B8C7AF0-53DC-5A7E-48DB-D03686723ECC}"/>
          </ac:spMkLst>
        </pc:spChg>
        <pc:spChg chg="del mod">
          <ac:chgData name="NIJHAR, Kusham (NHS FRIMLEY ICB - D4U1Y)" userId="95971c57-7f7b-45c4-b93b-bd4dc6acb2cd" providerId="ADAL" clId="{A2FAABB6-B4BC-4CC2-A161-FD0E7D0E4A88}" dt="2024-11-05T10:14:36.126" v="2280" actId="478"/>
          <ac:spMkLst>
            <pc:docMk/>
            <pc:sldMk cId="721103168" sldId="470"/>
            <ac:spMk id="9" creationId="{20E29A39-D955-9D59-5104-E24B25F22CA8}"/>
          </ac:spMkLst>
        </pc:spChg>
        <pc:spChg chg="mod">
          <ac:chgData name="NIJHAR, Kusham (NHS FRIMLEY ICB - D4U1Y)" userId="95971c57-7f7b-45c4-b93b-bd4dc6acb2cd" providerId="ADAL" clId="{A2FAABB6-B4BC-4CC2-A161-FD0E7D0E4A88}" dt="2024-11-05T10:17:28.428" v="2298" actId="14100"/>
          <ac:spMkLst>
            <pc:docMk/>
            <pc:sldMk cId="721103168" sldId="470"/>
            <ac:spMk id="10" creationId="{344402F7-8544-9C68-A370-7820BAE58183}"/>
          </ac:spMkLst>
        </pc:spChg>
        <pc:spChg chg="del mod">
          <ac:chgData name="NIJHAR, Kusham (NHS FRIMLEY ICB - D4U1Y)" userId="95971c57-7f7b-45c4-b93b-bd4dc6acb2cd" providerId="ADAL" clId="{A2FAABB6-B4BC-4CC2-A161-FD0E7D0E4A88}" dt="2024-11-05T10:17:14.830" v="2294" actId="478"/>
          <ac:spMkLst>
            <pc:docMk/>
            <pc:sldMk cId="721103168" sldId="470"/>
            <ac:spMk id="11" creationId="{2AC2A186-BDBF-B1A1-C8BB-5233EAEAB1DD}"/>
          </ac:spMkLst>
        </pc:spChg>
        <pc:picChg chg="add del mod">
          <ac:chgData name="NIJHAR, Kusham (NHS FRIMLEY ICB - D4U1Y)" userId="95971c57-7f7b-45c4-b93b-bd4dc6acb2cd" providerId="ADAL" clId="{A2FAABB6-B4BC-4CC2-A161-FD0E7D0E4A88}" dt="2024-11-05T10:19:10.408" v="2321" actId="478"/>
          <ac:picMkLst>
            <pc:docMk/>
            <pc:sldMk cId="721103168" sldId="470"/>
            <ac:picMk id="5" creationId="{EB250FD8-9640-EDE7-C689-9E0C1B5C8284}"/>
          </ac:picMkLst>
        </pc:picChg>
        <pc:picChg chg="add del mod">
          <ac:chgData name="NIJHAR, Kusham (NHS FRIMLEY ICB - D4U1Y)" userId="95971c57-7f7b-45c4-b93b-bd4dc6acb2cd" providerId="ADAL" clId="{A2FAABB6-B4BC-4CC2-A161-FD0E7D0E4A88}" dt="2024-11-05T10:19:13.798" v="2323" actId="478"/>
          <ac:picMkLst>
            <pc:docMk/>
            <pc:sldMk cId="721103168" sldId="470"/>
            <ac:picMk id="6" creationId="{6F07E896-0441-7ED7-EFBB-9E0DE7A7386D}"/>
          </ac:picMkLst>
        </pc:picChg>
        <pc:picChg chg="add del mod">
          <ac:chgData name="NIJHAR, Kusham (NHS FRIMLEY ICB - D4U1Y)" userId="95971c57-7f7b-45c4-b93b-bd4dc6acb2cd" providerId="ADAL" clId="{A2FAABB6-B4BC-4CC2-A161-FD0E7D0E4A88}" dt="2024-11-05T10:19:21.682" v="2327" actId="478"/>
          <ac:picMkLst>
            <pc:docMk/>
            <pc:sldMk cId="721103168" sldId="470"/>
            <ac:picMk id="8" creationId="{7C4B8B33-B1B0-60DF-65D4-5443DA50E9B4}"/>
          </ac:picMkLst>
        </pc:picChg>
        <pc:picChg chg="add del mod">
          <ac:chgData name="NIJHAR, Kusham (NHS FRIMLEY ICB - D4U1Y)" userId="95971c57-7f7b-45c4-b93b-bd4dc6acb2cd" providerId="ADAL" clId="{A2FAABB6-B4BC-4CC2-A161-FD0E7D0E4A88}" dt="2024-11-05T10:19:22.549" v="2329" actId="478"/>
          <ac:picMkLst>
            <pc:docMk/>
            <pc:sldMk cId="721103168" sldId="470"/>
            <ac:picMk id="12" creationId="{2ACB529C-88FA-26DB-5CD3-5F0EBDE34E08}"/>
          </ac:picMkLst>
        </pc:picChg>
      </pc:sldChg>
      <pc:sldChg chg="addSp modSp mod setBg modAnim">
        <pc:chgData name="NIJHAR, Kusham (NHS FRIMLEY ICB - D4U1Y)" userId="95971c57-7f7b-45c4-b93b-bd4dc6acb2cd" providerId="ADAL" clId="{A2FAABB6-B4BC-4CC2-A161-FD0E7D0E4A88}" dt="2024-11-05T10:33:35.143" v="2847"/>
        <pc:sldMkLst>
          <pc:docMk/>
          <pc:sldMk cId="1528252160" sldId="471"/>
        </pc:sldMkLst>
        <pc:spChg chg="mod">
          <ac:chgData name="NIJHAR, Kusham (NHS FRIMLEY ICB - D4U1Y)" userId="95971c57-7f7b-45c4-b93b-bd4dc6acb2cd" providerId="ADAL" clId="{A2FAABB6-B4BC-4CC2-A161-FD0E7D0E4A88}" dt="2024-11-05T10:30:13.992" v="2772" actId="26606"/>
          <ac:spMkLst>
            <pc:docMk/>
            <pc:sldMk cId="1528252160" sldId="471"/>
            <ac:spMk id="2" creationId="{B9F98845-ECDD-8F69-936D-66D2CB8E1416}"/>
          </ac:spMkLst>
        </pc:spChg>
        <pc:spChg chg="add mod">
          <ac:chgData name="NIJHAR, Kusham (NHS FRIMLEY ICB - D4U1Y)" userId="95971c57-7f7b-45c4-b93b-bd4dc6acb2cd" providerId="ADAL" clId="{A2FAABB6-B4BC-4CC2-A161-FD0E7D0E4A88}" dt="2024-11-05T10:30:53.100" v="2782" actId="113"/>
          <ac:spMkLst>
            <pc:docMk/>
            <pc:sldMk cId="1528252160" sldId="471"/>
            <ac:spMk id="3" creationId="{2A099DDD-3A98-4BAC-6EEE-EF3E4149DA92}"/>
          </ac:spMkLst>
        </pc:spChg>
        <pc:spChg chg="mod ord">
          <ac:chgData name="NIJHAR, Kusham (NHS FRIMLEY ICB - D4U1Y)" userId="95971c57-7f7b-45c4-b93b-bd4dc6acb2cd" providerId="ADAL" clId="{A2FAABB6-B4BC-4CC2-A161-FD0E7D0E4A88}" dt="2024-11-05T10:31:19.092" v="2833" actId="1035"/>
          <ac:spMkLst>
            <pc:docMk/>
            <pc:sldMk cId="1528252160" sldId="471"/>
            <ac:spMk id="6" creationId="{28D1F302-FB95-4BF9-AEFC-3DF1E5F0D9E6}"/>
          </ac:spMkLst>
        </pc:spChg>
        <pc:spChg chg="add">
          <ac:chgData name="NIJHAR, Kusham (NHS FRIMLEY ICB - D4U1Y)" userId="95971c57-7f7b-45c4-b93b-bd4dc6acb2cd" providerId="ADAL" clId="{A2FAABB6-B4BC-4CC2-A161-FD0E7D0E4A88}" dt="2024-11-05T10:30:13.992" v="2772" actId="26606"/>
          <ac:spMkLst>
            <pc:docMk/>
            <pc:sldMk cId="1528252160" sldId="471"/>
            <ac:spMk id="11" creationId="{A8384FB5-9ADC-4DDC-881B-597D56F5B15D}"/>
          </ac:spMkLst>
        </pc:spChg>
        <pc:spChg chg="add">
          <ac:chgData name="NIJHAR, Kusham (NHS FRIMLEY ICB - D4U1Y)" userId="95971c57-7f7b-45c4-b93b-bd4dc6acb2cd" providerId="ADAL" clId="{A2FAABB6-B4BC-4CC2-A161-FD0E7D0E4A88}" dt="2024-11-05T10:30:13.992" v="2772" actId="26606"/>
          <ac:spMkLst>
            <pc:docMk/>
            <pc:sldMk cId="1528252160" sldId="471"/>
            <ac:spMk id="13" creationId="{1199E1B1-A8C0-4FE8-A5A8-1CB41D69F857}"/>
          </ac:spMkLst>
        </pc:spChg>
        <pc:spChg chg="add">
          <ac:chgData name="NIJHAR, Kusham (NHS FRIMLEY ICB - D4U1Y)" userId="95971c57-7f7b-45c4-b93b-bd4dc6acb2cd" providerId="ADAL" clId="{A2FAABB6-B4BC-4CC2-A161-FD0E7D0E4A88}" dt="2024-11-05T10:30:13.992" v="2772" actId="26606"/>
          <ac:spMkLst>
            <pc:docMk/>
            <pc:sldMk cId="1528252160" sldId="471"/>
            <ac:spMk id="15" creationId="{84A8DE83-DE75-4B41-9DB4-A7EC0B0DEC0B}"/>
          </ac:spMkLst>
        </pc:spChg>
        <pc:spChg chg="add">
          <ac:chgData name="NIJHAR, Kusham (NHS FRIMLEY ICB - D4U1Y)" userId="95971c57-7f7b-45c4-b93b-bd4dc6acb2cd" providerId="ADAL" clId="{A2FAABB6-B4BC-4CC2-A161-FD0E7D0E4A88}" dt="2024-11-05T10:30:13.992" v="2772" actId="26606"/>
          <ac:spMkLst>
            <pc:docMk/>
            <pc:sldMk cId="1528252160" sldId="471"/>
            <ac:spMk id="17" creationId="{A7009A0A-BEF5-4EAC-AF15-E4F9F002E239}"/>
          </ac:spMkLst>
        </pc:spChg>
      </pc:sldChg>
      <pc:sldChg chg="add del">
        <pc:chgData name="NIJHAR, Kusham (NHS FRIMLEY ICB - D4U1Y)" userId="95971c57-7f7b-45c4-b93b-bd4dc6acb2cd" providerId="ADAL" clId="{A2FAABB6-B4BC-4CC2-A161-FD0E7D0E4A88}" dt="2024-11-04T12:53:54.739" v="62"/>
        <pc:sldMkLst>
          <pc:docMk/>
          <pc:sldMk cId="4191072575" sldId="4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50E735-2B9A-410D-B8E3-0724D4720B8D}" type="datetimeFigureOut">
              <a:rPr lang="en-GB" smtClean="0"/>
              <a:t>06/11/2024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161445-F960-435F-A27A-98B5FF31A59E}" type="slidenum">
              <a:rPr lang="en-GB" smtClean="0"/>
              <a:t>‹#›</a:t>
            </a:fld>
            <a:endParaRPr lang="en-GB"/>
          </a:p>
        </p:txBody>
      </p:sp>
    </p:spTree>
    <p:extLst>
      <p:ext uri="{BB962C8B-B14F-4D97-AF65-F5344CB8AC3E}">
        <p14:creationId xmlns:p14="http://schemas.microsoft.com/office/powerpoint/2010/main" val="111732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7161445-F960-435F-A27A-98B5FF31A59E}" type="slidenum">
              <a:rPr lang="en-GB" smtClean="0"/>
              <a:t>1</a:t>
            </a:fld>
            <a:endParaRPr lang="en-GB"/>
          </a:p>
        </p:txBody>
      </p:sp>
    </p:spTree>
    <p:extLst>
      <p:ext uri="{BB962C8B-B14F-4D97-AF65-F5344CB8AC3E}">
        <p14:creationId xmlns:p14="http://schemas.microsoft.com/office/powerpoint/2010/main" val="1256178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7161445-F960-435F-A27A-98B5FF31A59E}" type="slidenum">
              <a:rPr lang="en-GB" smtClean="0"/>
              <a:t>4</a:t>
            </a:fld>
            <a:endParaRPr lang="en-GB"/>
          </a:p>
        </p:txBody>
      </p:sp>
    </p:spTree>
    <p:extLst>
      <p:ext uri="{BB962C8B-B14F-4D97-AF65-F5344CB8AC3E}">
        <p14:creationId xmlns:p14="http://schemas.microsoft.com/office/powerpoint/2010/main" val="553210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7161445-F960-435F-A27A-98B5FF31A59E}" type="slidenum">
              <a:rPr lang="en-GB" smtClean="0"/>
              <a:t>5</a:t>
            </a:fld>
            <a:endParaRPr lang="en-GB"/>
          </a:p>
        </p:txBody>
      </p:sp>
    </p:spTree>
    <p:extLst>
      <p:ext uri="{BB962C8B-B14F-4D97-AF65-F5344CB8AC3E}">
        <p14:creationId xmlns:p14="http://schemas.microsoft.com/office/powerpoint/2010/main" val="3748053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7161445-F960-435F-A27A-98B5FF31A59E}" type="slidenum">
              <a:rPr lang="en-GB" smtClean="0"/>
              <a:t>6</a:t>
            </a:fld>
            <a:endParaRPr lang="en-GB"/>
          </a:p>
        </p:txBody>
      </p:sp>
    </p:spTree>
    <p:extLst>
      <p:ext uri="{BB962C8B-B14F-4D97-AF65-F5344CB8AC3E}">
        <p14:creationId xmlns:p14="http://schemas.microsoft.com/office/powerpoint/2010/main" val="2508320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D2C92-404F-0E10-6888-EBD9696FAD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74554C6-4DCB-6E63-5765-7B770DBC92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5E84467-8C38-7416-64C1-7B8A63CDFF4D}"/>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5" name="Footer Placeholder 4">
            <a:extLst>
              <a:ext uri="{FF2B5EF4-FFF2-40B4-BE49-F238E27FC236}">
                <a16:creationId xmlns:a16="http://schemas.microsoft.com/office/drawing/2014/main" id="{8D983769-14D2-3D99-D394-5F01078C8A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0F9696-BA73-3246-EF5B-3B3B7BD5A955}"/>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1677678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4A2D7-42E2-5999-AC6F-BE31F48D046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7051F6-5DC3-501C-0AD3-1A13744253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0A3261-B107-6EC9-E046-B35B2D289319}"/>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5" name="Footer Placeholder 4">
            <a:extLst>
              <a:ext uri="{FF2B5EF4-FFF2-40B4-BE49-F238E27FC236}">
                <a16:creationId xmlns:a16="http://schemas.microsoft.com/office/drawing/2014/main" id="{1507D608-BF25-4E44-875F-918F02B049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AD8C45-A958-7330-EF3B-7F97B72EF844}"/>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3557364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A3D8BF-4483-1E34-1148-C4D2B5CA22A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A7CB1EE-1138-39F8-9E28-437FB17992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EE6E86-FF8E-1FA3-14B4-733A8984CCD0}"/>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5" name="Footer Placeholder 4">
            <a:extLst>
              <a:ext uri="{FF2B5EF4-FFF2-40B4-BE49-F238E27FC236}">
                <a16:creationId xmlns:a16="http://schemas.microsoft.com/office/drawing/2014/main" id="{C601EABB-3CDA-A81E-D673-2D69A01135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2E597B-00B0-D914-47DF-5A0A51060C6F}"/>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1899529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64753-FC0B-7B40-7E4E-A8C4D16BEC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F7FBEB-E8C3-0A57-988C-EE0AAD81FD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5A5EB6-F076-CEFA-C490-65E47CEEDAF7}"/>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5" name="Footer Placeholder 4">
            <a:extLst>
              <a:ext uri="{FF2B5EF4-FFF2-40B4-BE49-F238E27FC236}">
                <a16:creationId xmlns:a16="http://schemas.microsoft.com/office/drawing/2014/main" id="{57988797-BE99-63A4-534E-8CA0B1AB20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477A90-63A7-51E3-9E24-4ABB3D89A639}"/>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347919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AAAA-377E-72FE-26A0-B7138C4900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5E67CC5-3137-3B8F-8D4D-CB10578B39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FD92C3-BA2F-4FE6-9F40-87A54C6BEE32}"/>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5" name="Footer Placeholder 4">
            <a:extLst>
              <a:ext uri="{FF2B5EF4-FFF2-40B4-BE49-F238E27FC236}">
                <a16:creationId xmlns:a16="http://schemas.microsoft.com/office/drawing/2014/main" id="{9CC1DBB4-18B5-9623-A8EC-B8A6DD012E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435FE2-0CD4-9B90-D666-3D144D02CA04}"/>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3168880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C7C5A-F7BF-523C-777D-E843076140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CE4E55-19E1-A00A-AAF2-52124EF2FE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F716CE8-A7A5-9DE0-232D-94F63B8D69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90620D3-913C-1E7A-8B84-16BB1964A804}"/>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6" name="Footer Placeholder 5">
            <a:extLst>
              <a:ext uri="{FF2B5EF4-FFF2-40B4-BE49-F238E27FC236}">
                <a16:creationId xmlns:a16="http://schemas.microsoft.com/office/drawing/2014/main" id="{A7FA0B58-DBB3-282E-B5C5-34DB2F72F2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BB155A-AD5C-3802-26B3-C3B829B463A0}"/>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3240052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9DA3B-D8FF-3ED0-0FB9-3D578E4E5B3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B906A1-0804-FE82-3F82-73A7295CFB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3C8E22-2F99-F52F-6044-D621DD5DF3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94A8AE-4E66-533A-50A8-E4D8C7537B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A1FD43-714A-C576-1A71-598E87EEC2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3FB44FA-231B-2E52-0036-B2EDADC02FC5}"/>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8" name="Footer Placeholder 7">
            <a:extLst>
              <a:ext uri="{FF2B5EF4-FFF2-40B4-BE49-F238E27FC236}">
                <a16:creationId xmlns:a16="http://schemas.microsoft.com/office/drawing/2014/main" id="{1320A075-6574-C35F-595C-04848B2058A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3FF0BE-F852-BEC7-DB51-C48047D18DF3}"/>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293568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1195-068E-1BCF-939A-57C78A351A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213E005-391C-794C-D3C7-0536341945D9}"/>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4" name="Footer Placeholder 3">
            <a:extLst>
              <a:ext uri="{FF2B5EF4-FFF2-40B4-BE49-F238E27FC236}">
                <a16:creationId xmlns:a16="http://schemas.microsoft.com/office/drawing/2014/main" id="{FBDAB283-9248-F431-F27E-D01046B7003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75A0AC-C52E-8F65-E02E-C8CD6B55BB5F}"/>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4239488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D8AC54-C099-F66B-67D5-6813E3305FD4}"/>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3" name="Footer Placeholder 2">
            <a:extLst>
              <a:ext uri="{FF2B5EF4-FFF2-40B4-BE49-F238E27FC236}">
                <a16:creationId xmlns:a16="http://schemas.microsoft.com/office/drawing/2014/main" id="{3E5BC11F-3B13-12E1-7132-FFF07E190EB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17AA45E-CC20-5FD2-AF68-48B25EA7FE94}"/>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392461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CCEEB-7684-1FF1-38DA-DFC35F9658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FB05384-69AF-BA36-1BF2-5D80AC8483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43A4B6-A267-20E4-68A1-B6E724B98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C821BF-6EC2-809E-D0BE-A74F37A5544A}"/>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6" name="Footer Placeholder 5">
            <a:extLst>
              <a:ext uri="{FF2B5EF4-FFF2-40B4-BE49-F238E27FC236}">
                <a16:creationId xmlns:a16="http://schemas.microsoft.com/office/drawing/2014/main" id="{2B2F5A12-A02A-5029-7DB5-F551315E0B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B3B535-0659-9EF2-C95A-B38BB8A7791C}"/>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1586880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B12C0-238D-49D6-5F28-037DFC8D15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9BBAB69-A445-AF18-02BA-3F56AC2675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650C655-B747-2FD2-C281-C946C88DE6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995CA1-7099-EE53-511B-A1B581443438}"/>
              </a:ext>
            </a:extLst>
          </p:cNvPr>
          <p:cNvSpPr>
            <a:spLocks noGrp="1"/>
          </p:cNvSpPr>
          <p:nvPr>
            <p:ph type="dt" sz="half" idx="10"/>
          </p:nvPr>
        </p:nvSpPr>
        <p:spPr/>
        <p:txBody>
          <a:bodyPr/>
          <a:lstStyle/>
          <a:p>
            <a:fld id="{B8009B3B-6D45-4EE2-B4C2-4D775090576C}" type="datetimeFigureOut">
              <a:rPr lang="en-GB" smtClean="0"/>
              <a:t>06/11/2024</a:t>
            </a:fld>
            <a:endParaRPr lang="en-GB"/>
          </a:p>
        </p:txBody>
      </p:sp>
      <p:sp>
        <p:nvSpPr>
          <p:cNvPr id="6" name="Footer Placeholder 5">
            <a:extLst>
              <a:ext uri="{FF2B5EF4-FFF2-40B4-BE49-F238E27FC236}">
                <a16:creationId xmlns:a16="http://schemas.microsoft.com/office/drawing/2014/main" id="{06A8B73A-DF35-71CB-C4E4-420E95FBC5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04E5C5-2B92-5D30-20CF-FBBAE77A9469}"/>
              </a:ext>
            </a:extLst>
          </p:cNvPr>
          <p:cNvSpPr>
            <a:spLocks noGrp="1"/>
          </p:cNvSpPr>
          <p:nvPr>
            <p:ph type="sldNum" sz="quarter" idx="12"/>
          </p:nvPr>
        </p:nvSpPr>
        <p:spPr/>
        <p:txBody>
          <a:bodyPr/>
          <a:lstStyle/>
          <a:p>
            <a:fld id="{5A8AC8BE-DC49-4D88-8CA6-1631A88043DE}" type="slidenum">
              <a:rPr lang="en-GB" smtClean="0"/>
              <a:t>‹#›</a:t>
            </a:fld>
            <a:endParaRPr lang="en-GB"/>
          </a:p>
        </p:txBody>
      </p:sp>
    </p:spTree>
    <p:extLst>
      <p:ext uri="{BB962C8B-B14F-4D97-AF65-F5344CB8AC3E}">
        <p14:creationId xmlns:p14="http://schemas.microsoft.com/office/powerpoint/2010/main" val="4106535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2E3ABE-2411-3F30-4B4D-4DD39079C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1F193E-4AF1-D5A1-74A7-4B20CAC801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4EDF6A-7BBE-C8BE-F00C-FEA62B6A00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09B3B-6D45-4EE2-B4C2-4D775090576C}" type="datetimeFigureOut">
              <a:rPr lang="en-GB" smtClean="0"/>
              <a:t>06/11/2024</a:t>
            </a:fld>
            <a:endParaRPr lang="en-GB"/>
          </a:p>
        </p:txBody>
      </p:sp>
      <p:sp>
        <p:nvSpPr>
          <p:cNvPr id="5" name="Footer Placeholder 4">
            <a:extLst>
              <a:ext uri="{FF2B5EF4-FFF2-40B4-BE49-F238E27FC236}">
                <a16:creationId xmlns:a16="http://schemas.microsoft.com/office/drawing/2014/main" id="{B804ADEB-3A7F-5879-70A0-9D8BB02831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9CFDFDA-5626-D76D-6F7F-40B68DF3E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AC8BE-DC49-4D88-8CA6-1631A88043DE}" type="slidenum">
              <a:rPr lang="en-GB" smtClean="0"/>
              <a:t>‹#›</a:t>
            </a:fld>
            <a:endParaRPr lang="en-GB"/>
          </a:p>
        </p:txBody>
      </p:sp>
    </p:spTree>
    <p:extLst>
      <p:ext uri="{BB962C8B-B14F-4D97-AF65-F5344CB8AC3E}">
        <p14:creationId xmlns:p14="http://schemas.microsoft.com/office/powerpoint/2010/main" val="3436477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s://wessex.hee.nhs.uk/wider-workforce/tvw-primary-care-school/tvw-pcs-training-hubs/development-opportunities/apprenticeships-in-primary-care/" TargetMode="External"/><Relationship Id="rId2" Type="http://schemas.openxmlformats.org/officeDocument/2006/relationships/hyperlink" Target="mailto:england.primarycareschooltvw.se@nhs.net" TargetMode="Externa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1.png"/><Relationship Id="rId4" Type="http://schemas.openxmlformats.org/officeDocument/2006/relationships/hyperlink" Target="https://wessex.hee.nhs.uk/wp-content/uploads/sites/6/2024/10/Functional-Skills-Primary-Care-information-pack.pdf"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hyperlink" Target="https://www.youtube.com/watch?v=6FUy_R9jJaQ" TargetMode="External"/><Relationship Id="rId7" Type="http://schemas.openxmlformats.org/officeDocument/2006/relationships/image" Target="../media/image1.png"/><Relationship Id="rId2" Type="http://schemas.openxmlformats.org/officeDocument/2006/relationships/image" Target="../media/image5.tmp"/><Relationship Id="rId1" Type="http://schemas.openxmlformats.org/officeDocument/2006/relationships/slideLayout" Target="../slideLayouts/slideLayout2.xml"/><Relationship Id="rId6" Type="http://schemas.openxmlformats.org/officeDocument/2006/relationships/hyperlink" Target="https://youtu.be/jBLtwG_ygy8?si=lQuTXRdzTsVg4WKO" TargetMode="External"/><Relationship Id="rId5" Type="http://schemas.openxmlformats.org/officeDocument/2006/relationships/hyperlink" Target="https://view.officeapps.live.com/op/view.aspx?src=https%3A%2F%2Fwessex.hee.nhs.uk%2Fwp-content%2Fuploads%2Fsites%2F6%2F2024%2F07%2FApprenticeship-bitesize-Pharmacy-Tech-L3-final.pptx&amp;wdOrigin=BROWSELINK" TargetMode="External"/><Relationship Id="rId4" Type="http://schemas.openxmlformats.org/officeDocument/2006/relationships/hyperlink" Target="https://view.officeapps.live.com/op/view.aspx?src=https%3A%2F%2Fwessex.hee.nhs.uk%2Fwp-content%2Fuploads%2Fsites%2F6%2F2024%2F05%2FUnderstanding-Levy-Transfers-in-Primary-Care.pptx&amp;wdOrigin=BROWSELIN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hyperlink" Target="https://www.instituteforapprenticeships.org/apprenticeship-standards/data-technician-v1-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instituteforapprenticeships.org/apprenticeship-standards/?routes=digital" TargetMode="External"/><Relationship Id="rId4" Type="http://schemas.openxmlformats.org/officeDocument/2006/relationships/hyperlink" Target="https://www.instituteforapprenticeships.org/apprenticeship-standards/data-analyst-v1-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nstituteforapprenticeships.org/apprenticeship-standards/digital-support-technician-v1-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instituteforapprenticeships.org/apprenticeship-standards/project-manager-integrated-degree-v1-0" TargetMode="External"/><Relationship Id="rId3" Type="http://schemas.openxmlformats.org/officeDocument/2006/relationships/hyperlink" Target="https://www.instituteforapprenticeships.org/apprenticeship-standards/data-protection-and-information-governance-practitioner-v1-1" TargetMode="External"/><Relationship Id="rId7" Type="http://schemas.openxmlformats.org/officeDocument/2006/relationships/hyperlink" Target="https://www.instituteforapprenticeships.org/apprenticeship-standards/associate-project-manager-v1-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instituteforapprenticeships.org/apprenticeship-standards/business-analyst-v1-1" TargetMode="External"/><Relationship Id="rId5" Type="http://schemas.openxmlformats.org/officeDocument/2006/relationships/hyperlink" Target="https://www.instituteforapprenticeships.org/apprenticeship-standards/improvement-practitioner-v1-2" TargetMode="External"/><Relationship Id="rId4" Type="http://schemas.openxmlformats.org/officeDocument/2006/relationships/hyperlink" Target="https://www.instituteforapprenticeships.org/apprenticeship-standards/improvement-technician-v1-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haso.skillsforhealth.org.uk/wp-content/uploads/2024/05/2024.05.02-V2-HOW-TO-SET-UP-A-DIGITAL-SERVICE-AND-ACCESS-APPRENTICESHIP-LEVY-FUNDING-A-GUIDE-FOR-SMALL-AND-MEDIUM-EMPLOYERS.pdf" TargetMode="External"/><Relationship Id="rId2" Type="http://schemas.openxmlformats.org/officeDocument/2006/relationships/hyperlink" Target="https://findapprenticeshiptraining.apprenticeships.education.gov.uk/courses"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2.jpg"/><Relationship Id="rId4" Type="http://schemas.openxmlformats.org/officeDocument/2006/relationships/hyperlink" Target="https://view.officeapps.live.com/op/view.aspx?src=https%3A%2F%2Fwessex.hee.nhs.uk%2Fwp-content%2Fuploads%2Fsites%2F6%2F2024%2F05%2FUnderstanding-Levy-Transfers-in-Primary-Care.pptx&amp;wdOrigin=BROWSELIN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ADB6D-4D2F-5840-EB89-ECDCFF3A60B5}"/>
              </a:ext>
            </a:extLst>
          </p:cNvPr>
          <p:cNvSpPr>
            <a:spLocks noGrp="1"/>
          </p:cNvSpPr>
          <p:nvPr>
            <p:ph type="ctrTitle"/>
          </p:nvPr>
        </p:nvSpPr>
        <p:spPr>
          <a:xfrm>
            <a:off x="544945" y="1122363"/>
            <a:ext cx="10972799" cy="2387600"/>
          </a:xfrm>
        </p:spPr>
        <p:txBody>
          <a:bodyPr>
            <a:noAutofit/>
          </a:bodyPr>
          <a:lstStyle/>
          <a:p>
            <a:r>
              <a:rPr lang="en-GB" sz="4800" dirty="0"/>
              <a:t>Apprenticeships in Primary Care</a:t>
            </a:r>
            <a:br>
              <a:rPr lang="en-GB" sz="4800" dirty="0"/>
            </a:br>
            <a:r>
              <a:rPr lang="en-GB" sz="4800" dirty="0"/>
              <a:t>bitesize information session 5 </a:t>
            </a:r>
            <a:br>
              <a:rPr lang="en-GB" sz="4800" dirty="0"/>
            </a:br>
            <a:br>
              <a:rPr lang="en-GB" sz="4800" dirty="0"/>
            </a:br>
            <a:r>
              <a:rPr lang="en-GB" sz="4800" b="1" dirty="0">
                <a:solidFill>
                  <a:srgbClr val="0070C0"/>
                </a:solidFill>
              </a:rPr>
              <a:t>Digital and Quality</a:t>
            </a:r>
            <a:br>
              <a:rPr lang="en-GB" sz="4800" b="1" dirty="0">
                <a:solidFill>
                  <a:srgbClr val="0070C0"/>
                </a:solidFill>
              </a:rPr>
            </a:br>
            <a:r>
              <a:rPr lang="en-GB" sz="4800" b="1" dirty="0">
                <a:solidFill>
                  <a:srgbClr val="0070C0"/>
                </a:solidFill>
              </a:rPr>
              <a:t>apprenticeship programmes</a:t>
            </a:r>
          </a:p>
        </p:txBody>
      </p:sp>
      <p:sp>
        <p:nvSpPr>
          <p:cNvPr id="3" name="Subtitle 2">
            <a:extLst>
              <a:ext uri="{FF2B5EF4-FFF2-40B4-BE49-F238E27FC236}">
                <a16:creationId xmlns:a16="http://schemas.microsoft.com/office/drawing/2014/main" id="{DE6EF4C4-0237-AC7E-DD27-4607758C7395}"/>
              </a:ext>
            </a:extLst>
          </p:cNvPr>
          <p:cNvSpPr>
            <a:spLocks noGrp="1"/>
          </p:cNvSpPr>
          <p:nvPr>
            <p:ph type="subTitle" idx="1"/>
          </p:nvPr>
        </p:nvSpPr>
        <p:spPr>
          <a:xfrm>
            <a:off x="1524000" y="3629748"/>
            <a:ext cx="9144000" cy="1655762"/>
          </a:xfrm>
        </p:spPr>
        <p:txBody>
          <a:bodyPr>
            <a:normAutofit fontScale="92500" lnSpcReduction="10000"/>
          </a:bodyPr>
          <a:lstStyle/>
          <a:p>
            <a:r>
              <a:rPr lang="en-GB" dirty="0"/>
              <a:t>6</a:t>
            </a:r>
            <a:r>
              <a:rPr lang="en-GB" baseline="30000" dirty="0"/>
              <a:t>th</a:t>
            </a:r>
            <a:r>
              <a:rPr lang="en-GB" dirty="0"/>
              <a:t> November 2024</a:t>
            </a:r>
          </a:p>
          <a:p>
            <a:endParaRPr lang="en-GB" dirty="0"/>
          </a:p>
          <a:p>
            <a:r>
              <a:rPr lang="en-GB" dirty="0"/>
              <a:t>Kusham </a:t>
            </a:r>
            <a:r>
              <a:rPr lang="en-GB" dirty="0" err="1"/>
              <a:t>Nijhar,</a:t>
            </a:r>
            <a:r>
              <a:rPr lang="en-GB" dirty="0"/>
              <a:t> Senior Apprenticeship Manager</a:t>
            </a:r>
          </a:p>
          <a:p>
            <a:r>
              <a:rPr lang="en-GB" dirty="0"/>
              <a:t>Thames Valley</a:t>
            </a:r>
          </a:p>
        </p:txBody>
      </p:sp>
      <p:pic>
        <p:nvPicPr>
          <p:cNvPr id="7" name="Picture 6">
            <a:extLst>
              <a:ext uri="{FF2B5EF4-FFF2-40B4-BE49-F238E27FC236}">
                <a16:creationId xmlns:a16="http://schemas.microsoft.com/office/drawing/2014/main" id="{30AD7343-B551-33AB-B725-87403DF6B7BB}"/>
              </a:ext>
            </a:extLst>
          </p:cNvPr>
          <p:cNvPicPr>
            <a:picLocks noChangeAspect="1"/>
          </p:cNvPicPr>
          <p:nvPr/>
        </p:nvPicPr>
        <p:blipFill>
          <a:blip r:embed="rId3"/>
          <a:stretch>
            <a:fillRect/>
          </a:stretch>
        </p:blipFill>
        <p:spPr>
          <a:xfrm>
            <a:off x="332501" y="5735637"/>
            <a:ext cx="2382997" cy="746415"/>
          </a:xfrm>
          <a:prstGeom prst="rect">
            <a:avLst/>
          </a:prstGeom>
        </p:spPr>
      </p:pic>
      <p:pic>
        <p:nvPicPr>
          <p:cNvPr id="8" name="Picture 7" descr="A blue and white logo&#10;&#10;Description automatically generated">
            <a:extLst>
              <a:ext uri="{FF2B5EF4-FFF2-40B4-BE49-F238E27FC236}">
                <a16:creationId xmlns:a16="http://schemas.microsoft.com/office/drawing/2014/main" id="{83FD9E81-E670-3D5B-9F04-44C57B79AF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31397" y="5614249"/>
            <a:ext cx="1167909" cy="1118211"/>
          </a:xfrm>
          <a:prstGeom prst="rect">
            <a:avLst/>
          </a:prstGeom>
        </p:spPr>
      </p:pic>
    </p:spTree>
    <p:extLst>
      <p:ext uri="{BB962C8B-B14F-4D97-AF65-F5344CB8AC3E}">
        <p14:creationId xmlns:p14="http://schemas.microsoft.com/office/powerpoint/2010/main" val="1139680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6317-83C3-4DE9-5079-71A3D9EDDA76}"/>
              </a:ext>
            </a:extLst>
          </p:cNvPr>
          <p:cNvSpPr>
            <a:spLocks noGrp="1"/>
          </p:cNvSpPr>
          <p:nvPr>
            <p:ph type="title"/>
          </p:nvPr>
        </p:nvSpPr>
        <p:spPr>
          <a:xfrm>
            <a:off x="247073" y="-78220"/>
            <a:ext cx="10515600" cy="1325563"/>
          </a:xfrm>
        </p:spPr>
        <p:txBody>
          <a:bodyPr/>
          <a:lstStyle/>
          <a:p>
            <a:r>
              <a:rPr lang="en-GB" b="1" dirty="0">
                <a:solidFill>
                  <a:schemeClr val="accent1"/>
                </a:solidFill>
              </a:rPr>
              <a:t>Useful contacts and links</a:t>
            </a:r>
          </a:p>
        </p:txBody>
      </p:sp>
      <p:sp>
        <p:nvSpPr>
          <p:cNvPr id="3" name="Content Placeholder 2">
            <a:extLst>
              <a:ext uri="{FF2B5EF4-FFF2-40B4-BE49-F238E27FC236}">
                <a16:creationId xmlns:a16="http://schemas.microsoft.com/office/drawing/2014/main" id="{034C1597-6596-9829-32F5-192A5966904B}"/>
              </a:ext>
            </a:extLst>
          </p:cNvPr>
          <p:cNvSpPr>
            <a:spLocks noGrp="1"/>
          </p:cNvSpPr>
          <p:nvPr>
            <p:ph idx="1"/>
          </p:nvPr>
        </p:nvSpPr>
        <p:spPr>
          <a:xfrm>
            <a:off x="220518" y="1253331"/>
            <a:ext cx="11750963" cy="4351338"/>
          </a:xfrm>
        </p:spPr>
        <p:txBody>
          <a:bodyPr>
            <a:normAutofit/>
          </a:bodyPr>
          <a:lstStyle/>
          <a:p>
            <a:r>
              <a:rPr lang="en-GB" dirty="0"/>
              <a:t>For local support email: </a:t>
            </a:r>
            <a:r>
              <a:rPr lang="en-GB" dirty="0">
                <a:hlinkClick r:id="rId2"/>
              </a:rPr>
              <a:t>england.primarycareschooltvw.se@nhs.net</a:t>
            </a:r>
            <a:endParaRPr lang="en-GB" dirty="0"/>
          </a:p>
          <a:p>
            <a:pPr marL="0" indent="0">
              <a:lnSpc>
                <a:spcPct val="100000"/>
              </a:lnSpc>
              <a:buNone/>
            </a:pPr>
            <a:endParaRPr lang="en-GB" sz="600" dirty="0"/>
          </a:p>
          <a:p>
            <a:r>
              <a:rPr lang="en-GB" dirty="0"/>
              <a:t>For all apprenticeship resources across the Thames Valley and Wessex: </a:t>
            </a:r>
          </a:p>
          <a:p>
            <a:pPr marL="271463" indent="0">
              <a:buNone/>
            </a:pPr>
            <a:r>
              <a:rPr lang="en-GB" dirty="0">
                <a:hlinkClick r:id="rId3"/>
              </a:rPr>
              <a:t>Apprenticeships in Primary Care - Working across Wessex (hee.nhs.uk)</a:t>
            </a:r>
            <a:endParaRPr lang="en-GB" dirty="0"/>
          </a:p>
          <a:p>
            <a:pPr marL="271463" indent="0">
              <a:buNone/>
            </a:pPr>
            <a:endParaRPr lang="en-GB" sz="1600" dirty="0"/>
          </a:p>
          <a:p>
            <a:r>
              <a:rPr lang="en-GB" dirty="0"/>
              <a:t>For support with functional </a:t>
            </a:r>
            <a:r>
              <a:rPr lang="en-GB"/>
              <a:t>skills: </a:t>
            </a:r>
            <a:r>
              <a:rPr lang="en-GB">
                <a:hlinkClick r:id="rId4"/>
              </a:rPr>
              <a:t>PowerPoint Presentation</a:t>
            </a:r>
            <a:endParaRPr lang="en-GB" dirty="0"/>
          </a:p>
          <a:p>
            <a:pPr marL="0" indent="0">
              <a:buNone/>
            </a:pPr>
            <a:endParaRPr lang="en-GB" dirty="0"/>
          </a:p>
        </p:txBody>
      </p:sp>
      <p:pic>
        <p:nvPicPr>
          <p:cNvPr id="6" name="Picture 5">
            <a:extLst>
              <a:ext uri="{FF2B5EF4-FFF2-40B4-BE49-F238E27FC236}">
                <a16:creationId xmlns:a16="http://schemas.microsoft.com/office/drawing/2014/main" id="{640C364E-3E5A-A5CB-C379-91DCB344D852}"/>
              </a:ext>
            </a:extLst>
          </p:cNvPr>
          <p:cNvPicPr>
            <a:picLocks noChangeAspect="1"/>
          </p:cNvPicPr>
          <p:nvPr/>
        </p:nvPicPr>
        <p:blipFill>
          <a:blip r:embed="rId5"/>
          <a:stretch>
            <a:fillRect/>
          </a:stretch>
        </p:blipFill>
        <p:spPr>
          <a:xfrm>
            <a:off x="351904" y="6008809"/>
            <a:ext cx="2064214" cy="646564"/>
          </a:xfrm>
          <a:prstGeom prst="rect">
            <a:avLst/>
          </a:prstGeom>
        </p:spPr>
      </p:pic>
      <p:pic>
        <p:nvPicPr>
          <p:cNvPr id="8" name="Picture 7" descr="A blue and white logo&#10;&#10;Description automatically generated">
            <a:extLst>
              <a:ext uri="{FF2B5EF4-FFF2-40B4-BE49-F238E27FC236}">
                <a16:creationId xmlns:a16="http://schemas.microsoft.com/office/drawing/2014/main" id="{DE0128F2-F2FF-17D9-0279-C0380E43ACB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97848" y="5645071"/>
            <a:ext cx="1167909" cy="1118211"/>
          </a:xfrm>
          <a:prstGeom prst="rect">
            <a:avLst/>
          </a:prstGeom>
        </p:spPr>
      </p:pic>
    </p:spTree>
    <p:extLst>
      <p:ext uri="{BB962C8B-B14F-4D97-AF65-F5344CB8AC3E}">
        <p14:creationId xmlns:p14="http://schemas.microsoft.com/office/powerpoint/2010/main" val="2989586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67378C41-C710-EB2B-9053-3A7C032DB29A}"/>
              </a:ext>
            </a:extLst>
          </p:cNvPr>
          <p:cNvSpPr txBox="1">
            <a:spLocks/>
          </p:cNvSpPr>
          <p:nvPr/>
        </p:nvSpPr>
        <p:spPr>
          <a:xfrm>
            <a:off x="1371597" y="348865"/>
            <a:ext cx="10044023" cy="8777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4000" b="1" kern="1200" dirty="0">
                <a:solidFill>
                  <a:srgbClr val="FFFFFF"/>
                </a:solidFill>
                <a:latin typeface="+mj-lt"/>
                <a:ea typeface="+mj-ea"/>
                <a:cs typeface="+mj-cs"/>
              </a:rPr>
              <a:t>Apprenticeships: information sessions</a:t>
            </a:r>
          </a:p>
        </p:txBody>
      </p:sp>
      <p:pic>
        <p:nvPicPr>
          <p:cNvPr id="8" name="Picture 7">
            <a:extLst>
              <a:ext uri="{FF2B5EF4-FFF2-40B4-BE49-F238E27FC236}">
                <a16:creationId xmlns:a16="http://schemas.microsoft.com/office/drawing/2014/main" id="{E28245DE-4A08-4F64-B9D0-ED5C03AE5095}"/>
              </a:ext>
            </a:extLst>
          </p:cNvPr>
          <p:cNvPicPr>
            <a:picLocks noChangeAspect="1"/>
          </p:cNvPicPr>
          <p:nvPr/>
        </p:nvPicPr>
        <p:blipFill>
          <a:blip r:embed="rId2"/>
          <a:stretch>
            <a:fillRect/>
          </a:stretch>
        </p:blipFill>
        <p:spPr>
          <a:xfrm>
            <a:off x="6104648" y="3951413"/>
            <a:ext cx="6644" cy="6644"/>
          </a:xfrm>
          <a:prstGeom prst="rect">
            <a:avLst/>
          </a:prstGeom>
        </p:spPr>
      </p:pic>
      <p:sp>
        <p:nvSpPr>
          <p:cNvPr id="11" name="Content Placeholder 10">
            <a:extLst>
              <a:ext uri="{FF2B5EF4-FFF2-40B4-BE49-F238E27FC236}">
                <a16:creationId xmlns:a16="http://schemas.microsoft.com/office/drawing/2014/main" id="{3A3719F3-8C6A-A4CD-E36F-616B545693FC}"/>
              </a:ext>
            </a:extLst>
          </p:cNvPr>
          <p:cNvSpPr>
            <a:spLocks/>
          </p:cNvSpPr>
          <p:nvPr/>
        </p:nvSpPr>
        <p:spPr>
          <a:xfrm>
            <a:off x="368438" y="1830095"/>
            <a:ext cx="11472420" cy="3922717"/>
          </a:xfrm>
          <a:prstGeom prst="rect">
            <a:avLst/>
          </a:prstGeom>
        </p:spPr>
        <p:txBody>
          <a:bodyPr>
            <a:normAutofit/>
          </a:bodyPr>
          <a:lstStyle/>
          <a:p>
            <a:pPr defTabSz="630936">
              <a:spcAft>
                <a:spcPts val="600"/>
              </a:spcAft>
            </a:pPr>
            <a:r>
              <a:rPr lang="en-GB" i="1" kern="1200" dirty="0">
                <a:solidFill>
                  <a:srgbClr val="333333"/>
                </a:solidFill>
                <a:latin typeface="+mn-lt"/>
                <a:ea typeface="+mn-ea"/>
                <a:cs typeface="+mn-cs"/>
              </a:rPr>
              <a:t>6th March – Apprenticeships: What’s available for Primary Care and how to get started – recording : </a:t>
            </a:r>
            <a:r>
              <a:rPr lang="en-GB" i="1" dirty="0">
                <a:hlinkClick r:id="rId3"/>
              </a:rPr>
              <a:t>Understanding apprentices in Primary Care and how to get started. (youtube.com)</a:t>
            </a:r>
            <a:r>
              <a:rPr lang="en-GB" i="1" dirty="0"/>
              <a:t> </a:t>
            </a:r>
            <a:r>
              <a:rPr lang="en-GB" i="1" kern="1200" dirty="0">
                <a:solidFill>
                  <a:srgbClr val="333333"/>
                </a:solidFill>
                <a:highlight>
                  <a:srgbClr val="FFFF00"/>
                </a:highlight>
                <a:latin typeface="+mn-lt"/>
                <a:ea typeface="+mn-ea"/>
                <a:cs typeface="+mn-cs"/>
              </a:rPr>
              <a:t> </a:t>
            </a:r>
          </a:p>
          <a:p>
            <a:pPr defTabSz="630936">
              <a:spcAft>
                <a:spcPts val="600"/>
              </a:spcAft>
            </a:pPr>
            <a:endParaRPr lang="en-GB" i="1" kern="1200" dirty="0">
              <a:solidFill>
                <a:srgbClr val="333333"/>
              </a:solidFill>
              <a:latin typeface="+mn-lt"/>
              <a:ea typeface="+mn-ea"/>
              <a:cs typeface="+mn-cs"/>
            </a:endParaRPr>
          </a:p>
          <a:p>
            <a:pPr defTabSz="630936">
              <a:spcAft>
                <a:spcPts val="600"/>
              </a:spcAft>
            </a:pPr>
            <a:r>
              <a:rPr lang="en-GB" i="1" kern="1200" dirty="0">
                <a:solidFill>
                  <a:srgbClr val="333333"/>
                </a:solidFill>
                <a:latin typeface="+mn-lt"/>
                <a:ea typeface="+mn-ea"/>
                <a:cs typeface="+mn-cs"/>
              </a:rPr>
              <a:t>1st May – Apprenticeships: Understanding levy transfers – </a:t>
            </a:r>
            <a:r>
              <a:rPr lang="en-GB" dirty="0">
                <a:hlinkClick r:id="rId4"/>
              </a:rPr>
              <a:t>Understanding-Levy-Transfers-in-Primary-Care.pptx (live.com)</a:t>
            </a:r>
            <a:endParaRPr lang="en-GB" i="1" kern="1200" dirty="0">
              <a:solidFill>
                <a:srgbClr val="333333"/>
              </a:solidFill>
              <a:highlight>
                <a:srgbClr val="FFFF00"/>
              </a:highlight>
              <a:latin typeface="+mn-lt"/>
              <a:ea typeface="+mn-ea"/>
              <a:cs typeface="+mn-cs"/>
            </a:endParaRPr>
          </a:p>
          <a:p>
            <a:pPr defTabSz="630936">
              <a:spcAft>
                <a:spcPts val="600"/>
              </a:spcAft>
            </a:pPr>
            <a:endParaRPr lang="en-GB" i="1" kern="1200" dirty="0">
              <a:solidFill>
                <a:srgbClr val="333333"/>
              </a:solidFill>
              <a:latin typeface="+mn-lt"/>
              <a:ea typeface="+mn-ea"/>
              <a:cs typeface="+mn-cs"/>
            </a:endParaRPr>
          </a:p>
          <a:p>
            <a:pPr defTabSz="630936">
              <a:spcAft>
                <a:spcPts val="600"/>
              </a:spcAft>
            </a:pPr>
            <a:r>
              <a:rPr lang="en-GB" i="1" kern="1200" dirty="0">
                <a:solidFill>
                  <a:srgbClr val="333333"/>
                </a:solidFill>
                <a:latin typeface="+mn-lt"/>
                <a:ea typeface="+mn-ea"/>
                <a:cs typeface="+mn-cs"/>
              </a:rPr>
              <a:t>3rd July – Apprenticeships: Understanding the Pharmacy Technician apprenticeship - </a:t>
            </a:r>
            <a:r>
              <a:rPr lang="en-GB" dirty="0">
                <a:hlinkClick r:id="rId5"/>
              </a:rPr>
              <a:t>Apprenticeship-bitesize-Pharmacy-Tech-L3-final.pptx (live.com)</a:t>
            </a:r>
            <a:endParaRPr lang="en-GB" i="1" kern="1200" dirty="0">
              <a:solidFill>
                <a:srgbClr val="333333"/>
              </a:solidFill>
              <a:latin typeface="+mn-lt"/>
              <a:ea typeface="+mn-ea"/>
              <a:cs typeface="+mn-cs"/>
            </a:endParaRPr>
          </a:p>
          <a:p>
            <a:pPr defTabSz="630936">
              <a:spcAft>
                <a:spcPts val="600"/>
              </a:spcAft>
            </a:pPr>
            <a:endParaRPr lang="en-GB" i="1" kern="1200" dirty="0">
              <a:solidFill>
                <a:srgbClr val="333333"/>
              </a:solidFill>
              <a:latin typeface="+mn-lt"/>
              <a:ea typeface="+mn-ea"/>
              <a:cs typeface="+mn-cs"/>
            </a:endParaRPr>
          </a:p>
          <a:p>
            <a:pPr defTabSz="630936">
              <a:spcAft>
                <a:spcPts val="600"/>
              </a:spcAft>
            </a:pPr>
            <a:r>
              <a:rPr lang="en-GB" i="1" kern="1200" dirty="0">
                <a:solidFill>
                  <a:srgbClr val="333333"/>
                </a:solidFill>
                <a:latin typeface="+mn-lt"/>
                <a:ea typeface="+mn-ea"/>
                <a:cs typeface="+mn-cs"/>
              </a:rPr>
              <a:t>4th September – Apprenticeships: Management and Leadership - </a:t>
            </a:r>
            <a:r>
              <a:rPr lang="en-GB" i="1" kern="1200" dirty="0">
                <a:solidFill>
                  <a:srgbClr val="333333"/>
                </a:solidFill>
                <a:latin typeface="+mn-lt"/>
                <a:ea typeface="+mn-ea"/>
                <a:cs typeface="+mn-cs"/>
                <a:hlinkClick r:id="rId6"/>
              </a:rPr>
              <a:t>https://youtu.be/jBLtwG_ygy8?si=lQuTXRdzTsVg4WKO</a:t>
            </a:r>
            <a:r>
              <a:rPr lang="en-GB" i="1" kern="1200" dirty="0">
                <a:solidFill>
                  <a:srgbClr val="333333"/>
                </a:solidFill>
                <a:latin typeface="+mn-lt"/>
                <a:ea typeface="+mn-ea"/>
                <a:cs typeface="+mn-cs"/>
              </a:rPr>
              <a:t>    </a:t>
            </a:r>
            <a:r>
              <a:rPr lang="en-GB" i="1" kern="1200" dirty="0">
                <a:solidFill>
                  <a:srgbClr val="333333"/>
                </a:solidFill>
                <a:highlight>
                  <a:srgbClr val="FFFF00"/>
                </a:highlight>
                <a:latin typeface="+mn-lt"/>
                <a:ea typeface="+mn-ea"/>
                <a:cs typeface="+mn-cs"/>
              </a:rPr>
              <a:t>  </a:t>
            </a:r>
          </a:p>
          <a:p>
            <a:pPr defTabSz="630936">
              <a:spcAft>
                <a:spcPts val="600"/>
              </a:spcAft>
            </a:pPr>
            <a:endParaRPr lang="en-GB" kern="1200" dirty="0">
              <a:solidFill>
                <a:srgbClr val="333333"/>
              </a:solidFill>
              <a:latin typeface="+mn-lt"/>
              <a:ea typeface="+mn-ea"/>
              <a:cs typeface="+mn-cs"/>
            </a:endParaRPr>
          </a:p>
          <a:p>
            <a:pPr defTabSz="630936">
              <a:spcAft>
                <a:spcPts val="600"/>
              </a:spcAft>
            </a:pPr>
            <a:r>
              <a:rPr lang="en-GB" kern="1200" dirty="0">
                <a:solidFill>
                  <a:srgbClr val="333333"/>
                </a:solidFill>
                <a:latin typeface="+mn-lt"/>
                <a:ea typeface="+mn-ea"/>
                <a:cs typeface="+mn-cs"/>
              </a:rPr>
              <a:t>6th November – Apprenticeships: Digital and Quality</a:t>
            </a:r>
          </a:p>
          <a:p>
            <a:pPr defTabSz="630936">
              <a:spcAft>
                <a:spcPts val="600"/>
              </a:spcAft>
            </a:pPr>
            <a:endParaRPr lang="en-GB" kern="1200" dirty="0">
              <a:solidFill>
                <a:srgbClr val="333333"/>
              </a:solidFill>
              <a:latin typeface="+mn-lt"/>
              <a:ea typeface="+mn-ea"/>
              <a:cs typeface="+mn-cs"/>
            </a:endParaRPr>
          </a:p>
          <a:p>
            <a:pPr defTabSz="630936">
              <a:spcAft>
                <a:spcPts val="600"/>
              </a:spcAft>
            </a:pPr>
            <a:endParaRPr lang="en-GB" kern="1200" dirty="0">
              <a:solidFill>
                <a:srgbClr val="333333"/>
              </a:solidFill>
              <a:latin typeface="+mn-lt"/>
              <a:ea typeface="+mn-ea"/>
              <a:cs typeface="+mn-cs"/>
            </a:endParaRPr>
          </a:p>
          <a:p>
            <a:pPr marL="0" indent="0">
              <a:spcAft>
                <a:spcPts val="600"/>
              </a:spcAft>
              <a:buNone/>
            </a:pPr>
            <a:endParaRPr lang="en-GB" sz="2800" dirty="0"/>
          </a:p>
        </p:txBody>
      </p:sp>
      <p:pic>
        <p:nvPicPr>
          <p:cNvPr id="4" name="Picture 3">
            <a:extLst>
              <a:ext uri="{FF2B5EF4-FFF2-40B4-BE49-F238E27FC236}">
                <a16:creationId xmlns:a16="http://schemas.microsoft.com/office/drawing/2014/main" id="{50956410-FAEE-9A56-3AF2-795E7549D1F9}"/>
              </a:ext>
            </a:extLst>
          </p:cNvPr>
          <p:cNvPicPr>
            <a:picLocks noChangeAspect="1"/>
          </p:cNvPicPr>
          <p:nvPr/>
        </p:nvPicPr>
        <p:blipFill>
          <a:blip r:embed="rId7"/>
          <a:stretch>
            <a:fillRect/>
          </a:stretch>
        </p:blipFill>
        <p:spPr>
          <a:xfrm>
            <a:off x="158179" y="6006461"/>
            <a:ext cx="2275324" cy="712689"/>
          </a:xfrm>
          <a:prstGeom prst="rect">
            <a:avLst/>
          </a:prstGeom>
        </p:spPr>
      </p:pic>
      <p:pic>
        <p:nvPicPr>
          <p:cNvPr id="6" name="Picture 5" descr="A blue and white logo&#10;&#10;Description automatically generated">
            <a:extLst>
              <a:ext uri="{FF2B5EF4-FFF2-40B4-BE49-F238E27FC236}">
                <a16:creationId xmlns:a16="http://schemas.microsoft.com/office/drawing/2014/main" id="{C03E75CB-3257-7866-B53B-754970AA798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803118" y="5803330"/>
            <a:ext cx="1055036" cy="1010141"/>
          </a:xfrm>
          <a:prstGeom prst="rect">
            <a:avLst/>
          </a:prstGeom>
        </p:spPr>
      </p:pic>
    </p:spTree>
    <p:extLst>
      <p:ext uri="{BB962C8B-B14F-4D97-AF65-F5344CB8AC3E}">
        <p14:creationId xmlns:p14="http://schemas.microsoft.com/office/powerpoint/2010/main" val="223877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4D3C-2EB5-9DE4-968A-589B39D4A8F8}"/>
              </a:ext>
            </a:extLst>
          </p:cNvPr>
          <p:cNvSpPr>
            <a:spLocks noGrp="1"/>
          </p:cNvSpPr>
          <p:nvPr>
            <p:ph type="title"/>
          </p:nvPr>
        </p:nvSpPr>
        <p:spPr>
          <a:xfrm>
            <a:off x="736600" y="170697"/>
            <a:ext cx="10515600" cy="1325563"/>
          </a:xfrm>
        </p:spPr>
        <p:txBody>
          <a:bodyPr/>
          <a:lstStyle/>
          <a:p>
            <a:r>
              <a:rPr lang="en-GB" b="1" dirty="0">
                <a:solidFill>
                  <a:schemeClr val="accent1"/>
                </a:solidFill>
              </a:rPr>
              <a:t>Session content</a:t>
            </a:r>
          </a:p>
        </p:txBody>
      </p:sp>
      <p:sp>
        <p:nvSpPr>
          <p:cNvPr id="3" name="Content Placeholder 2">
            <a:extLst>
              <a:ext uri="{FF2B5EF4-FFF2-40B4-BE49-F238E27FC236}">
                <a16:creationId xmlns:a16="http://schemas.microsoft.com/office/drawing/2014/main" id="{612EF900-32D9-49CF-1537-E857DF7C91A8}"/>
              </a:ext>
            </a:extLst>
          </p:cNvPr>
          <p:cNvSpPr>
            <a:spLocks noGrp="1"/>
          </p:cNvSpPr>
          <p:nvPr>
            <p:ph idx="1"/>
          </p:nvPr>
        </p:nvSpPr>
        <p:spPr>
          <a:xfrm>
            <a:off x="736600" y="1517585"/>
            <a:ext cx="10515600" cy="4351338"/>
          </a:xfrm>
        </p:spPr>
        <p:txBody>
          <a:bodyPr/>
          <a:lstStyle/>
          <a:p>
            <a:r>
              <a:rPr lang="en-GB" dirty="0"/>
              <a:t>Digital apprenticeships</a:t>
            </a:r>
          </a:p>
          <a:p>
            <a:r>
              <a:rPr lang="en-GB" dirty="0"/>
              <a:t>Quality apprenticeships</a:t>
            </a:r>
          </a:p>
          <a:p>
            <a:r>
              <a:rPr lang="en-GB" dirty="0"/>
              <a:t>Top tips for a successful apprenticeship</a:t>
            </a:r>
          </a:p>
          <a:p>
            <a:r>
              <a:rPr lang="en-GB" dirty="0"/>
              <a:t>Entry requirements</a:t>
            </a:r>
          </a:p>
          <a:p>
            <a:r>
              <a:rPr lang="en-GB" dirty="0"/>
              <a:t>Funding</a:t>
            </a:r>
          </a:p>
          <a:p>
            <a:r>
              <a:rPr lang="en-GB" dirty="0"/>
              <a:t>How to get started</a:t>
            </a:r>
          </a:p>
          <a:p>
            <a:r>
              <a:rPr lang="en-GB" dirty="0"/>
              <a:t>Useful contacts and links</a:t>
            </a:r>
          </a:p>
        </p:txBody>
      </p:sp>
      <p:pic>
        <p:nvPicPr>
          <p:cNvPr id="6" name="Picture 5">
            <a:extLst>
              <a:ext uri="{FF2B5EF4-FFF2-40B4-BE49-F238E27FC236}">
                <a16:creationId xmlns:a16="http://schemas.microsoft.com/office/drawing/2014/main" id="{3E1494CA-FD48-B64C-AB4F-75F1D9E4E7EC}"/>
              </a:ext>
            </a:extLst>
          </p:cNvPr>
          <p:cNvPicPr>
            <a:picLocks noChangeAspect="1"/>
          </p:cNvPicPr>
          <p:nvPr/>
        </p:nvPicPr>
        <p:blipFill>
          <a:blip r:embed="rId2"/>
          <a:stretch>
            <a:fillRect/>
          </a:stretch>
        </p:blipFill>
        <p:spPr>
          <a:xfrm>
            <a:off x="320488" y="5735405"/>
            <a:ext cx="2382997" cy="746415"/>
          </a:xfrm>
          <a:prstGeom prst="rect">
            <a:avLst/>
          </a:prstGeom>
        </p:spPr>
      </p:pic>
      <p:pic>
        <p:nvPicPr>
          <p:cNvPr id="7" name="Picture 6" descr="A blue and white logo&#10;&#10;Description automatically generated">
            <a:extLst>
              <a:ext uri="{FF2B5EF4-FFF2-40B4-BE49-F238E27FC236}">
                <a16:creationId xmlns:a16="http://schemas.microsoft.com/office/drawing/2014/main" id="{376074DB-3C5E-F926-7DA9-3F11A4DED5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1397" y="5614249"/>
            <a:ext cx="1167909" cy="1118211"/>
          </a:xfrm>
          <a:prstGeom prst="rect">
            <a:avLst/>
          </a:prstGeom>
        </p:spPr>
      </p:pic>
    </p:spTree>
    <p:extLst>
      <p:ext uri="{BB962C8B-B14F-4D97-AF65-F5344CB8AC3E}">
        <p14:creationId xmlns:p14="http://schemas.microsoft.com/office/powerpoint/2010/main" val="1327615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940BA-301F-4086-A9C8-0D12064F1709}"/>
              </a:ext>
            </a:extLst>
          </p:cNvPr>
          <p:cNvSpPr>
            <a:spLocks noGrp="1"/>
          </p:cNvSpPr>
          <p:nvPr>
            <p:ph type="title"/>
          </p:nvPr>
        </p:nvSpPr>
        <p:spPr>
          <a:xfrm>
            <a:off x="-1798099" y="-168711"/>
            <a:ext cx="10515600" cy="1152939"/>
          </a:xfrm>
        </p:spPr>
        <p:txBody>
          <a:bodyPr>
            <a:normAutofit/>
          </a:bodyPr>
          <a:lstStyle/>
          <a:p>
            <a:pPr algn="ctr"/>
            <a:r>
              <a:rPr lang="en-GB" sz="4000" b="1" dirty="0">
                <a:solidFill>
                  <a:srgbClr val="0070C0"/>
                </a:solidFill>
              </a:rPr>
              <a:t>Apprenticeships in Primary Care</a:t>
            </a:r>
          </a:p>
        </p:txBody>
      </p:sp>
      <p:sp>
        <p:nvSpPr>
          <p:cNvPr id="7" name="Rectangle: Rounded Corners 6">
            <a:extLst>
              <a:ext uri="{FF2B5EF4-FFF2-40B4-BE49-F238E27FC236}">
                <a16:creationId xmlns:a16="http://schemas.microsoft.com/office/drawing/2014/main" id="{DECC707D-D189-4906-8173-56F729B57899}"/>
              </a:ext>
            </a:extLst>
          </p:cNvPr>
          <p:cNvSpPr/>
          <p:nvPr/>
        </p:nvSpPr>
        <p:spPr>
          <a:xfrm>
            <a:off x="7271310" y="721564"/>
            <a:ext cx="4447754" cy="13255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Level 2 (GCSE) to Lev</a:t>
            </a:r>
            <a:r>
              <a:rPr lang="en-GB" sz="2000" dirty="0" err="1">
                <a:solidFill>
                  <a:srgbClr val="0070C0"/>
                </a:solidFill>
                <a:latin typeface="Calibri" panose="020F0502020204030204"/>
              </a:rPr>
              <a:t>el</a:t>
            </a:r>
            <a:r>
              <a:rPr lang="en-GB" sz="2000" dirty="0">
                <a:solidFill>
                  <a:srgbClr val="0070C0"/>
                </a:solidFill>
                <a:latin typeface="Calibri" panose="020F0502020204030204"/>
              </a:rPr>
              <a:t> 7</a:t>
            </a: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(Post- Graduate) qualifications</a:t>
            </a:r>
          </a:p>
        </p:txBody>
      </p:sp>
      <p:sp>
        <p:nvSpPr>
          <p:cNvPr id="8" name="Rectangle: Rounded Corners 7">
            <a:extLst>
              <a:ext uri="{FF2B5EF4-FFF2-40B4-BE49-F238E27FC236}">
                <a16:creationId xmlns:a16="http://schemas.microsoft.com/office/drawing/2014/main" id="{664CD961-C533-4174-A0C7-4BF16269B2B7}"/>
              </a:ext>
            </a:extLst>
          </p:cNvPr>
          <p:cNvSpPr/>
          <p:nvPr/>
        </p:nvSpPr>
        <p:spPr>
          <a:xfrm>
            <a:off x="7303612" y="2145934"/>
            <a:ext cx="4383150" cy="14372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Funding &amp; co-funding available for training costs ranging £2.5k to £27k</a:t>
            </a:r>
          </a:p>
        </p:txBody>
      </p:sp>
      <p:sp>
        <p:nvSpPr>
          <p:cNvPr id="12" name="Callout: Left-Right Arrow 11">
            <a:extLst>
              <a:ext uri="{FF2B5EF4-FFF2-40B4-BE49-F238E27FC236}">
                <a16:creationId xmlns:a16="http://schemas.microsoft.com/office/drawing/2014/main" id="{6A2F6B15-7C5E-44F3-B0D8-AC5361DA709C}"/>
              </a:ext>
            </a:extLst>
          </p:cNvPr>
          <p:cNvSpPr/>
          <p:nvPr/>
        </p:nvSpPr>
        <p:spPr>
          <a:xfrm>
            <a:off x="3193775" y="820008"/>
            <a:ext cx="3816625" cy="1865889"/>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latin typeface="Calibri" panose="020F0502020204030204"/>
                <a:ea typeface="+mn-ea"/>
                <a:cs typeface="+mn-cs"/>
              </a:rPr>
              <a:t>Expand your future workforce</a:t>
            </a:r>
          </a:p>
        </p:txBody>
      </p:sp>
      <p:sp>
        <p:nvSpPr>
          <p:cNvPr id="13" name="Callout: Left-Right Arrow 12">
            <a:extLst>
              <a:ext uri="{FF2B5EF4-FFF2-40B4-BE49-F238E27FC236}">
                <a16:creationId xmlns:a16="http://schemas.microsoft.com/office/drawing/2014/main" id="{3D176D6D-87EC-482D-948C-5BD61A1400B1}"/>
              </a:ext>
            </a:extLst>
          </p:cNvPr>
          <p:cNvSpPr/>
          <p:nvPr/>
        </p:nvSpPr>
        <p:spPr>
          <a:xfrm>
            <a:off x="3193775" y="2914969"/>
            <a:ext cx="3816625" cy="1657032"/>
          </a:xfrm>
          <a:prstGeom prst="leftRightArrowCallou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white"/>
                </a:solidFill>
                <a:effectLst/>
                <a:uLnTx/>
                <a:uFillTx/>
                <a:latin typeface="Calibri" panose="020F0502020204030204"/>
                <a:ea typeface="+mn-ea"/>
                <a:cs typeface="+mn-cs"/>
              </a:rPr>
              <a:t>Develop and retain your workforce – there’s no upper age limit</a:t>
            </a:r>
          </a:p>
        </p:txBody>
      </p:sp>
      <p:sp>
        <p:nvSpPr>
          <p:cNvPr id="14" name="Callout: Left-Right Arrow 13">
            <a:extLst>
              <a:ext uri="{FF2B5EF4-FFF2-40B4-BE49-F238E27FC236}">
                <a16:creationId xmlns:a16="http://schemas.microsoft.com/office/drawing/2014/main" id="{658F9657-6F04-4ADC-9A50-0B9520C5C0B6}"/>
              </a:ext>
            </a:extLst>
          </p:cNvPr>
          <p:cNvSpPr/>
          <p:nvPr/>
        </p:nvSpPr>
        <p:spPr>
          <a:xfrm>
            <a:off x="3193775" y="4787060"/>
            <a:ext cx="3816625" cy="1997008"/>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900" b="0" i="0" u="none" strike="noStrike" kern="1200" cap="none" spc="0" normalizeH="0" baseline="0" noProof="0" dirty="0">
                <a:ln>
                  <a:noFill/>
                </a:ln>
                <a:solidFill>
                  <a:prstClr val="white"/>
                </a:solidFill>
                <a:effectLst/>
                <a:uLnTx/>
                <a:uFillTx/>
                <a:latin typeface="Calibri" panose="020F0502020204030204"/>
                <a:ea typeface="+mn-ea"/>
                <a:cs typeface="+mn-cs"/>
              </a:rPr>
              <a:t>Apprenticeships</a:t>
            </a:r>
            <a:r>
              <a:rPr kumimoji="0" lang="en-GB" sz="2000" b="0" i="0" u="none" strike="noStrike" kern="1200" cap="none" spc="0" normalizeH="0" baseline="0" noProof="0" dirty="0">
                <a:ln>
                  <a:noFill/>
                </a:ln>
                <a:solidFill>
                  <a:prstClr val="white"/>
                </a:solidFill>
                <a:effectLst/>
                <a:uLnTx/>
                <a:uFillTx/>
                <a:latin typeface="Calibri" panose="020F0502020204030204"/>
                <a:ea typeface="+mn-ea"/>
                <a:cs typeface="+mn-cs"/>
              </a:rPr>
              <a:t> provide robust development</a:t>
            </a:r>
          </a:p>
        </p:txBody>
      </p:sp>
      <p:sp>
        <p:nvSpPr>
          <p:cNvPr id="17" name="Rectangle: Rounded Corners 16">
            <a:extLst>
              <a:ext uri="{FF2B5EF4-FFF2-40B4-BE49-F238E27FC236}">
                <a16:creationId xmlns:a16="http://schemas.microsoft.com/office/drawing/2014/main" id="{0AA09B2D-9AA6-415C-B114-9528096D49AE}"/>
              </a:ext>
            </a:extLst>
          </p:cNvPr>
          <p:cNvSpPr/>
          <p:nvPr/>
        </p:nvSpPr>
        <p:spPr>
          <a:xfrm>
            <a:off x="7335914" y="5458505"/>
            <a:ext cx="4383150" cy="13255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Clinical and non-clinical training </a:t>
            </a:r>
            <a:r>
              <a:rPr lang="en-GB" sz="2000" dirty="0">
                <a:solidFill>
                  <a:srgbClr val="0070C0"/>
                </a:solidFill>
                <a:latin typeface="Calibri" panose="020F0502020204030204"/>
              </a:rPr>
              <a:t>apprenticeships available</a:t>
            </a:r>
            <a:endPar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1579DE4D-B1CF-469C-B9CA-44B6595EBE0C}"/>
              </a:ext>
            </a:extLst>
          </p:cNvPr>
          <p:cNvSpPr/>
          <p:nvPr/>
        </p:nvSpPr>
        <p:spPr>
          <a:xfrm>
            <a:off x="279128" y="872642"/>
            <a:ext cx="2459929" cy="209200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c.700 training </a:t>
            </a:r>
            <a:r>
              <a:rPr lang="en-GB" sz="2350" dirty="0"/>
              <a:t>programmes</a:t>
            </a:r>
            <a:r>
              <a:rPr lang="en-GB" sz="2400" dirty="0"/>
              <a:t> available!</a:t>
            </a:r>
          </a:p>
        </p:txBody>
      </p:sp>
      <p:sp>
        <p:nvSpPr>
          <p:cNvPr id="20" name="Oval 19">
            <a:extLst>
              <a:ext uri="{FF2B5EF4-FFF2-40B4-BE49-F238E27FC236}">
                <a16:creationId xmlns:a16="http://schemas.microsoft.com/office/drawing/2014/main" id="{711D017A-7C7E-4287-AC69-4C799AB9339B}"/>
              </a:ext>
            </a:extLst>
          </p:cNvPr>
          <p:cNvSpPr/>
          <p:nvPr/>
        </p:nvSpPr>
        <p:spPr>
          <a:xfrm>
            <a:off x="398394" y="2864572"/>
            <a:ext cx="2404441" cy="209200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Age </a:t>
            </a:r>
          </a:p>
          <a:p>
            <a:pPr algn="ctr"/>
            <a:r>
              <a:rPr lang="en-GB" sz="2800" dirty="0"/>
              <a:t>16 – 160!</a:t>
            </a:r>
          </a:p>
        </p:txBody>
      </p:sp>
      <p:sp>
        <p:nvSpPr>
          <p:cNvPr id="21" name="Oval 20">
            <a:extLst>
              <a:ext uri="{FF2B5EF4-FFF2-40B4-BE49-F238E27FC236}">
                <a16:creationId xmlns:a16="http://schemas.microsoft.com/office/drawing/2014/main" id="{1464A07E-E6D6-4BAB-A004-30A24608F0A7}"/>
              </a:ext>
            </a:extLst>
          </p:cNvPr>
          <p:cNvSpPr/>
          <p:nvPr/>
        </p:nvSpPr>
        <p:spPr>
          <a:xfrm>
            <a:off x="398394" y="4858929"/>
            <a:ext cx="2340663" cy="1972567"/>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Improve service quality</a:t>
            </a:r>
          </a:p>
        </p:txBody>
      </p:sp>
      <p:sp>
        <p:nvSpPr>
          <p:cNvPr id="15" name="Rectangle: Rounded Corners 14">
            <a:extLst>
              <a:ext uri="{FF2B5EF4-FFF2-40B4-BE49-F238E27FC236}">
                <a16:creationId xmlns:a16="http://schemas.microsoft.com/office/drawing/2014/main" id="{B5563F2C-1172-4431-9B58-244FE5346341}"/>
              </a:ext>
            </a:extLst>
          </p:cNvPr>
          <p:cNvSpPr/>
          <p:nvPr/>
        </p:nvSpPr>
        <p:spPr>
          <a:xfrm>
            <a:off x="7303612" y="3682017"/>
            <a:ext cx="4383150" cy="15337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srgbClr val="0070C0"/>
                </a:solidFill>
                <a:effectLst/>
                <a:uLnTx/>
                <a:uFillTx/>
                <a:latin typeface="Calibri" panose="020F0502020204030204"/>
                <a:ea typeface="+mn-ea"/>
                <a:cs typeface="+mn-cs"/>
              </a:rPr>
              <a:t>Government funded apprenticeship training for 16 – 21-year-olds </a:t>
            </a:r>
            <a:r>
              <a:rPr lang="en-GB" dirty="0">
                <a:solidFill>
                  <a:srgbClr val="0070C0"/>
                </a:solidFill>
                <a:latin typeface="Calibri" panose="020F0502020204030204"/>
              </a:rPr>
              <a:t>or 22 to 24 with an education, health and care plan or care leaver, </a:t>
            </a:r>
            <a:r>
              <a:rPr kumimoji="0" lang="en-GB" b="0" i="0" u="none" strike="noStrike" kern="1200" cap="none" spc="0" normalizeH="0" baseline="0" noProof="0" dirty="0">
                <a:ln>
                  <a:noFill/>
                </a:ln>
                <a:solidFill>
                  <a:srgbClr val="0070C0"/>
                </a:solidFill>
                <a:effectLst/>
                <a:uLnTx/>
                <a:uFillTx/>
                <a:latin typeface="Calibri" panose="020F0502020204030204"/>
                <a:ea typeface="+mn-ea"/>
                <a:cs typeface="+mn-cs"/>
              </a:rPr>
              <a:t>with </a:t>
            </a:r>
            <a:r>
              <a:rPr lang="en-GB" dirty="0">
                <a:solidFill>
                  <a:srgbClr val="0070C0"/>
                </a:solidFill>
                <a:latin typeface="Calibri" panose="020F0502020204030204"/>
              </a:rPr>
              <a:t>£1k incentives and exemptions to national insurance contributions</a:t>
            </a:r>
            <a:endParaRPr kumimoji="0" lang="en-GB"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pic>
        <p:nvPicPr>
          <p:cNvPr id="4" name="Picture 3" descr="A blue and orange text&#10;&#10;Description automatically generated">
            <a:extLst>
              <a:ext uri="{FF2B5EF4-FFF2-40B4-BE49-F238E27FC236}">
                <a16:creationId xmlns:a16="http://schemas.microsoft.com/office/drawing/2014/main" id="{49413F71-ACB5-25B8-D237-782AD325A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6234" y="75696"/>
            <a:ext cx="1111364" cy="500508"/>
          </a:xfrm>
          <a:prstGeom prst="rect">
            <a:avLst/>
          </a:prstGeom>
        </p:spPr>
      </p:pic>
      <p:pic>
        <p:nvPicPr>
          <p:cNvPr id="5" name="Picture 4">
            <a:extLst>
              <a:ext uri="{FF2B5EF4-FFF2-40B4-BE49-F238E27FC236}">
                <a16:creationId xmlns:a16="http://schemas.microsoft.com/office/drawing/2014/main" id="{8DD496FD-26C0-E493-9523-CA4157E30CC4}"/>
              </a:ext>
            </a:extLst>
          </p:cNvPr>
          <p:cNvPicPr>
            <a:picLocks noChangeAspect="1"/>
          </p:cNvPicPr>
          <p:nvPr/>
        </p:nvPicPr>
        <p:blipFill>
          <a:blip r:embed="rId3"/>
          <a:stretch>
            <a:fillRect/>
          </a:stretch>
        </p:blipFill>
        <p:spPr>
          <a:xfrm>
            <a:off x="9001594" y="97487"/>
            <a:ext cx="1585862" cy="496732"/>
          </a:xfrm>
          <a:prstGeom prst="rect">
            <a:avLst/>
          </a:prstGeom>
        </p:spPr>
      </p:pic>
      <p:pic>
        <p:nvPicPr>
          <p:cNvPr id="6" name="Picture 5" descr="A logo for a health care company&#10;&#10;Description automatically generated">
            <a:extLst>
              <a:ext uri="{FF2B5EF4-FFF2-40B4-BE49-F238E27FC236}">
                <a16:creationId xmlns:a16="http://schemas.microsoft.com/office/drawing/2014/main" id="{5732B47F-AA74-A33D-F990-880439782C9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2010" y="-1272"/>
            <a:ext cx="1733594" cy="571936"/>
          </a:xfrm>
          <a:prstGeom prst="rect">
            <a:avLst/>
          </a:prstGeom>
        </p:spPr>
      </p:pic>
    </p:spTree>
    <p:extLst>
      <p:ext uri="{BB962C8B-B14F-4D97-AF65-F5344CB8AC3E}">
        <p14:creationId xmlns:p14="http://schemas.microsoft.com/office/powerpoint/2010/main" val="1150514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98845-ECDD-8F69-936D-66D2CB8E1416}"/>
              </a:ext>
            </a:extLst>
          </p:cNvPr>
          <p:cNvSpPr>
            <a:spLocks noGrp="1"/>
          </p:cNvSpPr>
          <p:nvPr>
            <p:ph type="title"/>
          </p:nvPr>
        </p:nvSpPr>
        <p:spPr>
          <a:xfrm>
            <a:off x="84495" y="-228810"/>
            <a:ext cx="9274119" cy="1135861"/>
          </a:xfrm>
        </p:spPr>
        <p:txBody>
          <a:bodyPr>
            <a:normAutofit/>
          </a:bodyPr>
          <a:lstStyle/>
          <a:p>
            <a:r>
              <a:rPr lang="en-GB" sz="4000" b="1" dirty="0">
                <a:solidFill>
                  <a:schemeClr val="accent1"/>
                </a:solidFill>
              </a:rPr>
              <a:t>Digital programmes</a:t>
            </a:r>
          </a:p>
        </p:txBody>
      </p:sp>
      <p:sp>
        <p:nvSpPr>
          <p:cNvPr id="5" name="Rectangle 4">
            <a:extLst>
              <a:ext uri="{FF2B5EF4-FFF2-40B4-BE49-F238E27FC236}">
                <a16:creationId xmlns:a16="http://schemas.microsoft.com/office/drawing/2014/main" id="{4AFDC404-992D-F3FC-75CA-16E8D8CC3352}"/>
              </a:ext>
            </a:extLst>
          </p:cNvPr>
          <p:cNvSpPr/>
          <p:nvPr/>
        </p:nvSpPr>
        <p:spPr>
          <a:xfrm>
            <a:off x="197511" y="1311379"/>
            <a:ext cx="10734192" cy="57492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hlinkClick r:id="rId3"/>
              </a:rPr>
              <a:t>Data Technician Level 3</a:t>
            </a:r>
            <a:r>
              <a:rPr lang="en-GB" dirty="0">
                <a:solidFill>
                  <a:schemeClr val="tx1"/>
                </a:solidFill>
              </a:rPr>
              <a:t> 18 – 24 months duration</a:t>
            </a:r>
          </a:p>
        </p:txBody>
      </p:sp>
      <p:sp>
        <p:nvSpPr>
          <p:cNvPr id="6" name="Rectangle 5">
            <a:extLst>
              <a:ext uri="{FF2B5EF4-FFF2-40B4-BE49-F238E27FC236}">
                <a16:creationId xmlns:a16="http://schemas.microsoft.com/office/drawing/2014/main" id="{5BF3E34D-83F4-2C80-448C-268D38739CD6}"/>
              </a:ext>
            </a:extLst>
          </p:cNvPr>
          <p:cNvSpPr/>
          <p:nvPr/>
        </p:nvSpPr>
        <p:spPr>
          <a:xfrm>
            <a:off x="197511" y="4187485"/>
            <a:ext cx="11009149" cy="62958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hlinkClick r:id="rId4"/>
              </a:rPr>
              <a:t>Data Analyst Level 4 </a:t>
            </a:r>
            <a:r>
              <a:rPr lang="en-GB" dirty="0">
                <a:solidFill>
                  <a:schemeClr val="tx1"/>
                </a:solidFill>
              </a:rPr>
              <a:t>18 – 24 months duration</a:t>
            </a:r>
          </a:p>
        </p:txBody>
      </p:sp>
      <p:sp>
        <p:nvSpPr>
          <p:cNvPr id="10" name="TextBox 9">
            <a:extLst>
              <a:ext uri="{FF2B5EF4-FFF2-40B4-BE49-F238E27FC236}">
                <a16:creationId xmlns:a16="http://schemas.microsoft.com/office/drawing/2014/main" id="{344402F7-8544-9C68-A370-7820BAE58183}"/>
              </a:ext>
            </a:extLst>
          </p:cNvPr>
          <p:cNvSpPr txBox="1"/>
          <p:nvPr/>
        </p:nvSpPr>
        <p:spPr>
          <a:xfrm>
            <a:off x="197511" y="1977159"/>
            <a:ext cx="11515028" cy="2062103"/>
          </a:xfrm>
          <a:prstGeom prst="rect">
            <a:avLst/>
          </a:prstGeom>
          <a:noFill/>
        </p:spPr>
        <p:txBody>
          <a:bodyPr wrap="square" rtlCol="0">
            <a:spAutoFit/>
          </a:bodyPr>
          <a:lstStyle/>
          <a:p>
            <a:r>
              <a:rPr lang="en-GB" sz="1600" dirty="0"/>
              <a:t>What?  You will learn to:</a:t>
            </a:r>
          </a:p>
          <a:p>
            <a:pPr marL="285750" indent="-285750">
              <a:buFont typeface="Arial" panose="020B0604020202020204" pitchFamily="34" charset="0"/>
              <a:buChar char="•"/>
            </a:pPr>
            <a:r>
              <a:rPr lang="en-GB" sz="1600" dirty="0"/>
              <a:t>source, format and present data securely in a relevant way for analysis using basic methods</a:t>
            </a:r>
          </a:p>
          <a:p>
            <a:pPr marL="285750" indent="-285750">
              <a:buFont typeface="Arial" panose="020B0604020202020204" pitchFamily="34" charset="0"/>
              <a:buChar char="•"/>
            </a:pPr>
            <a:r>
              <a:rPr lang="en-GB" sz="1600" dirty="0"/>
              <a:t>communicate outcomes appropriate to the audience e.g. story-telling and visualisation</a:t>
            </a:r>
          </a:p>
          <a:p>
            <a:pPr marL="285750" indent="-285750">
              <a:buFont typeface="Arial" panose="020B0604020202020204" pitchFamily="34" charset="0"/>
              <a:buChar char="•"/>
            </a:pPr>
            <a:r>
              <a:rPr lang="en-GB" sz="1600" dirty="0"/>
              <a:t>blend data from multiple sources as directed </a:t>
            </a:r>
          </a:p>
          <a:p>
            <a:pPr marL="285750" indent="-285750">
              <a:buFont typeface="Arial" panose="020B0604020202020204" pitchFamily="34" charset="0"/>
              <a:buChar char="•"/>
            </a:pPr>
            <a:r>
              <a:rPr lang="en-GB" sz="1600" dirty="0"/>
              <a:t>analyse simple and complex data to support business outcomes using basic statistical methods</a:t>
            </a:r>
          </a:p>
          <a:p>
            <a:endParaRPr lang="en-GB" sz="1600" b="0" i="0" dirty="0">
              <a:solidFill>
                <a:srgbClr val="262626"/>
              </a:solidFill>
              <a:effectLst/>
              <a:highlight>
                <a:srgbClr val="FEFEFE"/>
              </a:highlight>
              <a:latin typeface="Open Sans" panose="020B0606030504020204" pitchFamily="34" charset="0"/>
            </a:endParaRPr>
          </a:p>
          <a:p>
            <a:r>
              <a:rPr lang="en-GB" sz="1600" dirty="0"/>
              <a:t>Who? – An existing or new employee who will have regular access to data sources, along with attributes like a strong interest in data and technology and a methodical approach to resolving issues.</a:t>
            </a:r>
            <a:endParaRPr lang="en-GB" sz="1400" dirty="0"/>
          </a:p>
        </p:txBody>
      </p:sp>
      <p:sp>
        <p:nvSpPr>
          <p:cNvPr id="12" name="TextBox 11">
            <a:extLst>
              <a:ext uri="{FF2B5EF4-FFF2-40B4-BE49-F238E27FC236}">
                <a16:creationId xmlns:a16="http://schemas.microsoft.com/office/drawing/2014/main" id="{D36401AF-E4E6-ABD3-C515-7F1E0AD22999}"/>
              </a:ext>
            </a:extLst>
          </p:cNvPr>
          <p:cNvSpPr txBox="1"/>
          <p:nvPr/>
        </p:nvSpPr>
        <p:spPr>
          <a:xfrm>
            <a:off x="187344" y="4965289"/>
            <a:ext cx="11525195" cy="2308324"/>
          </a:xfrm>
          <a:prstGeom prst="rect">
            <a:avLst/>
          </a:prstGeom>
          <a:noFill/>
        </p:spPr>
        <p:txBody>
          <a:bodyPr wrap="square" rtlCol="0">
            <a:spAutoFit/>
          </a:bodyPr>
          <a:lstStyle/>
          <a:p>
            <a:r>
              <a:rPr lang="en-GB" sz="1600" dirty="0"/>
              <a:t>What? The primary role of a Data Analyst is to collect, organise and study data to provide business insights.</a:t>
            </a:r>
          </a:p>
          <a:p>
            <a:endParaRPr lang="en-GB" sz="1600" dirty="0"/>
          </a:p>
          <a:p>
            <a:r>
              <a:rPr lang="en-GB" sz="1600" dirty="0"/>
              <a:t>You will learn to: Document and report the results of data analysis activities, making recommendations to improve business performance.</a:t>
            </a:r>
          </a:p>
          <a:p>
            <a:endParaRPr lang="en-GB" sz="1600" dirty="0"/>
          </a:p>
          <a:p>
            <a:r>
              <a:rPr lang="en-GB" sz="1600" dirty="0"/>
              <a:t>Who? Data analysts are typically involved with managing, cleansing, abstracting and aggregating data, and conducting a range of analytical studies on that data. For small employers, think about the job role and access to relevant tasks/projects, rather than the job title.</a:t>
            </a:r>
          </a:p>
          <a:p>
            <a:endParaRPr lang="en-GB" sz="1600" dirty="0"/>
          </a:p>
          <a:p>
            <a:r>
              <a:rPr lang="en-GB" sz="1600" dirty="0"/>
              <a:t>Who? The employee’s role has responsibility for ensuring that data is managed with compliance and security</a:t>
            </a:r>
          </a:p>
        </p:txBody>
      </p:sp>
      <p:sp>
        <p:nvSpPr>
          <p:cNvPr id="7" name="TextBox 6">
            <a:extLst>
              <a:ext uri="{FF2B5EF4-FFF2-40B4-BE49-F238E27FC236}">
                <a16:creationId xmlns:a16="http://schemas.microsoft.com/office/drawing/2014/main" id="{76E1CAB6-0941-747D-25C1-C84C0C745962}"/>
              </a:ext>
            </a:extLst>
          </p:cNvPr>
          <p:cNvSpPr txBox="1"/>
          <p:nvPr/>
        </p:nvSpPr>
        <p:spPr>
          <a:xfrm>
            <a:off x="197511" y="624064"/>
            <a:ext cx="11792299" cy="584775"/>
          </a:xfrm>
          <a:prstGeom prst="rect">
            <a:avLst/>
          </a:prstGeom>
          <a:noFill/>
        </p:spPr>
        <p:txBody>
          <a:bodyPr wrap="square" rtlCol="0">
            <a:spAutoFit/>
          </a:bodyPr>
          <a:lstStyle/>
          <a:p>
            <a:r>
              <a:rPr lang="en-GB" sz="1600" dirty="0"/>
              <a:t>There is a range of digital apprenticeship programmes: </a:t>
            </a:r>
            <a:r>
              <a:rPr lang="en-GB" sz="1400" dirty="0">
                <a:hlinkClick r:id="rId5"/>
              </a:rPr>
              <a:t>Apprenticeship search / Institute for Apprenticeships and Technical Education</a:t>
            </a:r>
            <a:endParaRPr lang="en-GB" sz="1600" dirty="0"/>
          </a:p>
          <a:p>
            <a:r>
              <a:rPr lang="en-GB" sz="1600" dirty="0"/>
              <a:t>This is a list of programmes more relevant for primary care settings.</a:t>
            </a:r>
          </a:p>
        </p:txBody>
      </p:sp>
    </p:spTree>
    <p:extLst>
      <p:ext uri="{BB962C8B-B14F-4D97-AF65-F5344CB8AC3E}">
        <p14:creationId xmlns:p14="http://schemas.microsoft.com/office/powerpoint/2010/main" val="280165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p:bldP spid="12"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98845-ECDD-8F69-936D-66D2CB8E1416}"/>
              </a:ext>
            </a:extLst>
          </p:cNvPr>
          <p:cNvSpPr>
            <a:spLocks noGrp="1"/>
          </p:cNvSpPr>
          <p:nvPr>
            <p:ph type="title"/>
          </p:nvPr>
        </p:nvSpPr>
        <p:spPr>
          <a:xfrm>
            <a:off x="0" y="46921"/>
            <a:ext cx="9274119" cy="713529"/>
          </a:xfrm>
        </p:spPr>
        <p:txBody>
          <a:bodyPr>
            <a:normAutofit/>
          </a:bodyPr>
          <a:lstStyle/>
          <a:p>
            <a:r>
              <a:rPr lang="en-GB" sz="4000" b="1" dirty="0">
                <a:solidFill>
                  <a:schemeClr val="accent1"/>
                </a:solidFill>
              </a:rPr>
              <a:t>Digital programmes</a:t>
            </a:r>
          </a:p>
        </p:txBody>
      </p:sp>
      <p:sp>
        <p:nvSpPr>
          <p:cNvPr id="7" name="Rectangle 6">
            <a:extLst>
              <a:ext uri="{FF2B5EF4-FFF2-40B4-BE49-F238E27FC236}">
                <a16:creationId xmlns:a16="http://schemas.microsoft.com/office/drawing/2014/main" id="{7B8C7AF0-53DC-5A7E-48DB-D03686723ECC}"/>
              </a:ext>
            </a:extLst>
          </p:cNvPr>
          <p:cNvSpPr/>
          <p:nvPr/>
        </p:nvSpPr>
        <p:spPr>
          <a:xfrm>
            <a:off x="248355" y="706061"/>
            <a:ext cx="11844328" cy="67585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hlinkClick r:id="rId3"/>
              </a:rPr>
              <a:t>Digital Technician Level 3  </a:t>
            </a:r>
            <a:r>
              <a:rPr lang="en-GB" sz="1600" b="1" dirty="0">
                <a:solidFill>
                  <a:schemeClr val="tx1"/>
                </a:solidFill>
              </a:rPr>
              <a:t>|  18 months  | Two </a:t>
            </a:r>
            <a:r>
              <a:rPr lang="en-GB" sz="1600" b="1" dirty="0" err="1">
                <a:solidFill>
                  <a:schemeClr val="tx1"/>
                </a:solidFill>
              </a:rPr>
              <a:t>pathways:</a:t>
            </a:r>
            <a:r>
              <a:rPr lang="en-GB" sz="1600" dirty="0" err="1">
                <a:solidFill>
                  <a:schemeClr val="tx1"/>
                </a:solidFill>
              </a:rPr>
              <a:t>Digital</a:t>
            </a:r>
            <a:r>
              <a:rPr lang="en-GB" sz="1600" dirty="0">
                <a:solidFill>
                  <a:schemeClr val="tx1"/>
                </a:solidFill>
              </a:rPr>
              <a:t> Applications Technician – internal  |  Digital Service Technician – external </a:t>
            </a:r>
            <a:endParaRPr lang="en-GB" sz="1400" dirty="0">
              <a:solidFill>
                <a:schemeClr val="tx1"/>
              </a:solidFill>
            </a:endParaRPr>
          </a:p>
        </p:txBody>
      </p:sp>
      <p:sp>
        <p:nvSpPr>
          <p:cNvPr id="10" name="TextBox 9">
            <a:extLst>
              <a:ext uri="{FF2B5EF4-FFF2-40B4-BE49-F238E27FC236}">
                <a16:creationId xmlns:a16="http://schemas.microsoft.com/office/drawing/2014/main" id="{344402F7-8544-9C68-A370-7820BAE58183}"/>
              </a:ext>
            </a:extLst>
          </p:cNvPr>
          <p:cNvSpPr txBox="1"/>
          <p:nvPr/>
        </p:nvSpPr>
        <p:spPr>
          <a:xfrm>
            <a:off x="248355" y="1663181"/>
            <a:ext cx="12015564" cy="584775"/>
          </a:xfrm>
          <a:prstGeom prst="rect">
            <a:avLst/>
          </a:prstGeom>
          <a:noFill/>
        </p:spPr>
        <p:txBody>
          <a:bodyPr wrap="square" rtlCol="0">
            <a:spAutoFit/>
          </a:bodyPr>
          <a:lstStyle/>
          <a:p>
            <a:r>
              <a:rPr lang="en-GB" sz="1600" b="1" dirty="0"/>
              <a:t>What? </a:t>
            </a:r>
            <a:r>
              <a:rPr lang="en-GB" sz="1600" dirty="0"/>
              <a:t>Practical aspects of IT support. Learn everyday technical challenges, implement digital solutions and maximise the effective use of digital office technologies, productivity software and digital communications</a:t>
            </a:r>
          </a:p>
        </p:txBody>
      </p:sp>
      <p:sp>
        <p:nvSpPr>
          <p:cNvPr id="3" name="TextBox 2">
            <a:extLst>
              <a:ext uri="{FF2B5EF4-FFF2-40B4-BE49-F238E27FC236}">
                <a16:creationId xmlns:a16="http://schemas.microsoft.com/office/drawing/2014/main" id="{FED2235F-4FCF-5859-35F3-83AACC8B8369}"/>
              </a:ext>
            </a:extLst>
          </p:cNvPr>
          <p:cNvSpPr txBox="1"/>
          <p:nvPr/>
        </p:nvSpPr>
        <p:spPr>
          <a:xfrm>
            <a:off x="248355" y="2529217"/>
            <a:ext cx="11844328" cy="2308324"/>
          </a:xfrm>
          <a:prstGeom prst="rect">
            <a:avLst/>
          </a:prstGeom>
          <a:noFill/>
        </p:spPr>
        <p:txBody>
          <a:bodyPr wrap="square" rtlCol="0">
            <a:spAutoFit/>
          </a:bodyPr>
          <a:lstStyle/>
          <a:p>
            <a:r>
              <a:rPr lang="en-GB" sz="1600" b="1" dirty="0"/>
              <a:t>Pathway 1 Digital Applications Technician (DAT) - is usually more relevant for Practices:</a:t>
            </a:r>
            <a:r>
              <a:rPr lang="en-GB" sz="1600" dirty="0"/>
              <a:t> </a:t>
            </a:r>
          </a:p>
          <a:p>
            <a:pPr marL="285750" indent="-285750">
              <a:buFont typeface="Arial" panose="020B0604020202020204" pitchFamily="34" charset="0"/>
              <a:buChar char="•"/>
            </a:pPr>
            <a:r>
              <a:rPr lang="en-GB" sz="1600" dirty="0"/>
              <a:t>Help the organisation and it’s </a:t>
            </a:r>
            <a:r>
              <a:rPr lang="en-GB" sz="1600" b="1" dirty="0"/>
              <a:t>internal</a:t>
            </a:r>
            <a:r>
              <a:rPr lang="en-GB" sz="1600" dirty="0"/>
              <a:t> users to maximise the use of digital technologies. </a:t>
            </a:r>
          </a:p>
          <a:p>
            <a:pPr marL="285750" indent="-285750">
              <a:buFont typeface="Arial" panose="020B0604020202020204" pitchFamily="34" charset="0"/>
              <a:buChar char="•"/>
            </a:pPr>
            <a:r>
              <a:rPr lang="en-GB" sz="1600" dirty="0"/>
              <a:t>Help organisations adapt to and exploit changes in technology to meet objectives and maximise efficiency. </a:t>
            </a:r>
          </a:p>
          <a:p>
            <a:pPr marL="285750" indent="-285750">
              <a:buFont typeface="Arial" panose="020B0604020202020204" pitchFamily="34" charset="0"/>
              <a:buChar char="•"/>
            </a:pPr>
            <a:r>
              <a:rPr lang="en-GB" sz="1600" dirty="0"/>
              <a:t>Ensure effective use of digital office technologies, productivity software, digital communications, including collaborative technologies, and digital information systems</a:t>
            </a:r>
          </a:p>
          <a:p>
            <a:pPr marL="285750" indent="-285750">
              <a:buFont typeface="Arial" panose="020B0604020202020204" pitchFamily="34" charset="0"/>
              <a:buChar char="•"/>
            </a:pPr>
            <a:r>
              <a:rPr lang="en-GB" sz="1600" dirty="0"/>
              <a:t>Work as digital champions, training and supporting colleagues to make the best use of digital tools and diagnose problems. </a:t>
            </a:r>
          </a:p>
          <a:p>
            <a:pPr marL="285750" indent="-285750">
              <a:buFont typeface="Arial" panose="020B0604020202020204" pitchFamily="34" charset="0"/>
              <a:buChar char="•"/>
            </a:pPr>
            <a:r>
              <a:rPr lang="en-GB" sz="1600" dirty="0"/>
              <a:t>Provide internal end-user application support. </a:t>
            </a:r>
          </a:p>
          <a:p>
            <a:pPr marL="285750" indent="-285750">
              <a:buFont typeface="Arial" panose="020B0604020202020204" pitchFamily="34" charset="0"/>
              <a:buChar char="•"/>
            </a:pPr>
            <a:r>
              <a:rPr lang="en-GB" sz="1600" dirty="0"/>
              <a:t>The DAT may also assist with digital operations and digital change projects. </a:t>
            </a:r>
          </a:p>
          <a:p>
            <a:endParaRPr lang="en-GB" sz="1600" dirty="0"/>
          </a:p>
        </p:txBody>
      </p:sp>
      <p:sp>
        <p:nvSpPr>
          <p:cNvPr id="4" name="TextBox 3">
            <a:extLst>
              <a:ext uri="{FF2B5EF4-FFF2-40B4-BE49-F238E27FC236}">
                <a16:creationId xmlns:a16="http://schemas.microsoft.com/office/drawing/2014/main" id="{5FF1FBAB-C2E1-7BE4-EF5C-1E92FE8F515F}"/>
              </a:ext>
            </a:extLst>
          </p:cNvPr>
          <p:cNvSpPr txBox="1"/>
          <p:nvPr/>
        </p:nvSpPr>
        <p:spPr>
          <a:xfrm>
            <a:off x="248355" y="5074721"/>
            <a:ext cx="11608024" cy="1323439"/>
          </a:xfrm>
          <a:prstGeom prst="rect">
            <a:avLst/>
          </a:prstGeom>
          <a:noFill/>
        </p:spPr>
        <p:txBody>
          <a:bodyPr wrap="square" rtlCol="0">
            <a:spAutoFit/>
          </a:bodyPr>
          <a:lstStyle/>
          <a:p>
            <a:r>
              <a:rPr lang="en-GB" sz="1600" b="1" dirty="0"/>
              <a:t>Pathway 2: A Digital Service Technician (DST) </a:t>
            </a:r>
            <a:r>
              <a:rPr lang="en-GB" sz="1600" dirty="0"/>
              <a:t>supports </a:t>
            </a:r>
            <a:r>
              <a:rPr lang="en-GB" sz="1600" b="1" dirty="0"/>
              <a:t>external </a:t>
            </a:r>
            <a:r>
              <a:rPr lang="en-GB" sz="1600" dirty="0"/>
              <a:t>customers and clients through a wide variety of digital channels – </a:t>
            </a:r>
            <a:r>
              <a:rPr lang="en-GB" sz="1600" b="1" dirty="0"/>
              <a:t>potentially more relevant for larger PCNs/Federations. </a:t>
            </a:r>
          </a:p>
          <a:p>
            <a:pPr marL="285750" indent="-285750">
              <a:buFont typeface="Arial" panose="020B0604020202020204" pitchFamily="34" charset="0"/>
              <a:buChar char="•"/>
            </a:pPr>
            <a:r>
              <a:rPr lang="en-GB" sz="1600" dirty="0"/>
              <a:t>A DST helps them access and receive services and provides coaching and support to them in their use of the digital systems. </a:t>
            </a:r>
          </a:p>
          <a:p>
            <a:pPr marL="285750" indent="-285750">
              <a:buFont typeface="Arial" panose="020B0604020202020204" pitchFamily="34" charset="0"/>
              <a:buChar char="•"/>
            </a:pPr>
            <a:r>
              <a:rPr lang="en-GB" sz="1600" dirty="0"/>
              <a:t>A DST will support external customers and clients to complete and submit data remotely. </a:t>
            </a:r>
          </a:p>
          <a:p>
            <a:pPr marL="285750" indent="-285750">
              <a:buFont typeface="Arial" panose="020B0604020202020204" pitchFamily="34" charset="0"/>
              <a:buChar char="•"/>
            </a:pPr>
            <a:r>
              <a:rPr lang="en-GB" sz="1600" dirty="0"/>
              <a:t>They will help them to diagnose and resolve problems with their access to and use of digital tools.</a:t>
            </a:r>
          </a:p>
        </p:txBody>
      </p:sp>
    </p:spTree>
    <p:extLst>
      <p:ext uri="{BB962C8B-B14F-4D97-AF65-F5344CB8AC3E}">
        <p14:creationId xmlns:p14="http://schemas.microsoft.com/office/powerpoint/2010/main" val="72110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F98845-ECDD-8F69-936D-66D2CB8E1416}"/>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b="1" kern="1200">
                <a:solidFill>
                  <a:srgbClr val="FFFFFF"/>
                </a:solidFill>
                <a:latin typeface="+mj-lt"/>
                <a:ea typeface="+mj-ea"/>
                <a:cs typeface="+mj-cs"/>
              </a:rPr>
              <a:t>Quality-related programmes</a:t>
            </a:r>
          </a:p>
        </p:txBody>
      </p:sp>
      <p:sp>
        <p:nvSpPr>
          <p:cNvPr id="3" name="TextBox 2">
            <a:extLst>
              <a:ext uri="{FF2B5EF4-FFF2-40B4-BE49-F238E27FC236}">
                <a16:creationId xmlns:a16="http://schemas.microsoft.com/office/drawing/2014/main" id="{2A099DDD-3A98-4BAC-6EEE-EF3E4149DA92}"/>
              </a:ext>
            </a:extLst>
          </p:cNvPr>
          <p:cNvSpPr txBox="1"/>
          <p:nvPr/>
        </p:nvSpPr>
        <p:spPr>
          <a:xfrm>
            <a:off x="8250149" y="82193"/>
            <a:ext cx="3863082" cy="1325045"/>
          </a:xfrm>
          <a:prstGeom prst="rect">
            <a:avLst/>
          </a:prstGeom>
        </p:spPr>
        <p:txBody>
          <a:bodyPr vert="horz" lIns="91440" tIns="45720" rIns="91440" bIns="45720" rtlCol="0" anchor="ctr">
            <a:normAutofit/>
          </a:bodyPr>
          <a:lstStyle/>
          <a:p>
            <a:pPr>
              <a:lnSpc>
                <a:spcPct val="90000"/>
              </a:lnSpc>
              <a:spcBef>
                <a:spcPts val="1000"/>
              </a:spcBef>
            </a:pPr>
            <a:r>
              <a:rPr lang="en-US" sz="1400" b="1" kern="1200" dirty="0">
                <a:solidFill>
                  <a:srgbClr val="FFFFFF"/>
                </a:solidFill>
                <a:latin typeface="+mn-lt"/>
                <a:ea typeface="+mn-ea"/>
                <a:cs typeface="+mn-cs"/>
              </a:rPr>
              <a:t>Types of roles these apprenticeships support: </a:t>
            </a:r>
            <a:r>
              <a:rPr lang="en-US" sz="1400" kern="1200" dirty="0">
                <a:solidFill>
                  <a:srgbClr val="FFFFFF"/>
                </a:solidFill>
                <a:latin typeface="+mn-lt"/>
                <a:ea typeface="+mn-ea"/>
                <a:cs typeface="+mn-cs"/>
              </a:rPr>
              <a:t>Business Managers, Quality &amp; Improvement roles, Compliance, Project support/managers, career progression towards the Digital and Transformation Lead role.</a:t>
            </a:r>
          </a:p>
        </p:txBody>
      </p:sp>
      <p:sp>
        <p:nvSpPr>
          <p:cNvPr id="6" name="TextBox 5">
            <a:extLst>
              <a:ext uri="{FF2B5EF4-FFF2-40B4-BE49-F238E27FC236}">
                <a16:creationId xmlns:a16="http://schemas.microsoft.com/office/drawing/2014/main" id="{28D1F302-FB95-4BF9-AEFC-3DF1E5F0D9E6}"/>
              </a:ext>
            </a:extLst>
          </p:cNvPr>
          <p:cNvSpPr txBox="1"/>
          <p:nvPr/>
        </p:nvSpPr>
        <p:spPr>
          <a:xfrm>
            <a:off x="229679" y="1572212"/>
            <a:ext cx="11732642" cy="5432256"/>
          </a:xfrm>
          <a:prstGeom prst="rect">
            <a:avLst/>
          </a:prstGeom>
          <a:noFill/>
        </p:spPr>
        <p:txBody>
          <a:bodyPr wrap="square">
            <a:spAutoFit/>
          </a:bodyPr>
          <a:lstStyle/>
          <a:p>
            <a:pPr>
              <a:spcAft>
                <a:spcPts val="600"/>
              </a:spcAft>
            </a:pPr>
            <a:r>
              <a:rPr lang="en-GB" sz="2000" dirty="0">
                <a:hlinkClick r:id="rId3"/>
              </a:rPr>
              <a:t>Data Protection and Information Governance Practitioner</a:t>
            </a:r>
            <a:r>
              <a:rPr lang="en-GB" sz="2000" dirty="0"/>
              <a:t> Level 4                                             18 months</a:t>
            </a:r>
          </a:p>
          <a:p>
            <a:pPr>
              <a:spcAft>
                <a:spcPts val="600"/>
              </a:spcAft>
            </a:pPr>
            <a:r>
              <a:rPr lang="en-GB" sz="1600" dirty="0"/>
              <a:t>Provide regulatory and technical advice providing assurance to key stakeholders and regulators.</a:t>
            </a:r>
          </a:p>
          <a:p>
            <a:pPr>
              <a:spcAft>
                <a:spcPts val="600"/>
              </a:spcAft>
            </a:pPr>
            <a:endParaRPr lang="en-GB" sz="900" dirty="0"/>
          </a:p>
          <a:p>
            <a:pPr>
              <a:spcAft>
                <a:spcPts val="600"/>
              </a:spcAft>
            </a:pPr>
            <a:r>
              <a:rPr lang="en-GB" sz="2000" dirty="0">
                <a:hlinkClick r:id="rId4"/>
              </a:rPr>
              <a:t>Improvement Technician Level 3</a:t>
            </a:r>
            <a:r>
              <a:rPr lang="en-GB" sz="2000" dirty="0"/>
              <a:t>       						   14 months</a:t>
            </a:r>
          </a:p>
          <a:p>
            <a:pPr>
              <a:spcAft>
                <a:spcPts val="600"/>
              </a:spcAft>
            </a:pPr>
            <a:r>
              <a:rPr lang="en-GB" sz="1600" dirty="0"/>
              <a:t>Responsible for delivery and coaching of improvement activity within an area of responsibility.</a:t>
            </a:r>
          </a:p>
          <a:p>
            <a:pPr>
              <a:spcAft>
                <a:spcPts val="600"/>
              </a:spcAft>
            </a:pPr>
            <a:endParaRPr lang="en-GB" sz="900" dirty="0">
              <a:hlinkClick r:id="rId5"/>
            </a:endParaRPr>
          </a:p>
          <a:p>
            <a:pPr>
              <a:spcAft>
                <a:spcPts val="600"/>
              </a:spcAft>
            </a:pPr>
            <a:r>
              <a:rPr lang="en-GB" sz="2000" dirty="0">
                <a:hlinkClick r:id="rId5"/>
              </a:rPr>
              <a:t>Improvement Practitioner Level 4</a:t>
            </a:r>
            <a:r>
              <a:rPr lang="en-GB" sz="2000" dirty="0"/>
              <a:t>    						   14 months</a:t>
            </a:r>
          </a:p>
          <a:p>
            <a:pPr>
              <a:spcAft>
                <a:spcPts val="600"/>
              </a:spcAft>
            </a:pPr>
            <a:r>
              <a:rPr lang="en-GB" sz="1600" dirty="0"/>
              <a:t>Identify and lead the delivery of change across organisational functions and processes.</a:t>
            </a:r>
          </a:p>
          <a:p>
            <a:pPr>
              <a:spcAft>
                <a:spcPts val="600"/>
              </a:spcAft>
            </a:pPr>
            <a:endParaRPr lang="en-GB" sz="1000" dirty="0">
              <a:hlinkClick r:id="rId6"/>
            </a:endParaRPr>
          </a:p>
          <a:p>
            <a:pPr>
              <a:spcAft>
                <a:spcPts val="600"/>
              </a:spcAft>
            </a:pPr>
            <a:r>
              <a:rPr lang="en-GB" sz="2000" dirty="0">
                <a:hlinkClick r:id="rId6"/>
              </a:rPr>
              <a:t>Business Analyst</a:t>
            </a:r>
            <a:r>
              <a:rPr lang="en-GB" sz="2000" dirty="0"/>
              <a:t> Level 4                      						   18 months</a:t>
            </a:r>
          </a:p>
          <a:p>
            <a:pPr>
              <a:spcAft>
                <a:spcPts val="600"/>
              </a:spcAft>
            </a:pPr>
            <a:r>
              <a:rPr lang="en-GB" sz="1400" dirty="0"/>
              <a:t>Working with organisations to improve their information systems.</a:t>
            </a:r>
          </a:p>
          <a:p>
            <a:pPr>
              <a:spcAft>
                <a:spcPts val="600"/>
              </a:spcAft>
            </a:pPr>
            <a:endParaRPr lang="en-GB" sz="900" dirty="0">
              <a:hlinkClick r:id="rId7"/>
            </a:endParaRPr>
          </a:p>
          <a:p>
            <a:pPr>
              <a:spcAft>
                <a:spcPts val="600"/>
              </a:spcAft>
            </a:pPr>
            <a:r>
              <a:rPr lang="en-GB" sz="2000" dirty="0">
                <a:hlinkClick r:id="rId7"/>
              </a:rPr>
              <a:t>Associate Project Manager</a:t>
            </a:r>
            <a:r>
              <a:rPr lang="en-GB" sz="2000" dirty="0"/>
              <a:t> Level 4    						   18 months</a:t>
            </a:r>
          </a:p>
          <a:p>
            <a:pPr>
              <a:spcAft>
                <a:spcPts val="600"/>
              </a:spcAft>
            </a:pPr>
            <a:r>
              <a:rPr lang="en-GB" sz="1600" dirty="0"/>
              <a:t>Managing project work and teams for businesses and other organisations.</a:t>
            </a:r>
          </a:p>
          <a:p>
            <a:pPr>
              <a:spcAft>
                <a:spcPts val="600"/>
              </a:spcAft>
            </a:pPr>
            <a:endParaRPr lang="en-GB" sz="900" dirty="0"/>
          </a:p>
          <a:p>
            <a:pPr>
              <a:spcAft>
                <a:spcPts val="600"/>
              </a:spcAft>
            </a:pPr>
            <a:r>
              <a:rPr lang="en-GB" sz="2000" dirty="0">
                <a:hlinkClick r:id="rId8"/>
              </a:rPr>
              <a:t>Project Manager Degree Level 6</a:t>
            </a:r>
            <a:r>
              <a:rPr lang="en-GB" sz="2000" dirty="0"/>
              <a:t>         						   36 – 48 months</a:t>
            </a:r>
          </a:p>
          <a:p>
            <a:pPr>
              <a:spcAft>
                <a:spcPts val="600"/>
              </a:spcAft>
            </a:pPr>
            <a:r>
              <a:rPr lang="en-GB" sz="1600" dirty="0"/>
              <a:t>Help organisations manage projects efficiently</a:t>
            </a:r>
          </a:p>
        </p:txBody>
      </p:sp>
    </p:spTree>
    <p:extLst>
      <p:ext uri="{BB962C8B-B14F-4D97-AF65-F5344CB8AC3E}">
        <p14:creationId xmlns:p14="http://schemas.microsoft.com/office/powerpoint/2010/main" val="152825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5" end="1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3C41F0E-3CA9-D21E-643A-079B92F5E750}"/>
              </a:ext>
            </a:extLst>
          </p:cNvPr>
          <p:cNvSpPr>
            <a:spLocks noGrp="1"/>
          </p:cNvSpPr>
          <p:nvPr>
            <p:ph type="title"/>
          </p:nvPr>
        </p:nvSpPr>
        <p:spPr>
          <a:xfrm>
            <a:off x="200891" y="-216766"/>
            <a:ext cx="10515600" cy="1325563"/>
          </a:xfrm>
        </p:spPr>
        <p:txBody>
          <a:bodyPr>
            <a:normAutofit/>
          </a:bodyPr>
          <a:lstStyle/>
          <a:p>
            <a:r>
              <a:rPr lang="en-GB" b="1" dirty="0">
                <a:solidFill>
                  <a:srgbClr val="0070C0"/>
                </a:solidFill>
              </a:rPr>
              <a:t>Entry requirements</a:t>
            </a:r>
            <a:endParaRPr lang="en-GB" sz="3400" b="1" dirty="0">
              <a:solidFill>
                <a:srgbClr val="0070C0"/>
              </a:solidFill>
            </a:endParaRPr>
          </a:p>
        </p:txBody>
      </p:sp>
      <p:sp>
        <p:nvSpPr>
          <p:cNvPr id="7" name="Content Placeholder 2">
            <a:extLst>
              <a:ext uri="{FF2B5EF4-FFF2-40B4-BE49-F238E27FC236}">
                <a16:creationId xmlns:a16="http://schemas.microsoft.com/office/drawing/2014/main" id="{90652994-AEDA-6BF5-AFFA-6247073F5C86}"/>
              </a:ext>
            </a:extLst>
          </p:cNvPr>
          <p:cNvSpPr>
            <a:spLocks noGrp="1"/>
          </p:cNvSpPr>
          <p:nvPr>
            <p:ph idx="1"/>
          </p:nvPr>
        </p:nvSpPr>
        <p:spPr>
          <a:xfrm>
            <a:off x="200891" y="952595"/>
            <a:ext cx="11622796" cy="5818908"/>
          </a:xfrm>
        </p:spPr>
        <p:txBody>
          <a:bodyPr>
            <a:normAutofit/>
          </a:bodyPr>
          <a:lstStyle/>
          <a:p>
            <a:pPr>
              <a:lnSpc>
                <a:spcPct val="120000"/>
              </a:lnSpc>
              <a:buFontTx/>
              <a:buChar char="-"/>
            </a:pPr>
            <a:r>
              <a:rPr lang="en-GB" sz="2000" dirty="0"/>
              <a:t>All apprenticeships require evidence of GCSE grade C / 4 or Functional Skills level 2 in English and maths to be achieved before completion of the training programme. On degree programmes, typically there are university requirements for these qualifications to be achieved before entry.  Please see the resources slide if you need support with this or have misplaced your certificates.</a:t>
            </a:r>
          </a:p>
          <a:p>
            <a:pPr>
              <a:lnSpc>
                <a:spcPct val="120000"/>
              </a:lnSpc>
              <a:buFontTx/>
              <a:buChar char="-"/>
            </a:pPr>
            <a:r>
              <a:rPr lang="en-GB" sz="2000" dirty="0"/>
              <a:t> The apprentice must have resided in England for a period of 3 or more years or are a resident on an eligible residency scheme</a:t>
            </a:r>
          </a:p>
          <a:p>
            <a:pPr>
              <a:lnSpc>
                <a:spcPct val="120000"/>
              </a:lnSpc>
              <a:buFontTx/>
              <a:buChar char="-"/>
            </a:pPr>
            <a:r>
              <a:rPr lang="en-GB" sz="2000" dirty="0"/>
              <a:t>Be 16 years of age or older (there is no maximum age limit)</a:t>
            </a:r>
          </a:p>
          <a:p>
            <a:pPr>
              <a:lnSpc>
                <a:spcPct val="120000"/>
              </a:lnSpc>
              <a:buFontTx/>
              <a:buChar char="-"/>
            </a:pPr>
            <a:r>
              <a:rPr lang="en-GB" sz="2000" dirty="0"/>
              <a:t>There is a minimum of 6 hours of-the-job learning: mixture of workshops, self-directed learning and achievement of competencies during the programme</a:t>
            </a:r>
          </a:p>
          <a:p>
            <a:pPr>
              <a:lnSpc>
                <a:spcPct val="120000"/>
              </a:lnSpc>
              <a:buFontTx/>
              <a:buChar char="-"/>
            </a:pPr>
            <a:r>
              <a:rPr lang="en-GB" sz="2000" dirty="0"/>
              <a:t>Supervisor attendance to tri-partite review meetings</a:t>
            </a:r>
          </a:p>
          <a:p>
            <a:pPr marL="0" indent="0">
              <a:buNone/>
            </a:pPr>
            <a:r>
              <a:rPr lang="en-GB" sz="2000" dirty="0"/>
              <a:t>-   Visa and fixed term contracts must not expire before duration of apprenticeship.</a:t>
            </a:r>
          </a:p>
        </p:txBody>
      </p:sp>
      <p:pic>
        <p:nvPicPr>
          <p:cNvPr id="4" name="Picture 3">
            <a:extLst>
              <a:ext uri="{FF2B5EF4-FFF2-40B4-BE49-F238E27FC236}">
                <a16:creationId xmlns:a16="http://schemas.microsoft.com/office/drawing/2014/main" id="{6F7261FF-E69E-2FAC-73C3-481C05B816DE}"/>
              </a:ext>
            </a:extLst>
          </p:cNvPr>
          <p:cNvPicPr>
            <a:picLocks noChangeAspect="1"/>
          </p:cNvPicPr>
          <p:nvPr/>
        </p:nvPicPr>
        <p:blipFill>
          <a:blip r:embed="rId2"/>
          <a:stretch>
            <a:fillRect/>
          </a:stretch>
        </p:blipFill>
        <p:spPr>
          <a:xfrm>
            <a:off x="200891" y="6085896"/>
            <a:ext cx="2064214" cy="646564"/>
          </a:xfrm>
          <a:prstGeom prst="rect">
            <a:avLst/>
          </a:prstGeom>
        </p:spPr>
      </p:pic>
      <p:pic>
        <p:nvPicPr>
          <p:cNvPr id="5" name="Picture 4" descr="A blue and white logo&#10;&#10;Description automatically generated">
            <a:extLst>
              <a:ext uri="{FF2B5EF4-FFF2-40B4-BE49-F238E27FC236}">
                <a16:creationId xmlns:a16="http://schemas.microsoft.com/office/drawing/2014/main" id="{978625D1-AD8E-138C-EB74-EF77328223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6866" y="5753528"/>
            <a:ext cx="1022440" cy="978932"/>
          </a:xfrm>
          <a:prstGeom prst="rect">
            <a:avLst/>
          </a:prstGeom>
        </p:spPr>
      </p:pic>
    </p:spTree>
    <p:extLst>
      <p:ext uri="{BB962C8B-B14F-4D97-AF65-F5344CB8AC3E}">
        <p14:creationId xmlns:p14="http://schemas.microsoft.com/office/powerpoint/2010/main" val="173124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C106D-0A76-8D66-1053-D7E13401CD25}"/>
              </a:ext>
            </a:extLst>
          </p:cNvPr>
          <p:cNvSpPr>
            <a:spLocks noGrp="1"/>
          </p:cNvSpPr>
          <p:nvPr>
            <p:ph type="title"/>
          </p:nvPr>
        </p:nvSpPr>
        <p:spPr>
          <a:xfrm>
            <a:off x="124538" y="0"/>
            <a:ext cx="10515600" cy="1325563"/>
          </a:xfrm>
        </p:spPr>
        <p:txBody>
          <a:bodyPr/>
          <a:lstStyle/>
          <a:p>
            <a:r>
              <a:rPr lang="en-GB" b="1" dirty="0">
                <a:solidFill>
                  <a:srgbClr val="0070C0"/>
                </a:solidFill>
              </a:rPr>
              <a:t>Funding</a:t>
            </a:r>
            <a:endParaRPr lang="en-GB" dirty="0"/>
          </a:p>
        </p:txBody>
      </p:sp>
      <p:sp>
        <p:nvSpPr>
          <p:cNvPr id="3" name="Content Placeholder 2">
            <a:extLst>
              <a:ext uri="{FF2B5EF4-FFF2-40B4-BE49-F238E27FC236}">
                <a16:creationId xmlns:a16="http://schemas.microsoft.com/office/drawing/2014/main" id="{AFEFE527-F449-9988-DFC0-F6FD7A7B537F}"/>
              </a:ext>
            </a:extLst>
          </p:cNvPr>
          <p:cNvSpPr>
            <a:spLocks noGrp="1"/>
          </p:cNvSpPr>
          <p:nvPr>
            <p:ph idx="1"/>
          </p:nvPr>
        </p:nvSpPr>
        <p:spPr>
          <a:xfrm>
            <a:off x="126999" y="914834"/>
            <a:ext cx="11538528" cy="5809239"/>
          </a:xfrm>
        </p:spPr>
        <p:txBody>
          <a:bodyPr>
            <a:normAutofit/>
          </a:bodyPr>
          <a:lstStyle/>
          <a:p>
            <a:pPr>
              <a:lnSpc>
                <a:spcPct val="110000"/>
              </a:lnSpc>
            </a:pPr>
            <a:endParaRPr lang="en-GB" dirty="0"/>
          </a:p>
          <a:p>
            <a:pPr>
              <a:lnSpc>
                <a:spcPct val="110000"/>
              </a:lnSpc>
            </a:pPr>
            <a:r>
              <a:rPr lang="en-GB" dirty="0"/>
              <a:t>For employers that are a ‘levy payer’ 100% of the course fees will be funded by the levy. Most primary care employers are classed as a ‘non-levy payer’ you will pay 5% of the course fees, and the remaining 95% will be paid by the government. </a:t>
            </a:r>
          </a:p>
          <a:p>
            <a:pPr>
              <a:lnSpc>
                <a:spcPct val="110000"/>
              </a:lnSpc>
            </a:pPr>
            <a:r>
              <a:rPr lang="en-GB" dirty="0"/>
              <a:t>Alternatively, non-levy payers can access 100% of course fees through Levy Transfer – for support with levy transfers contact your local training hub.</a:t>
            </a:r>
          </a:p>
          <a:p>
            <a:pPr>
              <a:lnSpc>
                <a:spcPct val="110000"/>
              </a:lnSpc>
            </a:pPr>
            <a:endParaRPr lang="en-GB" sz="2800" dirty="0"/>
          </a:p>
          <a:p>
            <a:pPr marL="0" indent="0">
              <a:lnSpc>
                <a:spcPct val="110000"/>
              </a:lnSpc>
              <a:buNone/>
            </a:pPr>
            <a:endParaRPr lang="en-GB" sz="2800" dirty="0"/>
          </a:p>
          <a:p>
            <a:pPr>
              <a:lnSpc>
                <a:spcPct val="110000"/>
              </a:lnSpc>
            </a:pPr>
            <a:endParaRPr lang="en-GB" dirty="0"/>
          </a:p>
        </p:txBody>
      </p:sp>
      <p:pic>
        <p:nvPicPr>
          <p:cNvPr id="4" name="Picture 3" descr="A logo for a health care company&#10;&#10;Description automatically generated">
            <a:extLst>
              <a:ext uri="{FF2B5EF4-FFF2-40B4-BE49-F238E27FC236}">
                <a16:creationId xmlns:a16="http://schemas.microsoft.com/office/drawing/2014/main" id="{623ACAA9-79D0-39BC-4727-1CE9716132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538" y="5941273"/>
            <a:ext cx="2600665" cy="857993"/>
          </a:xfrm>
          <a:prstGeom prst="rect">
            <a:avLst/>
          </a:prstGeom>
        </p:spPr>
      </p:pic>
      <p:pic>
        <p:nvPicPr>
          <p:cNvPr id="5" name="Picture 4" descr="A blue and orange text&#10;&#10;Description automatically generated">
            <a:extLst>
              <a:ext uri="{FF2B5EF4-FFF2-40B4-BE49-F238E27FC236}">
                <a16:creationId xmlns:a16="http://schemas.microsoft.com/office/drawing/2014/main" id="{40DC9A12-A401-DC61-AFC8-F135687AB3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72703" y="6008809"/>
            <a:ext cx="1655879" cy="745733"/>
          </a:xfrm>
          <a:prstGeom prst="rect">
            <a:avLst/>
          </a:prstGeom>
        </p:spPr>
      </p:pic>
      <p:pic>
        <p:nvPicPr>
          <p:cNvPr id="6" name="Picture 5">
            <a:extLst>
              <a:ext uri="{FF2B5EF4-FFF2-40B4-BE49-F238E27FC236}">
                <a16:creationId xmlns:a16="http://schemas.microsoft.com/office/drawing/2014/main" id="{05ED2BCD-D0AA-4B08-36AC-BE757F46BB73}"/>
              </a:ext>
            </a:extLst>
          </p:cNvPr>
          <p:cNvPicPr>
            <a:picLocks noChangeAspect="1"/>
          </p:cNvPicPr>
          <p:nvPr/>
        </p:nvPicPr>
        <p:blipFill>
          <a:blip r:embed="rId4"/>
          <a:stretch>
            <a:fillRect/>
          </a:stretch>
        </p:blipFill>
        <p:spPr>
          <a:xfrm>
            <a:off x="4790340" y="5982525"/>
            <a:ext cx="2064214" cy="646564"/>
          </a:xfrm>
          <a:prstGeom prst="rect">
            <a:avLst/>
          </a:prstGeom>
        </p:spPr>
      </p:pic>
    </p:spTree>
    <p:extLst>
      <p:ext uri="{BB962C8B-B14F-4D97-AF65-F5344CB8AC3E}">
        <p14:creationId xmlns:p14="http://schemas.microsoft.com/office/powerpoint/2010/main" val="34436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1E8F9-D041-9522-33A5-BA0DD674CFE0}"/>
              </a:ext>
            </a:extLst>
          </p:cNvPr>
          <p:cNvSpPr>
            <a:spLocks noGrp="1"/>
          </p:cNvSpPr>
          <p:nvPr>
            <p:ph type="title"/>
          </p:nvPr>
        </p:nvSpPr>
        <p:spPr>
          <a:xfrm>
            <a:off x="226243" y="-122454"/>
            <a:ext cx="10515600" cy="1325563"/>
          </a:xfrm>
        </p:spPr>
        <p:txBody>
          <a:bodyPr/>
          <a:lstStyle/>
          <a:p>
            <a:r>
              <a:rPr lang="en-GB" b="1" dirty="0">
                <a:solidFill>
                  <a:srgbClr val="0070C0"/>
                </a:solidFill>
              </a:rPr>
              <a:t>How to get started</a:t>
            </a:r>
          </a:p>
        </p:txBody>
      </p:sp>
      <p:sp>
        <p:nvSpPr>
          <p:cNvPr id="3" name="Content Placeholder 2">
            <a:extLst>
              <a:ext uri="{FF2B5EF4-FFF2-40B4-BE49-F238E27FC236}">
                <a16:creationId xmlns:a16="http://schemas.microsoft.com/office/drawing/2014/main" id="{77C1A32E-696D-767F-4719-ADCC50A47BED}"/>
              </a:ext>
            </a:extLst>
          </p:cNvPr>
          <p:cNvSpPr>
            <a:spLocks noGrp="1"/>
          </p:cNvSpPr>
          <p:nvPr>
            <p:ph idx="1"/>
          </p:nvPr>
        </p:nvSpPr>
        <p:spPr>
          <a:xfrm>
            <a:off x="226243" y="1321087"/>
            <a:ext cx="11730181" cy="5232255"/>
          </a:xfrm>
        </p:spPr>
        <p:txBody>
          <a:bodyPr>
            <a:normAutofit/>
          </a:bodyPr>
          <a:lstStyle/>
          <a:p>
            <a:r>
              <a:rPr lang="en-GB" dirty="0">
                <a:solidFill>
                  <a:srgbClr val="0070C0"/>
                </a:solidFill>
              </a:rPr>
              <a:t>Find a programme that suits your needs: </a:t>
            </a:r>
          </a:p>
          <a:p>
            <a:pPr marL="0" indent="0">
              <a:buNone/>
            </a:pPr>
            <a:endParaRPr lang="en-GB" sz="500" dirty="0">
              <a:solidFill>
                <a:srgbClr val="0070C0"/>
              </a:solidFill>
            </a:endParaRPr>
          </a:p>
          <a:p>
            <a:pPr>
              <a:buFontTx/>
              <a:buChar char="-"/>
            </a:pPr>
            <a:r>
              <a:rPr lang="en-GB" sz="2300" dirty="0"/>
              <a:t>Search the gov.uk training provider list: </a:t>
            </a:r>
            <a:r>
              <a:rPr lang="en-GB" sz="2400" dirty="0">
                <a:hlinkClick r:id="rId2"/>
              </a:rPr>
              <a:t>Apprenticeship training courses (education.gov.uk)</a:t>
            </a:r>
            <a:endParaRPr lang="en-GB" sz="2400" dirty="0"/>
          </a:p>
          <a:p>
            <a:pPr>
              <a:buFontTx/>
              <a:buChar char="-"/>
            </a:pPr>
            <a:r>
              <a:rPr lang="en-GB" sz="2300" dirty="0"/>
              <a:t>NHS Salisbury framework is procurement framework that is available to primary care – email your local training hub for access to the list of pre-selected providers</a:t>
            </a:r>
          </a:p>
          <a:p>
            <a:pPr marL="0" indent="0">
              <a:buNone/>
            </a:pPr>
            <a:endParaRPr lang="en-GB" dirty="0"/>
          </a:p>
          <a:p>
            <a:r>
              <a:rPr lang="en-GB" sz="2300" dirty="0">
                <a:hlinkClick r:id="rId3"/>
              </a:rPr>
              <a:t>Set up your Digital Apprenticeship Service account</a:t>
            </a:r>
            <a:endParaRPr lang="en-GB" sz="2300" dirty="0"/>
          </a:p>
          <a:p>
            <a:r>
              <a:rPr lang="en-GB" sz="2300" dirty="0">
                <a:hlinkClick r:id="rId4"/>
              </a:rPr>
              <a:t>Request a levy transfer </a:t>
            </a:r>
            <a:r>
              <a:rPr lang="en-GB" sz="2300" dirty="0"/>
              <a:t>if you wish to receive full funding </a:t>
            </a:r>
            <a:r>
              <a:rPr lang="en-GB" sz="2300" i="1" dirty="0"/>
              <a:t> </a:t>
            </a:r>
          </a:p>
          <a:p>
            <a:r>
              <a:rPr lang="en-GB" sz="2300" dirty="0"/>
              <a:t>Support is available for setting up an apprenticeship – see the ‘Useful Contacts’ slide. </a:t>
            </a:r>
          </a:p>
        </p:txBody>
      </p:sp>
      <p:pic>
        <p:nvPicPr>
          <p:cNvPr id="4" name="Picture 3" descr="A blue and white logo&#10;&#10;Description automatically generated">
            <a:extLst>
              <a:ext uri="{FF2B5EF4-FFF2-40B4-BE49-F238E27FC236}">
                <a16:creationId xmlns:a16="http://schemas.microsoft.com/office/drawing/2014/main" id="{AAE696B3-BECE-9FFE-4668-C80C3C3FC08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97848" y="5645071"/>
            <a:ext cx="1167909" cy="1118211"/>
          </a:xfrm>
          <a:prstGeom prst="rect">
            <a:avLst/>
          </a:prstGeom>
        </p:spPr>
      </p:pic>
      <p:pic>
        <p:nvPicPr>
          <p:cNvPr id="5" name="Picture 4">
            <a:extLst>
              <a:ext uri="{FF2B5EF4-FFF2-40B4-BE49-F238E27FC236}">
                <a16:creationId xmlns:a16="http://schemas.microsoft.com/office/drawing/2014/main" id="{8C2FC9FB-F3AE-E7E2-86B8-4B74B28A51C5}"/>
              </a:ext>
            </a:extLst>
          </p:cNvPr>
          <p:cNvPicPr>
            <a:picLocks noChangeAspect="1"/>
          </p:cNvPicPr>
          <p:nvPr/>
        </p:nvPicPr>
        <p:blipFill>
          <a:blip r:embed="rId6"/>
          <a:stretch>
            <a:fillRect/>
          </a:stretch>
        </p:blipFill>
        <p:spPr>
          <a:xfrm>
            <a:off x="351904" y="5996337"/>
            <a:ext cx="2064214" cy="646564"/>
          </a:xfrm>
          <a:prstGeom prst="rect">
            <a:avLst/>
          </a:prstGeom>
        </p:spPr>
      </p:pic>
    </p:spTree>
    <p:extLst>
      <p:ext uri="{BB962C8B-B14F-4D97-AF65-F5344CB8AC3E}">
        <p14:creationId xmlns:p14="http://schemas.microsoft.com/office/powerpoint/2010/main" val="170313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81A53DBBAD63446B685354B0CFE1726" ma:contentTypeVersion="20" ma:contentTypeDescription="Create a new document." ma:contentTypeScope="" ma:versionID="8e5381e89244a20276c53a54f16ebf29">
  <xsd:schema xmlns:xsd="http://www.w3.org/2001/XMLSchema" xmlns:xs="http://www.w3.org/2001/XMLSchema" xmlns:p="http://schemas.microsoft.com/office/2006/metadata/properties" xmlns:ns1="http://schemas.microsoft.com/sharepoint/v3" xmlns:ns3="d028314a-cf84-47e6-b37d-58dacde24649" xmlns:ns4="0912c4c7-c593-4e3c-af73-8c55a6709c74" targetNamespace="http://schemas.microsoft.com/office/2006/metadata/properties" ma:root="true" ma:fieldsID="e51f13edcd5822c9d38d11e6040861de" ns1:_="" ns3:_="" ns4:_="">
    <xsd:import namespace="http://schemas.microsoft.com/sharepoint/v3"/>
    <xsd:import namespace="d028314a-cf84-47e6-b37d-58dacde24649"/>
    <xsd:import namespace="0912c4c7-c593-4e3c-af73-8c55a6709c7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1:_ip_UnifiedCompliancePolicyProperties" minOccurs="0"/>
                <xsd:element ref="ns1:_ip_UnifiedCompliancePolicyUIAction" minOccurs="0"/>
                <xsd:element ref="ns4:SharedWithUsers" minOccurs="0"/>
                <xsd:element ref="ns4:SharedWithDetails" minOccurs="0"/>
                <xsd:element ref="ns4:SharingHintHash" minOccurs="0"/>
                <xsd:element ref="ns3:MediaServiceDateTaken"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28314a-cf84-47e6-b37d-58dacde246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ternalName="MediaServiceLocation" ma:readOnly="true">
      <xsd:simpleType>
        <xsd:restriction base="dms:Text"/>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12c4c7-c593-4e3c-af73-8c55a6709c7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d028314a-cf84-47e6-b37d-58dacde24649" xsi:nil="true"/>
  </documentManagement>
</p:properties>
</file>

<file path=customXml/itemProps1.xml><?xml version="1.0" encoding="utf-8"?>
<ds:datastoreItem xmlns:ds="http://schemas.openxmlformats.org/officeDocument/2006/customXml" ds:itemID="{D97C02F7-DA94-42C3-9184-5858F7654FBE}">
  <ds:schemaRefs>
    <ds:schemaRef ds:uri="http://schemas.microsoft.com/sharepoint/v3/contenttype/forms"/>
  </ds:schemaRefs>
</ds:datastoreItem>
</file>

<file path=customXml/itemProps2.xml><?xml version="1.0" encoding="utf-8"?>
<ds:datastoreItem xmlns:ds="http://schemas.openxmlformats.org/officeDocument/2006/customXml" ds:itemID="{C6095CD1-3806-496F-896A-A82F918120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028314a-cf84-47e6-b37d-58dacde24649"/>
    <ds:schemaRef ds:uri="0912c4c7-c593-4e3c-af73-8c55a6709c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389114-0D60-49C7-96AD-6C8FF5796A24}">
  <ds:schemaRefs>
    <ds:schemaRef ds:uri="http://www.w3.org/XML/1998/namespace"/>
    <ds:schemaRef ds:uri="http://purl.org/dc/dcmitype/"/>
    <ds:schemaRef ds:uri="http://schemas.microsoft.com/office/2006/documentManagement/types"/>
    <ds:schemaRef ds:uri="http://purl.org/dc/elements/1.1/"/>
    <ds:schemaRef ds:uri="http://purl.org/dc/terms/"/>
    <ds:schemaRef ds:uri="http://schemas.microsoft.com/office/infopath/2007/PartnerControls"/>
    <ds:schemaRef ds:uri="http://schemas.microsoft.com/office/2006/metadata/properties"/>
    <ds:schemaRef ds:uri="http://schemas.openxmlformats.org/package/2006/metadata/core-properties"/>
    <ds:schemaRef ds:uri="0912c4c7-c593-4e3c-af73-8c55a6709c74"/>
    <ds:schemaRef ds:uri="d028314a-cf84-47e6-b37d-58dacde24649"/>
    <ds:schemaRef ds:uri="http://schemas.microsoft.com/sharepoint/v3"/>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2458</TotalTime>
  <Words>1325</Words>
  <Application>Microsoft Office PowerPoint</Application>
  <PresentationFormat>Widescreen</PresentationFormat>
  <Paragraphs>121</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Open Sans</vt:lpstr>
      <vt:lpstr>Office Theme</vt:lpstr>
      <vt:lpstr>Apprenticeships in Primary Care bitesize information session 5   Digital and Quality apprenticeship programmes</vt:lpstr>
      <vt:lpstr>Session content</vt:lpstr>
      <vt:lpstr>Apprenticeships in Primary Care</vt:lpstr>
      <vt:lpstr>Digital programmes</vt:lpstr>
      <vt:lpstr>Digital programmes</vt:lpstr>
      <vt:lpstr>Quality-related programmes</vt:lpstr>
      <vt:lpstr>Entry requirements</vt:lpstr>
      <vt:lpstr>Funding</vt:lpstr>
      <vt:lpstr>How to get started</vt:lpstr>
      <vt:lpstr>Useful contacts and links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Apprenticeships info bitesize session 2: Understanding Levy Transfers</dc:title>
  <dc:creator>NIJHAR, Kusham (NHS FRIMLEY ICB - D4U1Y)</dc:creator>
  <cp:lastModifiedBy>NIJHAR, Kusham (NHS FRIMLEY ICB - D4U1Y)</cp:lastModifiedBy>
  <cp:revision>19</cp:revision>
  <dcterms:created xsi:type="dcterms:W3CDTF">2024-04-22T11:05:31Z</dcterms:created>
  <dcterms:modified xsi:type="dcterms:W3CDTF">2024-11-06T13:15:40Z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0x010100C81A53DBBAD63446B685354B0CFE1726</vt:lpwstr>
  </property>
</Properties>
</file>