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459" r:id="rId3"/>
    <p:sldId id="258" r:id="rId4"/>
    <p:sldId id="256" r:id="rId5"/>
    <p:sldId id="259" r:id="rId6"/>
    <p:sldId id="266"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A98A85-9E43-4F3F-BA24-9CE76AC8DFE0}" v="3" dt="2024-07-15T11:31:37.6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64" d="100"/>
          <a:sy n="64" d="100"/>
        </p:scale>
        <p:origin x="8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JHAR, Kusham (NHS FRIMLEY ICB - D4U1Y)" userId="95971c57-7f7b-45c4-b93b-bd4dc6acb2cd" providerId="ADAL" clId="{0DA98A85-9E43-4F3F-BA24-9CE76AC8DFE0}"/>
    <pc:docChg chg="undo custSel delSld modSld">
      <pc:chgData name="NIJHAR, Kusham (NHS FRIMLEY ICB - D4U1Y)" userId="95971c57-7f7b-45c4-b93b-bd4dc6acb2cd" providerId="ADAL" clId="{0DA98A85-9E43-4F3F-BA24-9CE76AC8DFE0}" dt="2024-07-15T11:33:04.191" v="311" actId="1076"/>
      <pc:docMkLst>
        <pc:docMk/>
      </pc:docMkLst>
      <pc:sldChg chg="modSp mod">
        <pc:chgData name="NIJHAR, Kusham (NHS FRIMLEY ICB - D4U1Y)" userId="95971c57-7f7b-45c4-b93b-bd4dc6acb2cd" providerId="ADAL" clId="{0DA98A85-9E43-4F3F-BA24-9CE76AC8DFE0}" dt="2024-07-15T11:33:04.191" v="311" actId="1076"/>
        <pc:sldMkLst>
          <pc:docMk/>
          <pc:sldMk cId="3902674488" sldId="259"/>
        </pc:sldMkLst>
        <pc:spChg chg="mod">
          <ac:chgData name="NIJHAR, Kusham (NHS FRIMLEY ICB - D4U1Y)" userId="95971c57-7f7b-45c4-b93b-bd4dc6acb2cd" providerId="ADAL" clId="{0DA98A85-9E43-4F3F-BA24-9CE76AC8DFE0}" dt="2024-07-15T11:33:04.191" v="311" actId="1076"/>
          <ac:spMkLst>
            <pc:docMk/>
            <pc:sldMk cId="3902674488" sldId="259"/>
            <ac:spMk id="2" creationId="{91816658-2DAB-6086-425D-1B9C75F0DEE4}"/>
          </ac:spMkLst>
        </pc:spChg>
        <pc:spChg chg="mod">
          <ac:chgData name="NIJHAR, Kusham (NHS FRIMLEY ICB - D4U1Y)" userId="95971c57-7f7b-45c4-b93b-bd4dc6acb2cd" providerId="ADAL" clId="{0DA98A85-9E43-4F3F-BA24-9CE76AC8DFE0}" dt="2024-07-15T11:32:56.693" v="309" actId="27636"/>
          <ac:spMkLst>
            <pc:docMk/>
            <pc:sldMk cId="3902674488" sldId="259"/>
            <ac:spMk id="3" creationId="{3F9161AA-EDFC-5FA8-4A07-098080863B38}"/>
          </ac:spMkLst>
        </pc:spChg>
        <pc:spChg chg="mod">
          <ac:chgData name="NIJHAR, Kusham (NHS FRIMLEY ICB - D4U1Y)" userId="95971c57-7f7b-45c4-b93b-bd4dc6acb2cd" providerId="ADAL" clId="{0DA98A85-9E43-4F3F-BA24-9CE76AC8DFE0}" dt="2024-07-15T11:32:59.683" v="310" actId="403"/>
          <ac:spMkLst>
            <pc:docMk/>
            <pc:sldMk cId="3902674488" sldId="259"/>
            <ac:spMk id="5" creationId="{240ECFC0-8569-6F1B-C25F-0EA7A6B34C41}"/>
          </ac:spMkLst>
        </pc:spChg>
      </pc:sldChg>
      <pc:sldChg chg="addSp modSp del mod">
        <pc:chgData name="NIJHAR, Kusham (NHS FRIMLEY ICB - D4U1Y)" userId="95971c57-7f7b-45c4-b93b-bd4dc6acb2cd" providerId="ADAL" clId="{0DA98A85-9E43-4F3F-BA24-9CE76AC8DFE0}" dt="2024-07-15T11:32:15.869" v="302" actId="47"/>
        <pc:sldMkLst>
          <pc:docMk/>
          <pc:sldMk cId="3416096987" sldId="458"/>
        </pc:sldMkLst>
        <pc:spChg chg="add mod">
          <ac:chgData name="NIJHAR, Kusham (NHS FRIMLEY ICB - D4U1Y)" userId="95971c57-7f7b-45c4-b93b-bd4dc6acb2cd" providerId="ADAL" clId="{0DA98A85-9E43-4F3F-BA24-9CE76AC8DFE0}" dt="2024-07-15T11:29:50.898" v="132" actId="14100"/>
          <ac:spMkLst>
            <pc:docMk/>
            <pc:sldMk cId="3416096987" sldId="458"/>
            <ac:spMk id="3" creationId="{AD45E274-1E45-9B16-EFED-E7F567A64332}"/>
          </ac:spMkLst>
        </pc:spChg>
        <pc:graphicFrameChg chg="modGraphic">
          <ac:chgData name="NIJHAR, Kusham (NHS FRIMLEY ICB - D4U1Y)" userId="95971c57-7f7b-45c4-b93b-bd4dc6acb2cd" providerId="ADAL" clId="{0DA98A85-9E43-4F3F-BA24-9CE76AC8DFE0}" dt="2024-07-15T11:28:59.047" v="8" actId="6549"/>
          <ac:graphicFrameMkLst>
            <pc:docMk/>
            <pc:sldMk cId="3416096987" sldId="458"/>
            <ac:graphicFrameMk id="4" creationId="{6C7813CA-C79A-31F0-968C-AA04619B09F7}"/>
          </ac:graphicFrameMkLst>
        </pc:graphicFrameChg>
      </pc:sldChg>
      <pc:sldChg chg="modSp mod">
        <pc:chgData name="NIJHAR, Kusham (NHS FRIMLEY ICB - D4U1Y)" userId="95971c57-7f7b-45c4-b93b-bd4dc6acb2cd" providerId="ADAL" clId="{0DA98A85-9E43-4F3F-BA24-9CE76AC8DFE0}" dt="2024-07-15T11:32:45.925" v="306" actId="27636"/>
        <pc:sldMkLst>
          <pc:docMk/>
          <pc:sldMk cId="2072707297" sldId="459"/>
        </pc:sldMkLst>
        <pc:spChg chg="mod">
          <ac:chgData name="NIJHAR, Kusham (NHS FRIMLEY ICB - D4U1Y)" userId="95971c57-7f7b-45c4-b93b-bd4dc6acb2cd" providerId="ADAL" clId="{0DA98A85-9E43-4F3F-BA24-9CE76AC8DFE0}" dt="2024-07-15T11:32:45.925" v="306" actId="27636"/>
          <ac:spMkLst>
            <pc:docMk/>
            <pc:sldMk cId="2072707297" sldId="459"/>
            <ac:spMk id="3" creationId="{4CBE36AC-4FC5-2C27-C48E-7080F48B3BC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F3248-E063-2237-4C66-2817466D58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ABDDAAA-B022-602B-3731-3999F2B278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E9AC057-DE8D-27B9-D91B-930FB96BA54C}"/>
              </a:ext>
            </a:extLst>
          </p:cNvPr>
          <p:cNvSpPr>
            <a:spLocks noGrp="1"/>
          </p:cNvSpPr>
          <p:nvPr>
            <p:ph type="dt" sz="half" idx="10"/>
          </p:nvPr>
        </p:nvSpPr>
        <p:spPr/>
        <p:txBody>
          <a:bodyPr/>
          <a:lstStyle/>
          <a:p>
            <a:fld id="{C093A3D6-5511-4C6E-9B66-BA9F7A8B8DDD}" type="datetimeFigureOut">
              <a:rPr lang="en-GB" smtClean="0"/>
              <a:t>15/07/2024</a:t>
            </a:fld>
            <a:endParaRPr lang="en-GB"/>
          </a:p>
        </p:txBody>
      </p:sp>
      <p:sp>
        <p:nvSpPr>
          <p:cNvPr id="5" name="Footer Placeholder 4">
            <a:extLst>
              <a:ext uri="{FF2B5EF4-FFF2-40B4-BE49-F238E27FC236}">
                <a16:creationId xmlns:a16="http://schemas.microsoft.com/office/drawing/2014/main" id="{8BBB9856-0C09-0D81-792F-4C3C9C51B6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339BB2-0B55-89E9-FC8A-EB772E7E7B30}"/>
              </a:ext>
            </a:extLst>
          </p:cNvPr>
          <p:cNvSpPr>
            <a:spLocks noGrp="1"/>
          </p:cNvSpPr>
          <p:nvPr>
            <p:ph type="sldNum" sz="quarter" idx="12"/>
          </p:nvPr>
        </p:nvSpPr>
        <p:spPr/>
        <p:txBody>
          <a:bodyPr/>
          <a:lstStyle/>
          <a:p>
            <a:fld id="{14C06C68-0E5E-4351-8E65-FBDB3D286B29}" type="slidenum">
              <a:rPr lang="en-GB" smtClean="0"/>
              <a:t>‹#›</a:t>
            </a:fld>
            <a:endParaRPr lang="en-GB"/>
          </a:p>
        </p:txBody>
      </p:sp>
    </p:spTree>
    <p:extLst>
      <p:ext uri="{BB962C8B-B14F-4D97-AF65-F5344CB8AC3E}">
        <p14:creationId xmlns:p14="http://schemas.microsoft.com/office/powerpoint/2010/main" val="1932235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313DE-1C4E-B191-5F83-2A3EF8174F7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BEACB37-2AC9-9576-37B8-2D1E2D144E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5E9A58-4CF6-F999-53B2-5A3A1537D512}"/>
              </a:ext>
            </a:extLst>
          </p:cNvPr>
          <p:cNvSpPr>
            <a:spLocks noGrp="1"/>
          </p:cNvSpPr>
          <p:nvPr>
            <p:ph type="dt" sz="half" idx="10"/>
          </p:nvPr>
        </p:nvSpPr>
        <p:spPr/>
        <p:txBody>
          <a:bodyPr/>
          <a:lstStyle/>
          <a:p>
            <a:fld id="{C093A3D6-5511-4C6E-9B66-BA9F7A8B8DDD}" type="datetimeFigureOut">
              <a:rPr lang="en-GB" smtClean="0"/>
              <a:t>15/07/2024</a:t>
            </a:fld>
            <a:endParaRPr lang="en-GB"/>
          </a:p>
        </p:txBody>
      </p:sp>
      <p:sp>
        <p:nvSpPr>
          <p:cNvPr id="5" name="Footer Placeholder 4">
            <a:extLst>
              <a:ext uri="{FF2B5EF4-FFF2-40B4-BE49-F238E27FC236}">
                <a16:creationId xmlns:a16="http://schemas.microsoft.com/office/drawing/2014/main" id="{28D025A2-177B-796F-F6D5-AE63217F08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9F5B90-8F5E-6289-F8CF-DD92229854F3}"/>
              </a:ext>
            </a:extLst>
          </p:cNvPr>
          <p:cNvSpPr>
            <a:spLocks noGrp="1"/>
          </p:cNvSpPr>
          <p:nvPr>
            <p:ph type="sldNum" sz="quarter" idx="12"/>
          </p:nvPr>
        </p:nvSpPr>
        <p:spPr/>
        <p:txBody>
          <a:bodyPr/>
          <a:lstStyle/>
          <a:p>
            <a:fld id="{14C06C68-0E5E-4351-8E65-FBDB3D286B29}" type="slidenum">
              <a:rPr lang="en-GB" smtClean="0"/>
              <a:t>‹#›</a:t>
            </a:fld>
            <a:endParaRPr lang="en-GB"/>
          </a:p>
        </p:txBody>
      </p:sp>
    </p:spTree>
    <p:extLst>
      <p:ext uri="{BB962C8B-B14F-4D97-AF65-F5344CB8AC3E}">
        <p14:creationId xmlns:p14="http://schemas.microsoft.com/office/powerpoint/2010/main" val="2941844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034804-58A2-CB1B-6D14-EC7A0174A41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05BCB03-E1B1-A1DA-9BD6-801B77A4F0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3B6F426-649F-9A49-482F-4D6DF8625503}"/>
              </a:ext>
            </a:extLst>
          </p:cNvPr>
          <p:cNvSpPr>
            <a:spLocks noGrp="1"/>
          </p:cNvSpPr>
          <p:nvPr>
            <p:ph type="dt" sz="half" idx="10"/>
          </p:nvPr>
        </p:nvSpPr>
        <p:spPr/>
        <p:txBody>
          <a:bodyPr/>
          <a:lstStyle/>
          <a:p>
            <a:fld id="{C093A3D6-5511-4C6E-9B66-BA9F7A8B8DDD}" type="datetimeFigureOut">
              <a:rPr lang="en-GB" smtClean="0"/>
              <a:t>15/07/2024</a:t>
            </a:fld>
            <a:endParaRPr lang="en-GB"/>
          </a:p>
        </p:txBody>
      </p:sp>
      <p:sp>
        <p:nvSpPr>
          <p:cNvPr id="5" name="Footer Placeholder 4">
            <a:extLst>
              <a:ext uri="{FF2B5EF4-FFF2-40B4-BE49-F238E27FC236}">
                <a16:creationId xmlns:a16="http://schemas.microsoft.com/office/drawing/2014/main" id="{E8EBF6A2-78B3-75AE-C682-F61215168C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67795A-A5CA-85DF-4ADE-6E030ED8A0D7}"/>
              </a:ext>
            </a:extLst>
          </p:cNvPr>
          <p:cNvSpPr>
            <a:spLocks noGrp="1"/>
          </p:cNvSpPr>
          <p:nvPr>
            <p:ph type="sldNum" sz="quarter" idx="12"/>
          </p:nvPr>
        </p:nvSpPr>
        <p:spPr/>
        <p:txBody>
          <a:bodyPr/>
          <a:lstStyle/>
          <a:p>
            <a:fld id="{14C06C68-0E5E-4351-8E65-FBDB3D286B29}" type="slidenum">
              <a:rPr lang="en-GB" smtClean="0"/>
              <a:t>‹#›</a:t>
            </a:fld>
            <a:endParaRPr lang="en-GB"/>
          </a:p>
        </p:txBody>
      </p:sp>
    </p:spTree>
    <p:extLst>
      <p:ext uri="{BB962C8B-B14F-4D97-AF65-F5344CB8AC3E}">
        <p14:creationId xmlns:p14="http://schemas.microsoft.com/office/powerpoint/2010/main" val="19563419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D2C92-404F-0E10-6888-EBD9696FAD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74554C6-4DCB-6E63-5765-7B770DBC92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5E84467-8C38-7416-64C1-7B8A63CDFF4D}"/>
              </a:ext>
            </a:extLst>
          </p:cNvPr>
          <p:cNvSpPr>
            <a:spLocks noGrp="1"/>
          </p:cNvSpPr>
          <p:nvPr>
            <p:ph type="dt" sz="half" idx="10"/>
          </p:nvPr>
        </p:nvSpPr>
        <p:spPr/>
        <p:txBody>
          <a:bodyPr/>
          <a:lstStyle/>
          <a:p>
            <a:fld id="{B8009B3B-6D45-4EE2-B4C2-4D775090576C}" type="datetimeFigureOut">
              <a:rPr lang="en-GB" smtClean="0"/>
              <a:t>15/07/2024</a:t>
            </a:fld>
            <a:endParaRPr lang="en-GB"/>
          </a:p>
        </p:txBody>
      </p:sp>
      <p:sp>
        <p:nvSpPr>
          <p:cNvPr id="5" name="Footer Placeholder 4">
            <a:extLst>
              <a:ext uri="{FF2B5EF4-FFF2-40B4-BE49-F238E27FC236}">
                <a16:creationId xmlns:a16="http://schemas.microsoft.com/office/drawing/2014/main" id="{8D983769-14D2-3D99-D394-5F01078C8A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0F9696-BA73-3246-EF5B-3B3B7BD5A955}"/>
              </a:ext>
            </a:extLst>
          </p:cNvPr>
          <p:cNvSpPr>
            <a:spLocks noGrp="1"/>
          </p:cNvSpPr>
          <p:nvPr>
            <p:ph type="sldNum" sz="quarter" idx="12"/>
          </p:nvPr>
        </p:nvSpPr>
        <p:spPr/>
        <p:txBody>
          <a:bodyPr/>
          <a:lstStyle/>
          <a:p>
            <a:fld id="{5A8AC8BE-DC49-4D88-8CA6-1631A88043DE}" type="slidenum">
              <a:rPr lang="en-GB" smtClean="0"/>
              <a:t>‹#›</a:t>
            </a:fld>
            <a:endParaRPr lang="en-GB"/>
          </a:p>
        </p:txBody>
      </p:sp>
    </p:spTree>
    <p:extLst>
      <p:ext uri="{BB962C8B-B14F-4D97-AF65-F5344CB8AC3E}">
        <p14:creationId xmlns:p14="http://schemas.microsoft.com/office/powerpoint/2010/main" val="16444733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64753-FC0B-7B40-7E4E-A8C4D16BEC3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F7FBEB-E8C3-0A57-988C-EE0AAD81FD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5A5EB6-F076-CEFA-C490-65E47CEEDAF7}"/>
              </a:ext>
            </a:extLst>
          </p:cNvPr>
          <p:cNvSpPr>
            <a:spLocks noGrp="1"/>
          </p:cNvSpPr>
          <p:nvPr>
            <p:ph type="dt" sz="half" idx="10"/>
          </p:nvPr>
        </p:nvSpPr>
        <p:spPr/>
        <p:txBody>
          <a:bodyPr/>
          <a:lstStyle/>
          <a:p>
            <a:fld id="{B8009B3B-6D45-4EE2-B4C2-4D775090576C}" type="datetimeFigureOut">
              <a:rPr lang="en-GB" smtClean="0"/>
              <a:t>15/07/2024</a:t>
            </a:fld>
            <a:endParaRPr lang="en-GB"/>
          </a:p>
        </p:txBody>
      </p:sp>
      <p:sp>
        <p:nvSpPr>
          <p:cNvPr id="5" name="Footer Placeholder 4">
            <a:extLst>
              <a:ext uri="{FF2B5EF4-FFF2-40B4-BE49-F238E27FC236}">
                <a16:creationId xmlns:a16="http://schemas.microsoft.com/office/drawing/2014/main" id="{57988797-BE99-63A4-534E-8CA0B1AB20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477A90-63A7-51E3-9E24-4ABB3D89A639}"/>
              </a:ext>
            </a:extLst>
          </p:cNvPr>
          <p:cNvSpPr>
            <a:spLocks noGrp="1"/>
          </p:cNvSpPr>
          <p:nvPr>
            <p:ph type="sldNum" sz="quarter" idx="12"/>
          </p:nvPr>
        </p:nvSpPr>
        <p:spPr/>
        <p:txBody>
          <a:bodyPr/>
          <a:lstStyle/>
          <a:p>
            <a:fld id="{5A8AC8BE-DC49-4D88-8CA6-1631A88043DE}" type="slidenum">
              <a:rPr lang="en-GB" smtClean="0"/>
              <a:t>‹#›</a:t>
            </a:fld>
            <a:endParaRPr lang="en-GB"/>
          </a:p>
        </p:txBody>
      </p:sp>
    </p:spTree>
    <p:extLst>
      <p:ext uri="{BB962C8B-B14F-4D97-AF65-F5344CB8AC3E}">
        <p14:creationId xmlns:p14="http://schemas.microsoft.com/office/powerpoint/2010/main" val="13641230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AAAA-377E-72FE-26A0-B7138C4900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5E67CC5-3137-3B8F-8D4D-CB10578B39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FD92C3-BA2F-4FE6-9F40-87A54C6BEE32}"/>
              </a:ext>
            </a:extLst>
          </p:cNvPr>
          <p:cNvSpPr>
            <a:spLocks noGrp="1"/>
          </p:cNvSpPr>
          <p:nvPr>
            <p:ph type="dt" sz="half" idx="10"/>
          </p:nvPr>
        </p:nvSpPr>
        <p:spPr/>
        <p:txBody>
          <a:bodyPr/>
          <a:lstStyle/>
          <a:p>
            <a:fld id="{B8009B3B-6D45-4EE2-B4C2-4D775090576C}" type="datetimeFigureOut">
              <a:rPr lang="en-GB" smtClean="0"/>
              <a:t>15/07/2024</a:t>
            </a:fld>
            <a:endParaRPr lang="en-GB"/>
          </a:p>
        </p:txBody>
      </p:sp>
      <p:sp>
        <p:nvSpPr>
          <p:cNvPr id="5" name="Footer Placeholder 4">
            <a:extLst>
              <a:ext uri="{FF2B5EF4-FFF2-40B4-BE49-F238E27FC236}">
                <a16:creationId xmlns:a16="http://schemas.microsoft.com/office/drawing/2014/main" id="{9CC1DBB4-18B5-9623-A8EC-B8A6DD012E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A435FE2-0CD4-9B90-D666-3D144D02CA04}"/>
              </a:ext>
            </a:extLst>
          </p:cNvPr>
          <p:cNvSpPr>
            <a:spLocks noGrp="1"/>
          </p:cNvSpPr>
          <p:nvPr>
            <p:ph type="sldNum" sz="quarter" idx="12"/>
          </p:nvPr>
        </p:nvSpPr>
        <p:spPr/>
        <p:txBody>
          <a:bodyPr/>
          <a:lstStyle/>
          <a:p>
            <a:fld id="{5A8AC8BE-DC49-4D88-8CA6-1631A88043DE}" type="slidenum">
              <a:rPr lang="en-GB" smtClean="0"/>
              <a:t>‹#›</a:t>
            </a:fld>
            <a:endParaRPr lang="en-GB"/>
          </a:p>
        </p:txBody>
      </p:sp>
    </p:spTree>
    <p:extLst>
      <p:ext uri="{BB962C8B-B14F-4D97-AF65-F5344CB8AC3E}">
        <p14:creationId xmlns:p14="http://schemas.microsoft.com/office/powerpoint/2010/main" val="22613687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C7C5A-F7BF-523C-777D-E843076140D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9CE4E55-19E1-A00A-AAF2-52124EF2FE8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F716CE8-A7A5-9DE0-232D-94F63B8D69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90620D3-913C-1E7A-8B84-16BB1964A804}"/>
              </a:ext>
            </a:extLst>
          </p:cNvPr>
          <p:cNvSpPr>
            <a:spLocks noGrp="1"/>
          </p:cNvSpPr>
          <p:nvPr>
            <p:ph type="dt" sz="half" idx="10"/>
          </p:nvPr>
        </p:nvSpPr>
        <p:spPr/>
        <p:txBody>
          <a:bodyPr/>
          <a:lstStyle/>
          <a:p>
            <a:fld id="{B8009B3B-6D45-4EE2-B4C2-4D775090576C}" type="datetimeFigureOut">
              <a:rPr lang="en-GB" smtClean="0"/>
              <a:t>15/07/2024</a:t>
            </a:fld>
            <a:endParaRPr lang="en-GB"/>
          </a:p>
        </p:txBody>
      </p:sp>
      <p:sp>
        <p:nvSpPr>
          <p:cNvPr id="6" name="Footer Placeholder 5">
            <a:extLst>
              <a:ext uri="{FF2B5EF4-FFF2-40B4-BE49-F238E27FC236}">
                <a16:creationId xmlns:a16="http://schemas.microsoft.com/office/drawing/2014/main" id="{A7FA0B58-DBB3-282E-B5C5-34DB2F72F27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5BB155A-AD5C-3802-26B3-C3B829B463A0}"/>
              </a:ext>
            </a:extLst>
          </p:cNvPr>
          <p:cNvSpPr>
            <a:spLocks noGrp="1"/>
          </p:cNvSpPr>
          <p:nvPr>
            <p:ph type="sldNum" sz="quarter" idx="12"/>
          </p:nvPr>
        </p:nvSpPr>
        <p:spPr/>
        <p:txBody>
          <a:bodyPr/>
          <a:lstStyle/>
          <a:p>
            <a:fld id="{5A8AC8BE-DC49-4D88-8CA6-1631A88043DE}" type="slidenum">
              <a:rPr lang="en-GB" smtClean="0"/>
              <a:t>‹#›</a:t>
            </a:fld>
            <a:endParaRPr lang="en-GB"/>
          </a:p>
        </p:txBody>
      </p:sp>
    </p:spTree>
    <p:extLst>
      <p:ext uri="{BB962C8B-B14F-4D97-AF65-F5344CB8AC3E}">
        <p14:creationId xmlns:p14="http://schemas.microsoft.com/office/powerpoint/2010/main" val="3956063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9DA3B-D8FF-3ED0-0FB9-3D578E4E5B3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B906A1-0804-FE82-3F82-73A7295CFB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3C8E22-2F99-F52F-6044-D621DD5DF3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494A8AE-4E66-533A-50A8-E4D8C7537B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A1FD43-714A-C576-1A71-598E87EEC2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3FB44FA-231B-2E52-0036-B2EDADC02FC5}"/>
              </a:ext>
            </a:extLst>
          </p:cNvPr>
          <p:cNvSpPr>
            <a:spLocks noGrp="1"/>
          </p:cNvSpPr>
          <p:nvPr>
            <p:ph type="dt" sz="half" idx="10"/>
          </p:nvPr>
        </p:nvSpPr>
        <p:spPr/>
        <p:txBody>
          <a:bodyPr/>
          <a:lstStyle/>
          <a:p>
            <a:fld id="{B8009B3B-6D45-4EE2-B4C2-4D775090576C}" type="datetimeFigureOut">
              <a:rPr lang="en-GB" smtClean="0"/>
              <a:t>15/07/2024</a:t>
            </a:fld>
            <a:endParaRPr lang="en-GB"/>
          </a:p>
        </p:txBody>
      </p:sp>
      <p:sp>
        <p:nvSpPr>
          <p:cNvPr id="8" name="Footer Placeholder 7">
            <a:extLst>
              <a:ext uri="{FF2B5EF4-FFF2-40B4-BE49-F238E27FC236}">
                <a16:creationId xmlns:a16="http://schemas.microsoft.com/office/drawing/2014/main" id="{1320A075-6574-C35F-595C-04848B2058A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A3FF0BE-F852-BEC7-DB51-C48047D18DF3}"/>
              </a:ext>
            </a:extLst>
          </p:cNvPr>
          <p:cNvSpPr>
            <a:spLocks noGrp="1"/>
          </p:cNvSpPr>
          <p:nvPr>
            <p:ph type="sldNum" sz="quarter" idx="12"/>
          </p:nvPr>
        </p:nvSpPr>
        <p:spPr/>
        <p:txBody>
          <a:bodyPr/>
          <a:lstStyle/>
          <a:p>
            <a:fld id="{5A8AC8BE-DC49-4D88-8CA6-1631A88043DE}" type="slidenum">
              <a:rPr lang="en-GB" smtClean="0"/>
              <a:t>‹#›</a:t>
            </a:fld>
            <a:endParaRPr lang="en-GB"/>
          </a:p>
        </p:txBody>
      </p:sp>
    </p:spTree>
    <p:extLst>
      <p:ext uri="{BB962C8B-B14F-4D97-AF65-F5344CB8AC3E}">
        <p14:creationId xmlns:p14="http://schemas.microsoft.com/office/powerpoint/2010/main" val="4168918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11195-068E-1BCF-939A-57C78A351AB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213E005-391C-794C-D3C7-0536341945D9}"/>
              </a:ext>
            </a:extLst>
          </p:cNvPr>
          <p:cNvSpPr>
            <a:spLocks noGrp="1"/>
          </p:cNvSpPr>
          <p:nvPr>
            <p:ph type="dt" sz="half" idx="10"/>
          </p:nvPr>
        </p:nvSpPr>
        <p:spPr/>
        <p:txBody>
          <a:bodyPr/>
          <a:lstStyle/>
          <a:p>
            <a:fld id="{B8009B3B-6D45-4EE2-B4C2-4D775090576C}" type="datetimeFigureOut">
              <a:rPr lang="en-GB" smtClean="0"/>
              <a:t>15/07/2024</a:t>
            </a:fld>
            <a:endParaRPr lang="en-GB"/>
          </a:p>
        </p:txBody>
      </p:sp>
      <p:sp>
        <p:nvSpPr>
          <p:cNvPr id="4" name="Footer Placeholder 3">
            <a:extLst>
              <a:ext uri="{FF2B5EF4-FFF2-40B4-BE49-F238E27FC236}">
                <a16:creationId xmlns:a16="http://schemas.microsoft.com/office/drawing/2014/main" id="{FBDAB283-9248-F431-F27E-D01046B7003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575A0AC-C52E-8F65-E02E-C8CD6B55BB5F}"/>
              </a:ext>
            </a:extLst>
          </p:cNvPr>
          <p:cNvSpPr>
            <a:spLocks noGrp="1"/>
          </p:cNvSpPr>
          <p:nvPr>
            <p:ph type="sldNum" sz="quarter" idx="12"/>
          </p:nvPr>
        </p:nvSpPr>
        <p:spPr/>
        <p:txBody>
          <a:bodyPr/>
          <a:lstStyle/>
          <a:p>
            <a:fld id="{5A8AC8BE-DC49-4D88-8CA6-1631A88043DE}" type="slidenum">
              <a:rPr lang="en-GB" smtClean="0"/>
              <a:t>‹#›</a:t>
            </a:fld>
            <a:endParaRPr lang="en-GB"/>
          </a:p>
        </p:txBody>
      </p:sp>
    </p:spTree>
    <p:extLst>
      <p:ext uri="{BB962C8B-B14F-4D97-AF65-F5344CB8AC3E}">
        <p14:creationId xmlns:p14="http://schemas.microsoft.com/office/powerpoint/2010/main" val="19243184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D8AC54-C099-F66B-67D5-6813E3305FD4}"/>
              </a:ext>
            </a:extLst>
          </p:cNvPr>
          <p:cNvSpPr>
            <a:spLocks noGrp="1"/>
          </p:cNvSpPr>
          <p:nvPr>
            <p:ph type="dt" sz="half" idx="10"/>
          </p:nvPr>
        </p:nvSpPr>
        <p:spPr/>
        <p:txBody>
          <a:bodyPr/>
          <a:lstStyle/>
          <a:p>
            <a:fld id="{B8009B3B-6D45-4EE2-B4C2-4D775090576C}" type="datetimeFigureOut">
              <a:rPr lang="en-GB" smtClean="0"/>
              <a:t>15/07/2024</a:t>
            </a:fld>
            <a:endParaRPr lang="en-GB"/>
          </a:p>
        </p:txBody>
      </p:sp>
      <p:sp>
        <p:nvSpPr>
          <p:cNvPr id="3" name="Footer Placeholder 2">
            <a:extLst>
              <a:ext uri="{FF2B5EF4-FFF2-40B4-BE49-F238E27FC236}">
                <a16:creationId xmlns:a16="http://schemas.microsoft.com/office/drawing/2014/main" id="{3E5BC11F-3B13-12E1-7132-FFF07E190EB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17AA45E-CC20-5FD2-AF68-48B25EA7FE94}"/>
              </a:ext>
            </a:extLst>
          </p:cNvPr>
          <p:cNvSpPr>
            <a:spLocks noGrp="1"/>
          </p:cNvSpPr>
          <p:nvPr>
            <p:ph type="sldNum" sz="quarter" idx="12"/>
          </p:nvPr>
        </p:nvSpPr>
        <p:spPr/>
        <p:txBody>
          <a:bodyPr/>
          <a:lstStyle/>
          <a:p>
            <a:fld id="{5A8AC8BE-DC49-4D88-8CA6-1631A88043DE}" type="slidenum">
              <a:rPr lang="en-GB" smtClean="0"/>
              <a:t>‹#›</a:t>
            </a:fld>
            <a:endParaRPr lang="en-GB"/>
          </a:p>
        </p:txBody>
      </p:sp>
    </p:spTree>
    <p:extLst>
      <p:ext uri="{BB962C8B-B14F-4D97-AF65-F5344CB8AC3E}">
        <p14:creationId xmlns:p14="http://schemas.microsoft.com/office/powerpoint/2010/main" val="35829440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CCEEB-7684-1FF1-38DA-DFC35F9658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FB05384-69AF-BA36-1BF2-5D80AC8483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F43A4B6-A267-20E4-68A1-B6E724B98F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C821BF-6EC2-809E-D0BE-A74F37A5544A}"/>
              </a:ext>
            </a:extLst>
          </p:cNvPr>
          <p:cNvSpPr>
            <a:spLocks noGrp="1"/>
          </p:cNvSpPr>
          <p:nvPr>
            <p:ph type="dt" sz="half" idx="10"/>
          </p:nvPr>
        </p:nvSpPr>
        <p:spPr/>
        <p:txBody>
          <a:bodyPr/>
          <a:lstStyle/>
          <a:p>
            <a:fld id="{B8009B3B-6D45-4EE2-B4C2-4D775090576C}" type="datetimeFigureOut">
              <a:rPr lang="en-GB" smtClean="0"/>
              <a:t>15/07/2024</a:t>
            </a:fld>
            <a:endParaRPr lang="en-GB"/>
          </a:p>
        </p:txBody>
      </p:sp>
      <p:sp>
        <p:nvSpPr>
          <p:cNvPr id="6" name="Footer Placeholder 5">
            <a:extLst>
              <a:ext uri="{FF2B5EF4-FFF2-40B4-BE49-F238E27FC236}">
                <a16:creationId xmlns:a16="http://schemas.microsoft.com/office/drawing/2014/main" id="{2B2F5A12-A02A-5029-7DB5-F551315E0B2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3B3B535-0659-9EF2-C95A-B38BB8A7791C}"/>
              </a:ext>
            </a:extLst>
          </p:cNvPr>
          <p:cNvSpPr>
            <a:spLocks noGrp="1"/>
          </p:cNvSpPr>
          <p:nvPr>
            <p:ph type="sldNum" sz="quarter" idx="12"/>
          </p:nvPr>
        </p:nvSpPr>
        <p:spPr/>
        <p:txBody>
          <a:bodyPr/>
          <a:lstStyle/>
          <a:p>
            <a:fld id="{5A8AC8BE-DC49-4D88-8CA6-1631A88043DE}" type="slidenum">
              <a:rPr lang="en-GB" smtClean="0"/>
              <a:t>‹#›</a:t>
            </a:fld>
            <a:endParaRPr lang="en-GB"/>
          </a:p>
        </p:txBody>
      </p:sp>
    </p:spTree>
    <p:extLst>
      <p:ext uri="{BB962C8B-B14F-4D97-AF65-F5344CB8AC3E}">
        <p14:creationId xmlns:p14="http://schemas.microsoft.com/office/powerpoint/2010/main" val="2096603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07169-8DDA-7045-2F32-C860F2D8DEC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54E5718-E451-CA8E-66C0-26F769E675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6E4B9A-FB57-033D-EADA-0B08FA9A1F63}"/>
              </a:ext>
            </a:extLst>
          </p:cNvPr>
          <p:cNvSpPr>
            <a:spLocks noGrp="1"/>
          </p:cNvSpPr>
          <p:nvPr>
            <p:ph type="dt" sz="half" idx="10"/>
          </p:nvPr>
        </p:nvSpPr>
        <p:spPr/>
        <p:txBody>
          <a:bodyPr/>
          <a:lstStyle/>
          <a:p>
            <a:fld id="{C093A3D6-5511-4C6E-9B66-BA9F7A8B8DDD}" type="datetimeFigureOut">
              <a:rPr lang="en-GB" smtClean="0"/>
              <a:t>15/07/2024</a:t>
            </a:fld>
            <a:endParaRPr lang="en-GB"/>
          </a:p>
        </p:txBody>
      </p:sp>
      <p:sp>
        <p:nvSpPr>
          <p:cNvPr id="5" name="Footer Placeholder 4">
            <a:extLst>
              <a:ext uri="{FF2B5EF4-FFF2-40B4-BE49-F238E27FC236}">
                <a16:creationId xmlns:a16="http://schemas.microsoft.com/office/drawing/2014/main" id="{4F4AFFA5-1B2A-F4B5-6F9E-21A0B69514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6F7D53-57CF-57BE-FC7B-910B7A6DFABE}"/>
              </a:ext>
            </a:extLst>
          </p:cNvPr>
          <p:cNvSpPr>
            <a:spLocks noGrp="1"/>
          </p:cNvSpPr>
          <p:nvPr>
            <p:ph type="sldNum" sz="quarter" idx="12"/>
          </p:nvPr>
        </p:nvSpPr>
        <p:spPr/>
        <p:txBody>
          <a:bodyPr/>
          <a:lstStyle/>
          <a:p>
            <a:fld id="{14C06C68-0E5E-4351-8E65-FBDB3D286B29}" type="slidenum">
              <a:rPr lang="en-GB" smtClean="0"/>
              <a:t>‹#›</a:t>
            </a:fld>
            <a:endParaRPr lang="en-GB"/>
          </a:p>
        </p:txBody>
      </p:sp>
    </p:spTree>
    <p:extLst>
      <p:ext uri="{BB962C8B-B14F-4D97-AF65-F5344CB8AC3E}">
        <p14:creationId xmlns:p14="http://schemas.microsoft.com/office/powerpoint/2010/main" val="4525863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B12C0-238D-49D6-5F28-037DFC8D15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9BBAB69-A445-AF18-02BA-3F56AC2675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650C655-B747-2FD2-C281-C946C88DE6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995CA1-7099-EE53-511B-A1B581443438}"/>
              </a:ext>
            </a:extLst>
          </p:cNvPr>
          <p:cNvSpPr>
            <a:spLocks noGrp="1"/>
          </p:cNvSpPr>
          <p:nvPr>
            <p:ph type="dt" sz="half" idx="10"/>
          </p:nvPr>
        </p:nvSpPr>
        <p:spPr/>
        <p:txBody>
          <a:bodyPr/>
          <a:lstStyle/>
          <a:p>
            <a:fld id="{B8009B3B-6D45-4EE2-B4C2-4D775090576C}" type="datetimeFigureOut">
              <a:rPr lang="en-GB" smtClean="0"/>
              <a:t>15/07/2024</a:t>
            </a:fld>
            <a:endParaRPr lang="en-GB"/>
          </a:p>
        </p:txBody>
      </p:sp>
      <p:sp>
        <p:nvSpPr>
          <p:cNvPr id="6" name="Footer Placeholder 5">
            <a:extLst>
              <a:ext uri="{FF2B5EF4-FFF2-40B4-BE49-F238E27FC236}">
                <a16:creationId xmlns:a16="http://schemas.microsoft.com/office/drawing/2014/main" id="{06A8B73A-DF35-71CB-C4E4-420E95FBC54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E04E5C5-2B92-5D30-20CF-FBBAE77A9469}"/>
              </a:ext>
            </a:extLst>
          </p:cNvPr>
          <p:cNvSpPr>
            <a:spLocks noGrp="1"/>
          </p:cNvSpPr>
          <p:nvPr>
            <p:ph type="sldNum" sz="quarter" idx="12"/>
          </p:nvPr>
        </p:nvSpPr>
        <p:spPr/>
        <p:txBody>
          <a:bodyPr/>
          <a:lstStyle/>
          <a:p>
            <a:fld id="{5A8AC8BE-DC49-4D88-8CA6-1631A88043DE}" type="slidenum">
              <a:rPr lang="en-GB" smtClean="0"/>
              <a:t>‹#›</a:t>
            </a:fld>
            <a:endParaRPr lang="en-GB"/>
          </a:p>
        </p:txBody>
      </p:sp>
    </p:spTree>
    <p:extLst>
      <p:ext uri="{BB962C8B-B14F-4D97-AF65-F5344CB8AC3E}">
        <p14:creationId xmlns:p14="http://schemas.microsoft.com/office/powerpoint/2010/main" val="30711280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4A2D7-42E2-5999-AC6F-BE31F48D046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A7051F6-5DC3-501C-0AD3-1A13744253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0A3261-B107-6EC9-E046-B35B2D289319}"/>
              </a:ext>
            </a:extLst>
          </p:cNvPr>
          <p:cNvSpPr>
            <a:spLocks noGrp="1"/>
          </p:cNvSpPr>
          <p:nvPr>
            <p:ph type="dt" sz="half" idx="10"/>
          </p:nvPr>
        </p:nvSpPr>
        <p:spPr/>
        <p:txBody>
          <a:bodyPr/>
          <a:lstStyle/>
          <a:p>
            <a:fld id="{B8009B3B-6D45-4EE2-B4C2-4D775090576C}" type="datetimeFigureOut">
              <a:rPr lang="en-GB" smtClean="0"/>
              <a:t>15/07/2024</a:t>
            </a:fld>
            <a:endParaRPr lang="en-GB"/>
          </a:p>
        </p:txBody>
      </p:sp>
      <p:sp>
        <p:nvSpPr>
          <p:cNvPr id="5" name="Footer Placeholder 4">
            <a:extLst>
              <a:ext uri="{FF2B5EF4-FFF2-40B4-BE49-F238E27FC236}">
                <a16:creationId xmlns:a16="http://schemas.microsoft.com/office/drawing/2014/main" id="{1507D608-BF25-4E44-875F-918F02B049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AD8C45-A958-7330-EF3B-7F97B72EF844}"/>
              </a:ext>
            </a:extLst>
          </p:cNvPr>
          <p:cNvSpPr>
            <a:spLocks noGrp="1"/>
          </p:cNvSpPr>
          <p:nvPr>
            <p:ph type="sldNum" sz="quarter" idx="12"/>
          </p:nvPr>
        </p:nvSpPr>
        <p:spPr/>
        <p:txBody>
          <a:bodyPr/>
          <a:lstStyle/>
          <a:p>
            <a:fld id="{5A8AC8BE-DC49-4D88-8CA6-1631A88043DE}" type="slidenum">
              <a:rPr lang="en-GB" smtClean="0"/>
              <a:t>‹#›</a:t>
            </a:fld>
            <a:endParaRPr lang="en-GB"/>
          </a:p>
        </p:txBody>
      </p:sp>
    </p:spTree>
    <p:extLst>
      <p:ext uri="{BB962C8B-B14F-4D97-AF65-F5344CB8AC3E}">
        <p14:creationId xmlns:p14="http://schemas.microsoft.com/office/powerpoint/2010/main" val="21298784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A3D8BF-4483-1E34-1148-C4D2B5CA22A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A7CB1EE-1138-39F8-9E28-437FB17992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EE6E86-FF8E-1FA3-14B4-733A8984CCD0}"/>
              </a:ext>
            </a:extLst>
          </p:cNvPr>
          <p:cNvSpPr>
            <a:spLocks noGrp="1"/>
          </p:cNvSpPr>
          <p:nvPr>
            <p:ph type="dt" sz="half" idx="10"/>
          </p:nvPr>
        </p:nvSpPr>
        <p:spPr/>
        <p:txBody>
          <a:bodyPr/>
          <a:lstStyle/>
          <a:p>
            <a:fld id="{B8009B3B-6D45-4EE2-B4C2-4D775090576C}" type="datetimeFigureOut">
              <a:rPr lang="en-GB" smtClean="0"/>
              <a:t>15/07/2024</a:t>
            </a:fld>
            <a:endParaRPr lang="en-GB"/>
          </a:p>
        </p:txBody>
      </p:sp>
      <p:sp>
        <p:nvSpPr>
          <p:cNvPr id="5" name="Footer Placeholder 4">
            <a:extLst>
              <a:ext uri="{FF2B5EF4-FFF2-40B4-BE49-F238E27FC236}">
                <a16:creationId xmlns:a16="http://schemas.microsoft.com/office/drawing/2014/main" id="{C601EABB-3CDA-A81E-D673-2D69A011355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2E597B-00B0-D914-47DF-5A0A51060C6F}"/>
              </a:ext>
            </a:extLst>
          </p:cNvPr>
          <p:cNvSpPr>
            <a:spLocks noGrp="1"/>
          </p:cNvSpPr>
          <p:nvPr>
            <p:ph type="sldNum" sz="quarter" idx="12"/>
          </p:nvPr>
        </p:nvSpPr>
        <p:spPr/>
        <p:txBody>
          <a:bodyPr/>
          <a:lstStyle/>
          <a:p>
            <a:fld id="{5A8AC8BE-DC49-4D88-8CA6-1631A88043DE}" type="slidenum">
              <a:rPr lang="en-GB" smtClean="0"/>
              <a:t>‹#›</a:t>
            </a:fld>
            <a:endParaRPr lang="en-GB"/>
          </a:p>
        </p:txBody>
      </p:sp>
    </p:spTree>
    <p:extLst>
      <p:ext uri="{BB962C8B-B14F-4D97-AF65-F5344CB8AC3E}">
        <p14:creationId xmlns:p14="http://schemas.microsoft.com/office/powerpoint/2010/main" val="1205872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6B95A-F00F-4CED-D436-AA133BEB5E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3DCEF98-1DB8-F745-9D71-C17FBECB3D4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04E250-F980-743F-29B0-C6B611CA9DB5}"/>
              </a:ext>
            </a:extLst>
          </p:cNvPr>
          <p:cNvSpPr>
            <a:spLocks noGrp="1"/>
          </p:cNvSpPr>
          <p:nvPr>
            <p:ph type="dt" sz="half" idx="10"/>
          </p:nvPr>
        </p:nvSpPr>
        <p:spPr/>
        <p:txBody>
          <a:bodyPr/>
          <a:lstStyle/>
          <a:p>
            <a:fld id="{C093A3D6-5511-4C6E-9B66-BA9F7A8B8DDD}" type="datetimeFigureOut">
              <a:rPr lang="en-GB" smtClean="0"/>
              <a:t>15/07/2024</a:t>
            </a:fld>
            <a:endParaRPr lang="en-GB"/>
          </a:p>
        </p:txBody>
      </p:sp>
      <p:sp>
        <p:nvSpPr>
          <p:cNvPr id="5" name="Footer Placeholder 4">
            <a:extLst>
              <a:ext uri="{FF2B5EF4-FFF2-40B4-BE49-F238E27FC236}">
                <a16:creationId xmlns:a16="http://schemas.microsoft.com/office/drawing/2014/main" id="{C6A3B16B-5DC6-C7EC-0079-6F153E3278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8DFEB6-01E1-B813-B226-D870E781486E}"/>
              </a:ext>
            </a:extLst>
          </p:cNvPr>
          <p:cNvSpPr>
            <a:spLocks noGrp="1"/>
          </p:cNvSpPr>
          <p:nvPr>
            <p:ph type="sldNum" sz="quarter" idx="12"/>
          </p:nvPr>
        </p:nvSpPr>
        <p:spPr/>
        <p:txBody>
          <a:bodyPr/>
          <a:lstStyle/>
          <a:p>
            <a:fld id="{14C06C68-0E5E-4351-8E65-FBDB3D286B29}" type="slidenum">
              <a:rPr lang="en-GB" smtClean="0"/>
              <a:t>‹#›</a:t>
            </a:fld>
            <a:endParaRPr lang="en-GB"/>
          </a:p>
        </p:txBody>
      </p:sp>
    </p:spTree>
    <p:extLst>
      <p:ext uri="{BB962C8B-B14F-4D97-AF65-F5344CB8AC3E}">
        <p14:creationId xmlns:p14="http://schemas.microsoft.com/office/powerpoint/2010/main" val="3544076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3E338-9CA9-C86B-13A6-9A9DC909979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1A6187D-1D0A-BFB5-10C4-D194155C790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DA2BBC6-5A32-9B38-7CFD-F1B78CA3AC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BFE40A1-21C7-67FE-1FF2-661BB748F77C}"/>
              </a:ext>
            </a:extLst>
          </p:cNvPr>
          <p:cNvSpPr>
            <a:spLocks noGrp="1"/>
          </p:cNvSpPr>
          <p:nvPr>
            <p:ph type="dt" sz="half" idx="10"/>
          </p:nvPr>
        </p:nvSpPr>
        <p:spPr/>
        <p:txBody>
          <a:bodyPr/>
          <a:lstStyle/>
          <a:p>
            <a:fld id="{C093A3D6-5511-4C6E-9B66-BA9F7A8B8DDD}" type="datetimeFigureOut">
              <a:rPr lang="en-GB" smtClean="0"/>
              <a:t>15/07/2024</a:t>
            </a:fld>
            <a:endParaRPr lang="en-GB"/>
          </a:p>
        </p:txBody>
      </p:sp>
      <p:sp>
        <p:nvSpPr>
          <p:cNvPr id="6" name="Footer Placeholder 5">
            <a:extLst>
              <a:ext uri="{FF2B5EF4-FFF2-40B4-BE49-F238E27FC236}">
                <a16:creationId xmlns:a16="http://schemas.microsoft.com/office/drawing/2014/main" id="{9A80FB86-A70D-64E3-A26F-512AB43DC90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A385568-2F88-C6A9-8241-931662B341FE}"/>
              </a:ext>
            </a:extLst>
          </p:cNvPr>
          <p:cNvSpPr>
            <a:spLocks noGrp="1"/>
          </p:cNvSpPr>
          <p:nvPr>
            <p:ph type="sldNum" sz="quarter" idx="12"/>
          </p:nvPr>
        </p:nvSpPr>
        <p:spPr/>
        <p:txBody>
          <a:bodyPr/>
          <a:lstStyle/>
          <a:p>
            <a:fld id="{14C06C68-0E5E-4351-8E65-FBDB3D286B29}" type="slidenum">
              <a:rPr lang="en-GB" smtClean="0"/>
              <a:t>‹#›</a:t>
            </a:fld>
            <a:endParaRPr lang="en-GB"/>
          </a:p>
        </p:txBody>
      </p:sp>
    </p:spTree>
    <p:extLst>
      <p:ext uri="{BB962C8B-B14F-4D97-AF65-F5344CB8AC3E}">
        <p14:creationId xmlns:p14="http://schemas.microsoft.com/office/powerpoint/2010/main" val="1254876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DDE66-ED91-6804-2397-8FCFC1DAAFB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DBF681C-244D-12B8-EA70-C92B12FBC7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8FE605-5124-BA4B-711F-D32707B031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B479BBA-4BBD-1CA7-22C9-E0B465547E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5F85A9-5F8B-0420-94AE-FAA69C9475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B69735E-5AA0-207A-3377-344CC6627ED4}"/>
              </a:ext>
            </a:extLst>
          </p:cNvPr>
          <p:cNvSpPr>
            <a:spLocks noGrp="1"/>
          </p:cNvSpPr>
          <p:nvPr>
            <p:ph type="dt" sz="half" idx="10"/>
          </p:nvPr>
        </p:nvSpPr>
        <p:spPr/>
        <p:txBody>
          <a:bodyPr/>
          <a:lstStyle/>
          <a:p>
            <a:fld id="{C093A3D6-5511-4C6E-9B66-BA9F7A8B8DDD}" type="datetimeFigureOut">
              <a:rPr lang="en-GB" smtClean="0"/>
              <a:t>15/07/2024</a:t>
            </a:fld>
            <a:endParaRPr lang="en-GB"/>
          </a:p>
        </p:txBody>
      </p:sp>
      <p:sp>
        <p:nvSpPr>
          <p:cNvPr id="8" name="Footer Placeholder 7">
            <a:extLst>
              <a:ext uri="{FF2B5EF4-FFF2-40B4-BE49-F238E27FC236}">
                <a16:creationId xmlns:a16="http://schemas.microsoft.com/office/drawing/2014/main" id="{58F7D83A-DAAA-D10D-84AD-5F9B89499FD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4762A77-AE25-554F-1278-AC0C673EC847}"/>
              </a:ext>
            </a:extLst>
          </p:cNvPr>
          <p:cNvSpPr>
            <a:spLocks noGrp="1"/>
          </p:cNvSpPr>
          <p:nvPr>
            <p:ph type="sldNum" sz="quarter" idx="12"/>
          </p:nvPr>
        </p:nvSpPr>
        <p:spPr/>
        <p:txBody>
          <a:bodyPr/>
          <a:lstStyle/>
          <a:p>
            <a:fld id="{14C06C68-0E5E-4351-8E65-FBDB3D286B29}" type="slidenum">
              <a:rPr lang="en-GB" smtClean="0"/>
              <a:t>‹#›</a:t>
            </a:fld>
            <a:endParaRPr lang="en-GB"/>
          </a:p>
        </p:txBody>
      </p:sp>
    </p:spTree>
    <p:extLst>
      <p:ext uri="{BB962C8B-B14F-4D97-AF65-F5344CB8AC3E}">
        <p14:creationId xmlns:p14="http://schemas.microsoft.com/office/powerpoint/2010/main" val="214243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900B7-88A3-B298-5867-5F5D3B68094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173E587-97D6-5EFD-CD0F-EF3BBCFEA562}"/>
              </a:ext>
            </a:extLst>
          </p:cNvPr>
          <p:cNvSpPr>
            <a:spLocks noGrp="1"/>
          </p:cNvSpPr>
          <p:nvPr>
            <p:ph type="dt" sz="half" idx="10"/>
          </p:nvPr>
        </p:nvSpPr>
        <p:spPr/>
        <p:txBody>
          <a:bodyPr/>
          <a:lstStyle/>
          <a:p>
            <a:fld id="{C093A3D6-5511-4C6E-9B66-BA9F7A8B8DDD}" type="datetimeFigureOut">
              <a:rPr lang="en-GB" smtClean="0"/>
              <a:t>15/07/2024</a:t>
            </a:fld>
            <a:endParaRPr lang="en-GB"/>
          </a:p>
        </p:txBody>
      </p:sp>
      <p:sp>
        <p:nvSpPr>
          <p:cNvPr id="4" name="Footer Placeholder 3">
            <a:extLst>
              <a:ext uri="{FF2B5EF4-FFF2-40B4-BE49-F238E27FC236}">
                <a16:creationId xmlns:a16="http://schemas.microsoft.com/office/drawing/2014/main" id="{0021C160-0CE9-7068-472A-03136335D3E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7040107-1DC5-0D3F-80C0-0DCCCCDEAF6A}"/>
              </a:ext>
            </a:extLst>
          </p:cNvPr>
          <p:cNvSpPr>
            <a:spLocks noGrp="1"/>
          </p:cNvSpPr>
          <p:nvPr>
            <p:ph type="sldNum" sz="quarter" idx="12"/>
          </p:nvPr>
        </p:nvSpPr>
        <p:spPr/>
        <p:txBody>
          <a:bodyPr/>
          <a:lstStyle/>
          <a:p>
            <a:fld id="{14C06C68-0E5E-4351-8E65-FBDB3D286B29}" type="slidenum">
              <a:rPr lang="en-GB" smtClean="0"/>
              <a:t>‹#›</a:t>
            </a:fld>
            <a:endParaRPr lang="en-GB"/>
          </a:p>
        </p:txBody>
      </p:sp>
    </p:spTree>
    <p:extLst>
      <p:ext uri="{BB962C8B-B14F-4D97-AF65-F5344CB8AC3E}">
        <p14:creationId xmlns:p14="http://schemas.microsoft.com/office/powerpoint/2010/main" val="3717756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6D31CA-15E5-5474-FDCA-3AE96EC4F48D}"/>
              </a:ext>
            </a:extLst>
          </p:cNvPr>
          <p:cNvSpPr>
            <a:spLocks noGrp="1"/>
          </p:cNvSpPr>
          <p:nvPr>
            <p:ph type="dt" sz="half" idx="10"/>
          </p:nvPr>
        </p:nvSpPr>
        <p:spPr/>
        <p:txBody>
          <a:bodyPr/>
          <a:lstStyle/>
          <a:p>
            <a:fld id="{C093A3D6-5511-4C6E-9B66-BA9F7A8B8DDD}" type="datetimeFigureOut">
              <a:rPr lang="en-GB" smtClean="0"/>
              <a:t>15/07/2024</a:t>
            </a:fld>
            <a:endParaRPr lang="en-GB"/>
          </a:p>
        </p:txBody>
      </p:sp>
      <p:sp>
        <p:nvSpPr>
          <p:cNvPr id="3" name="Footer Placeholder 2">
            <a:extLst>
              <a:ext uri="{FF2B5EF4-FFF2-40B4-BE49-F238E27FC236}">
                <a16:creationId xmlns:a16="http://schemas.microsoft.com/office/drawing/2014/main" id="{C3E08B71-925E-2326-E3A2-D798280B9C1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0AD053C-8EC4-989E-ADB7-A85501231985}"/>
              </a:ext>
            </a:extLst>
          </p:cNvPr>
          <p:cNvSpPr>
            <a:spLocks noGrp="1"/>
          </p:cNvSpPr>
          <p:nvPr>
            <p:ph type="sldNum" sz="quarter" idx="12"/>
          </p:nvPr>
        </p:nvSpPr>
        <p:spPr/>
        <p:txBody>
          <a:bodyPr/>
          <a:lstStyle/>
          <a:p>
            <a:fld id="{14C06C68-0E5E-4351-8E65-FBDB3D286B29}" type="slidenum">
              <a:rPr lang="en-GB" smtClean="0"/>
              <a:t>‹#›</a:t>
            </a:fld>
            <a:endParaRPr lang="en-GB"/>
          </a:p>
        </p:txBody>
      </p:sp>
    </p:spTree>
    <p:extLst>
      <p:ext uri="{BB962C8B-B14F-4D97-AF65-F5344CB8AC3E}">
        <p14:creationId xmlns:p14="http://schemas.microsoft.com/office/powerpoint/2010/main" val="57575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C9AA4-BC65-7A90-9CBF-CDC9A618CE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91E9833-41DB-5FB9-ACD7-13BEDE7FA0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E304C95-BE89-621C-46A5-A7F19CDB70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04BAFA-C054-5667-C58A-6CBFE0E5352A}"/>
              </a:ext>
            </a:extLst>
          </p:cNvPr>
          <p:cNvSpPr>
            <a:spLocks noGrp="1"/>
          </p:cNvSpPr>
          <p:nvPr>
            <p:ph type="dt" sz="half" idx="10"/>
          </p:nvPr>
        </p:nvSpPr>
        <p:spPr/>
        <p:txBody>
          <a:bodyPr/>
          <a:lstStyle/>
          <a:p>
            <a:fld id="{C093A3D6-5511-4C6E-9B66-BA9F7A8B8DDD}" type="datetimeFigureOut">
              <a:rPr lang="en-GB" smtClean="0"/>
              <a:t>15/07/2024</a:t>
            </a:fld>
            <a:endParaRPr lang="en-GB"/>
          </a:p>
        </p:txBody>
      </p:sp>
      <p:sp>
        <p:nvSpPr>
          <p:cNvPr id="6" name="Footer Placeholder 5">
            <a:extLst>
              <a:ext uri="{FF2B5EF4-FFF2-40B4-BE49-F238E27FC236}">
                <a16:creationId xmlns:a16="http://schemas.microsoft.com/office/drawing/2014/main" id="{8FBEF1E2-05BA-B191-4EE1-9336B6184ED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7E05AE3-E6A2-8CB6-8968-DFC89DD34F0B}"/>
              </a:ext>
            </a:extLst>
          </p:cNvPr>
          <p:cNvSpPr>
            <a:spLocks noGrp="1"/>
          </p:cNvSpPr>
          <p:nvPr>
            <p:ph type="sldNum" sz="quarter" idx="12"/>
          </p:nvPr>
        </p:nvSpPr>
        <p:spPr/>
        <p:txBody>
          <a:bodyPr/>
          <a:lstStyle/>
          <a:p>
            <a:fld id="{14C06C68-0E5E-4351-8E65-FBDB3D286B29}" type="slidenum">
              <a:rPr lang="en-GB" smtClean="0"/>
              <a:t>‹#›</a:t>
            </a:fld>
            <a:endParaRPr lang="en-GB"/>
          </a:p>
        </p:txBody>
      </p:sp>
    </p:spTree>
    <p:extLst>
      <p:ext uri="{BB962C8B-B14F-4D97-AF65-F5344CB8AC3E}">
        <p14:creationId xmlns:p14="http://schemas.microsoft.com/office/powerpoint/2010/main" val="1556667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EC3C4-3F3D-B218-A53A-D0F3B0CA74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360E08E-34A7-D4F2-F8AE-329731684E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1AB8565-6565-6445-80BF-0E5CC3BEA1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6872CC-94F0-D03A-13A2-2A651ACE313E}"/>
              </a:ext>
            </a:extLst>
          </p:cNvPr>
          <p:cNvSpPr>
            <a:spLocks noGrp="1"/>
          </p:cNvSpPr>
          <p:nvPr>
            <p:ph type="dt" sz="half" idx="10"/>
          </p:nvPr>
        </p:nvSpPr>
        <p:spPr/>
        <p:txBody>
          <a:bodyPr/>
          <a:lstStyle/>
          <a:p>
            <a:fld id="{C093A3D6-5511-4C6E-9B66-BA9F7A8B8DDD}" type="datetimeFigureOut">
              <a:rPr lang="en-GB" smtClean="0"/>
              <a:t>15/07/2024</a:t>
            </a:fld>
            <a:endParaRPr lang="en-GB"/>
          </a:p>
        </p:txBody>
      </p:sp>
      <p:sp>
        <p:nvSpPr>
          <p:cNvPr id="6" name="Footer Placeholder 5">
            <a:extLst>
              <a:ext uri="{FF2B5EF4-FFF2-40B4-BE49-F238E27FC236}">
                <a16:creationId xmlns:a16="http://schemas.microsoft.com/office/drawing/2014/main" id="{75088E35-67A7-16FF-9D5F-A7969E0E9A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3385CDC-3044-7C30-FE2D-89B8FA4C3C9E}"/>
              </a:ext>
            </a:extLst>
          </p:cNvPr>
          <p:cNvSpPr>
            <a:spLocks noGrp="1"/>
          </p:cNvSpPr>
          <p:nvPr>
            <p:ph type="sldNum" sz="quarter" idx="12"/>
          </p:nvPr>
        </p:nvSpPr>
        <p:spPr/>
        <p:txBody>
          <a:bodyPr/>
          <a:lstStyle/>
          <a:p>
            <a:fld id="{14C06C68-0E5E-4351-8E65-FBDB3D286B29}" type="slidenum">
              <a:rPr lang="en-GB" smtClean="0"/>
              <a:t>‹#›</a:t>
            </a:fld>
            <a:endParaRPr lang="en-GB"/>
          </a:p>
        </p:txBody>
      </p:sp>
    </p:spTree>
    <p:extLst>
      <p:ext uri="{BB962C8B-B14F-4D97-AF65-F5344CB8AC3E}">
        <p14:creationId xmlns:p14="http://schemas.microsoft.com/office/powerpoint/2010/main" val="3440628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A25AD3-E176-C667-4FDE-2A99454542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47EABFD-A576-D31A-6DF0-AC97DD71F7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779BDC-D114-13DD-1E7F-A22EBEE141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093A3D6-5511-4C6E-9B66-BA9F7A8B8DDD}" type="datetimeFigureOut">
              <a:rPr lang="en-GB" smtClean="0"/>
              <a:t>15/07/2024</a:t>
            </a:fld>
            <a:endParaRPr lang="en-GB"/>
          </a:p>
        </p:txBody>
      </p:sp>
      <p:sp>
        <p:nvSpPr>
          <p:cNvPr id="5" name="Footer Placeholder 4">
            <a:extLst>
              <a:ext uri="{FF2B5EF4-FFF2-40B4-BE49-F238E27FC236}">
                <a16:creationId xmlns:a16="http://schemas.microsoft.com/office/drawing/2014/main" id="{040AAA59-E6C7-7118-1F4F-C9B394AE7A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08014221-D027-F6C1-5294-60DA8BE1FC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4C06C68-0E5E-4351-8E65-FBDB3D286B29}" type="slidenum">
              <a:rPr lang="en-GB" smtClean="0"/>
              <a:t>‹#›</a:t>
            </a:fld>
            <a:endParaRPr lang="en-GB"/>
          </a:p>
        </p:txBody>
      </p:sp>
    </p:spTree>
    <p:extLst>
      <p:ext uri="{BB962C8B-B14F-4D97-AF65-F5344CB8AC3E}">
        <p14:creationId xmlns:p14="http://schemas.microsoft.com/office/powerpoint/2010/main" val="3661484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2E3ABE-2411-3F30-4B4D-4DD39079C8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D1F193E-4AF1-D5A1-74A7-4B20CAC801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4EDF6A-7BBE-C8BE-F00C-FEA62B6A00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009B3B-6D45-4EE2-B4C2-4D775090576C}" type="datetimeFigureOut">
              <a:rPr lang="en-GB" smtClean="0"/>
              <a:t>15/07/2024</a:t>
            </a:fld>
            <a:endParaRPr lang="en-GB"/>
          </a:p>
        </p:txBody>
      </p:sp>
      <p:sp>
        <p:nvSpPr>
          <p:cNvPr id="5" name="Footer Placeholder 4">
            <a:extLst>
              <a:ext uri="{FF2B5EF4-FFF2-40B4-BE49-F238E27FC236}">
                <a16:creationId xmlns:a16="http://schemas.microsoft.com/office/drawing/2014/main" id="{B804ADEB-3A7F-5879-70A0-9D8BB02831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9CFDFDA-5626-D76D-6F7F-40B68DF3ED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8AC8BE-DC49-4D88-8CA6-1631A88043DE}" type="slidenum">
              <a:rPr lang="en-GB" smtClean="0"/>
              <a:t>‹#›</a:t>
            </a:fld>
            <a:endParaRPr lang="en-GB"/>
          </a:p>
        </p:txBody>
      </p:sp>
    </p:spTree>
    <p:extLst>
      <p:ext uri="{BB962C8B-B14F-4D97-AF65-F5344CB8AC3E}">
        <p14:creationId xmlns:p14="http://schemas.microsoft.com/office/powerpoint/2010/main" val="13068200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hyperlink" Target="https://www.youtube.com/playlist?list=PLXjcCX3hH9LWb4jrbO0OS2ZiNAEeVsd5V" TargetMode="External"/><Relationship Id="rId2" Type="http://schemas.openxmlformats.org/officeDocument/2006/relationships/hyperlink" Target="https://www.apprenticeships.gov.uk/employers/create-apprenticeship-service-account" TargetMode="External"/><Relationship Id="rId1" Type="http://schemas.openxmlformats.org/officeDocument/2006/relationships/slideLayout" Target="../slideLayouts/slideLayout13.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hyperlink" Target="mailto:kusham.nijhar@nhs.net"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download.apprenticeships.education.gov.uk/apar" TargetMode="External"/><Relationship Id="rId2" Type="http://schemas.openxmlformats.org/officeDocument/2006/relationships/hyperlink" Target="mailto:kusham.nijhar@nhs.ne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30924-610A-3414-0279-1CBB68B4400D}"/>
              </a:ext>
            </a:extLst>
          </p:cNvPr>
          <p:cNvSpPr>
            <a:spLocks noGrp="1"/>
          </p:cNvSpPr>
          <p:nvPr>
            <p:ph type="title"/>
          </p:nvPr>
        </p:nvSpPr>
        <p:spPr>
          <a:xfrm>
            <a:off x="247073" y="217555"/>
            <a:ext cx="11464636" cy="894195"/>
          </a:xfrm>
        </p:spPr>
        <p:txBody>
          <a:bodyPr>
            <a:noAutofit/>
          </a:bodyPr>
          <a:lstStyle/>
          <a:p>
            <a:r>
              <a:rPr lang="en-GB" sz="3200" b="1" dirty="0">
                <a:solidFill>
                  <a:srgbClr val="0070C0"/>
                </a:solidFill>
              </a:rPr>
              <a:t>Nursing associate and Registered nurse degree apprenticeships</a:t>
            </a:r>
            <a:br>
              <a:rPr lang="en-GB" sz="3200" dirty="0">
                <a:solidFill>
                  <a:srgbClr val="0070C0"/>
                </a:solidFill>
              </a:rPr>
            </a:br>
            <a:endParaRPr lang="en-GB" sz="3200" dirty="0">
              <a:solidFill>
                <a:srgbClr val="0070C0"/>
              </a:solidFill>
            </a:endParaRPr>
          </a:p>
        </p:txBody>
      </p:sp>
      <p:sp>
        <p:nvSpPr>
          <p:cNvPr id="3" name="Content Placeholder 2">
            <a:extLst>
              <a:ext uri="{FF2B5EF4-FFF2-40B4-BE49-F238E27FC236}">
                <a16:creationId xmlns:a16="http://schemas.microsoft.com/office/drawing/2014/main" id="{4CBE36AC-4FC5-2C27-C48E-7080F48B3BCA}"/>
              </a:ext>
            </a:extLst>
          </p:cNvPr>
          <p:cNvSpPr>
            <a:spLocks noGrp="1"/>
          </p:cNvSpPr>
          <p:nvPr>
            <p:ph idx="1"/>
          </p:nvPr>
        </p:nvSpPr>
        <p:spPr>
          <a:xfrm>
            <a:off x="330200" y="991482"/>
            <a:ext cx="11531600" cy="4762357"/>
          </a:xfrm>
        </p:spPr>
        <p:txBody>
          <a:bodyPr>
            <a:normAutofit fontScale="92500" lnSpcReduction="10000"/>
          </a:bodyPr>
          <a:lstStyle/>
          <a:p>
            <a:pPr marL="0" indent="0">
              <a:buNone/>
            </a:pPr>
            <a:r>
              <a:rPr lang="en-GB" sz="2000" dirty="0"/>
              <a:t>This pack covers two main actions:</a:t>
            </a:r>
          </a:p>
          <a:p>
            <a:pPr>
              <a:buFontTx/>
              <a:buChar char="-"/>
            </a:pPr>
            <a:r>
              <a:rPr lang="en-GB" sz="2000" dirty="0"/>
              <a:t>Accepting levy transfers (if applicable)</a:t>
            </a:r>
          </a:p>
          <a:p>
            <a:pPr>
              <a:buFontTx/>
              <a:buChar char="-"/>
            </a:pPr>
            <a:r>
              <a:rPr lang="en-GB" sz="2000" dirty="0"/>
              <a:t>Adding your apprentice</a:t>
            </a:r>
          </a:p>
          <a:p>
            <a:pPr marL="0" indent="0">
              <a:buNone/>
            </a:pPr>
            <a:endParaRPr lang="en-GB" dirty="0"/>
          </a:p>
          <a:p>
            <a:pPr marL="0" indent="0">
              <a:buNone/>
            </a:pPr>
            <a:r>
              <a:rPr lang="en-GB" dirty="0">
                <a:solidFill>
                  <a:schemeClr val="accent1"/>
                </a:solidFill>
              </a:rPr>
              <a:t>Contents:</a:t>
            </a:r>
          </a:p>
          <a:p>
            <a:r>
              <a:rPr lang="en-GB" sz="2000" dirty="0"/>
              <a:t>Setting up a Digital Apprenticeship Service Account – slide 2 (only applicable if you do not have an account).</a:t>
            </a:r>
          </a:p>
          <a:p>
            <a:r>
              <a:rPr lang="en-GB" sz="2000" dirty="0"/>
              <a:t>Request or accept a levy transfer* – slide 3</a:t>
            </a:r>
          </a:p>
          <a:p>
            <a:r>
              <a:rPr lang="en-GB" sz="2000" dirty="0"/>
              <a:t>Add your apprentice – slides 4 – 6</a:t>
            </a:r>
          </a:p>
          <a:p>
            <a:r>
              <a:rPr lang="en-GB" sz="2000" dirty="0"/>
              <a:t>Understanding the funding streams – slide 7</a:t>
            </a:r>
          </a:p>
          <a:p>
            <a:pPr marL="0" indent="0">
              <a:buNone/>
            </a:pPr>
            <a:endParaRPr lang="en-GB" sz="2000" dirty="0"/>
          </a:p>
          <a:p>
            <a:pPr marL="0" indent="0">
              <a:buNone/>
            </a:pPr>
            <a:r>
              <a:rPr lang="en-GB" sz="2000" dirty="0"/>
              <a:t>*Apprentices aged is 16 – 21 or those with an Education and Healthcare Plan are fully funded, go straight to slide 4 - Add your apprentice (these rules apply from 1</a:t>
            </a:r>
            <a:r>
              <a:rPr lang="en-GB" sz="2000" baseline="30000" dirty="0"/>
              <a:t>st</a:t>
            </a:r>
            <a:r>
              <a:rPr lang="en-GB" sz="2000" dirty="0"/>
              <a:t> April 2024).</a:t>
            </a:r>
          </a:p>
          <a:p>
            <a:pPr marL="0" indent="0">
              <a:buNone/>
            </a:pPr>
            <a:endParaRPr lang="en-GB" dirty="0"/>
          </a:p>
        </p:txBody>
      </p:sp>
      <p:pic>
        <p:nvPicPr>
          <p:cNvPr id="4" name="Picture 3" descr="A logo for a health care company&#10;&#10;Description automatically generated">
            <a:extLst>
              <a:ext uri="{FF2B5EF4-FFF2-40B4-BE49-F238E27FC236}">
                <a16:creationId xmlns:a16="http://schemas.microsoft.com/office/drawing/2014/main" id="{DECA81D1-A537-3EEA-4879-696F342EE1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02045" y="5753840"/>
            <a:ext cx="3289955" cy="1085399"/>
          </a:xfrm>
          <a:prstGeom prst="rect">
            <a:avLst/>
          </a:prstGeom>
        </p:spPr>
      </p:pic>
      <p:pic>
        <p:nvPicPr>
          <p:cNvPr id="5" name="Picture 4">
            <a:extLst>
              <a:ext uri="{FF2B5EF4-FFF2-40B4-BE49-F238E27FC236}">
                <a16:creationId xmlns:a16="http://schemas.microsoft.com/office/drawing/2014/main" id="{1FC156CD-A514-51AE-2594-5C0D155AE721}"/>
              </a:ext>
            </a:extLst>
          </p:cNvPr>
          <p:cNvPicPr>
            <a:picLocks noChangeAspect="1"/>
          </p:cNvPicPr>
          <p:nvPr/>
        </p:nvPicPr>
        <p:blipFill>
          <a:blip r:embed="rId3"/>
          <a:stretch>
            <a:fillRect/>
          </a:stretch>
        </p:blipFill>
        <p:spPr>
          <a:xfrm>
            <a:off x="170714" y="5887572"/>
            <a:ext cx="2854797" cy="894195"/>
          </a:xfrm>
          <a:prstGeom prst="rect">
            <a:avLst/>
          </a:prstGeom>
        </p:spPr>
      </p:pic>
    </p:spTree>
    <p:extLst>
      <p:ext uri="{BB962C8B-B14F-4D97-AF65-F5344CB8AC3E}">
        <p14:creationId xmlns:p14="http://schemas.microsoft.com/office/powerpoint/2010/main" val="2072707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D2B783EE-0239-4717-BBEA-8C9EAC61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A33317D-8236-622D-71E9-9926091E4303}"/>
              </a:ext>
            </a:extLst>
          </p:cNvPr>
          <p:cNvSpPr>
            <a:spLocks noGrp="1"/>
          </p:cNvSpPr>
          <p:nvPr>
            <p:ph type="title"/>
          </p:nvPr>
        </p:nvSpPr>
        <p:spPr>
          <a:xfrm>
            <a:off x="91045" y="-128647"/>
            <a:ext cx="5685874" cy="1325563"/>
          </a:xfrm>
        </p:spPr>
        <p:txBody>
          <a:bodyPr>
            <a:normAutofit/>
          </a:bodyPr>
          <a:lstStyle/>
          <a:p>
            <a:r>
              <a:rPr lang="en-GB" sz="3400" b="1" dirty="0">
                <a:solidFill>
                  <a:srgbClr val="0070C0"/>
                </a:solidFill>
              </a:rPr>
              <a:t>Digital apprenticeship service (DAS) account</a:t>
            </a:r>
            <a:r>
              <a:rPr lang="en-GB" sz="3400" dirty="0"/>
              <a:t>		</a:t>
            </a:r>
          </a:p>
        </p:txBody>
      </p:sp>
      <p:sp>
        <p:nvSpPr>
          <p:cNvPr id="3" name="Content Placeholder 2">
            <a:extLst>
              <a:ext uri="{FF2B5EF4-FFF2-40B4-BE49-F238E27FC236}">
                <a16:creationId xmlns:a16="http://schemas.microsoft.com/office/drawing/2014/main" id="{85735C43-341B-0652-1B49-51DB661561E4}"/>
              </a:ext>
            </a:extLst>
          </p:cNvPr>
          <p:cNvSpPr>
            <a:spLocks noGrp="1"/>
          </p:cNvSpPr>
          <p:nvPr>
            <p:ph idx="1"/>
          </p:nvPr>
        </p:nvSpPr>
        <p:spPr>
          <a:xfrm>
            <a:off x="136837" y="1135947"/>
            <a:ext cx="5593060" cy="2678597"/>
          </a:xfrm>
        </p:spPr>
        <p:txBody>
          <a:bodyPr>
            <a:normAutofit fontScale="77500" lnSpcReduction="20000"/>
          </a:bodyPr>
          <a:lstStyle/>
          <a:p>
            <a:pPr>
              <a:lnSpc>
                <a:spcPct val="120000"/>
              </a:lnSpc>
            </a:pPr>
            <a:r>
              <a:rPr lang="en-GB" sz="2000" dirty="0"/>
              <a:t>Nothing happens without an </a:t>
            </a:r>
            <a:r>
              <a:rPr lang="en-GB" sz="2000" dirty="0">
                <a:hlinkClick r:id="rId2"/>
              </a:rPr>
              <a:t>Apprenticeship Service account</a:t>
            </a:r>
            <a:r>
              <a:rPr lang="en-GB" sz="2000" dirty="0"/>
              <a:t>         </a:t>
            </a:r>
            <a:r>
              <a:rPr lang="en-GB" sz="1800" dirty="0"/>
              <a:t>The employer who will pay the apprentice salary through their payroll will need to create this account (e.g. PCN vs Practice).</a:t>
            </a:r>
          </a:p>
          <a:p>
            <a:r>
              <a:rPr lang="en-GB" sz="2000" dirty="0"/>
              <a:t>In this system you can:</a:t>
            </a:r>
          </a:p>
          <a:p>
            <a:pPr>
              <a:buFontTx/>
              <a:buChar char="-"/>
            </a:pPr>
            <a:r>
              <a:rPr lang="en-GB" sz="2000" dirty="0"/>
              <a:t>make automated payments to the training provider</a:t>
            </a:r>
          </a:p>
          <a:p>
            <a:pPr>
              <a:buFontTx/>
              <a:buChar char="-"/>
            </a:pPr>
            <a:r>
              <a:rPr lang="en-GB" sz="2000" dirty="0"/>
              <a:t>have control of the apprentice details</a:t>
            </a:r>
          </a:p>
          <a:p>
            <a:pPr>
              <a:buFontTx/>
              <a:buChar char="-"/>
            </a:pPr>
            <a:r>
              <a:rPr lang="en-GB" sz="2000" dirty="0"/>
              <a:t>use of the apprenticeship recruitment service</a:t>
            </a:r>
          </a:p>
          <a:p>
            <a:pPr>
              <a:buFontTx/>
              <a:buChar char="-"/>
            </a:pPr>
            <a:r>
              <a:rPr lang="en-GB" sz="2000" dirty="0"/>
              <a:t>Accept levy transfer connection requests</a:t>
            </a:r>
          </a:p>
          <a:p>
            <a:pPr marL="0" indent="0">
              <a:buNone/>
            </a:pPr>
            <a:r>
              <a:rPr lang="en-GB" sz="2000" dirty="0"/>
              <a:t>…and more</a:t>
            </a:r>
          </a:p>
        </p:txBody>
      </p:sp>
      <p:sp>
        <p:nvSpPr>
          <p:cNvPr id="1033" name="Oval 1032">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0569" y="1364732"/>
            <a:ext cx="947488" cy="9217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1026" name="Picture 2" descr="Reform: Do Not Pass Go - The Crucial Voice of the PeopleThe Crucial Voice  of the People">
            <a:extLst>
              <a:ext uri="{FF2B5EF4-FFF2-40B4-BE49-F238E27FC236}">
                <a16:creationId xmlns:a16="http://schemas.microsoft.com/office/drawing/2014/main" id="{31FFF0AA-3494-712E-FEC9-B882F5ED71F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828" r="3" b="3"/>
          <a:stretch/>
        </p:blipFill>
        <p:spPr bwMode="auto">
          <a:xfrm>
            <a:off x="7901259" y="2727729"/>
            <a:ext cx="4290741" cy="4130271"/>
          </a:xfrm>
          <a:custGeom>
            <a:avLst/>
            <a:gdLst/>
            <a:ahLst/>
            <a:cxnLst/>
            <a:rect l="l" t="t" r="r" b="b"/>
            <a:pathLst>
              <a:path w="4290741" h="4130271">
                <a:moveTo>
                  <a:pt x="2503809" y="0"/>
                </a:moveTo>
                <a:cubicBezTo>
                  <a:pt x="3157405" y="0"/>
                  <a:pt x="3752509" y="250434"/>
                  <a:pt x="4198398" y="660580"/>
                </a:cubicBezTo>
                <a:lnTo>
                  <a:pt x="4290741" y="751286"/>
                </a:lnTo>
                <a:lnTo>
                  <a:pt x="4290741" y="4130271"/>
                </a:lnTo>
                <a:lnTo>
                  <a:pt x="604508" y="4130271"/>
                </a:lnTo>
                <a:lnTo>
                  <a:pt x="461940" y="3953232"/>
                </a:lnTo>
                <a:cubicBezTo>
                  <a:pt x="171051" y="3544183"/>
                  <a:pt x="0" y="3043971"/>
                  <a:pt x="0" y="2503809"/>
                </a:cubicBezTo>
                <a:cubicBezTo>
                  <a:pt x="0" y="1120992"/>
                  <a:pt x="1120992" y="0"/>
                  <a:pt x="2503809" y="0"/>
                </a:cubicBezTo>
                <a:close/>
              </a:path>
            </a:pathLst>
          </a:custGeom>
          <a:noFill/>
          <a:extLst>
            <a:ext uri="{909E8E84-426E-40DD-AFC4-6F175D3DCCD1}">
              <a14:hiddenFill xmlns:a14="http://schemas.microsoft.com/office/drawing/2010/main">
                <a:solidFill>
                  <a:srgbClr val="FFFFFF"/>
                </a:solidFill>
              </a14:hiddenFill>
            </a:ext>
          </a:extLst>
        </p:spPr>
      </p:pic>
      <p:sp>
        <p:nvSpPr>
          <p:cNvPr id="1035" name="Arc 1034">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759070" flipV="1">
            <a:off x="6034138" y="-673140"/>
            <a:ext cx="4021193" cy="402119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FE81D949-050A-BB1E-BCC4-65CFA235F6D5}"/>
              </a:ext>
            </a:extLst>
          </p:cNvPr>
          <p:cNvPicPr>
            <a:picLocks noChangeAspect="1"/>
          </p:cNvPicPr>
          <p:nvPr/>
        </p:nvPicPr>
        <p:blipFill rotWithShape="1">
          <a:blip r:embed="rId4"/>
          <a:srcRect r="-3" b="8095"/>
          <a:stretch/>
        </p:blipFill>
        <p:spPr>
          <a:xfrm>
            <a:off x="6261607" y="1"/>
            <a:ext cx="3519312" cy="3007909"/>
          </a:xfrm>
          <a:custGeom>
            <a:avLst/>
            <a:gdLst/>
            <a:ahLst/>
            <a:cxnLst/>
            <a:rect l="l" t="t" r="r" b="b"/>
            <a:pathLst>
              <a:path w="3519312" h="3007909">
                <a:moveTo>
                  <a:pt x="519780" y="0"/>
                </a:moveTo>
                <a:lnTo>
                  <a:pt x="2999532" y="0"/>
                </a:lnTo>
                <a:lnTo>
                  <a:pt x="3003921" y="3989"/>
                </a:lnTo>
                <a:cubicBezTo>
                  <a:pt x="3322356" y="322424"/>
                  <a:pt x="3519312" y="762338"/>
                  <a:pt x="3519312" y="1248253"/>
                </a:cubicBezTo>
                <a:cubicBezTo>
                  <a:pt x="3519312" y="2220084"/>
                  <a:pt x="2731487" y="3007909"/>
                  <a:pt x="1759656" y="3007909"/>
                </a:cubicBezTo>
                <a:cubicBezTo>
                  <a:pt x="787826" y="3007909"/>
                  <a:pt x="0" y="2220084"/>
                  <a:pt x="0" y="1248253"/>
                </a:cubicBezTo>
                <a:cubicBezTo>
                  <a:pt x="0" y="762338"/>
                  <a:pt x="196957" y="322424"/>
                  <a:pt x="515392" y="3989"/>
                </a:cubicBezTo>
                <a:close/>
              </a:path>
            </a:pathLst>
          </a:custGeom>
        </p:spPr>
      </p:pic>
      <p:pic>
        <p:nvPicPr>
          <p:cNvPr id="7" name="Graphic 6" descr="Pound with solid fill">
            <a:extLst>
              <a:ext uri="{FF2B5EF4-FFF2-40B4-BE49-F238E27FC236}">
                <a16:creationId xmlns:a16="http://schemas.microsoft.com/office/drawing/2014/main" id="{FFB6B594-924B-20FD-A4EE-D94C5E227B9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600635" y="-122"/>
            <a:ext cx="1024021" cy="1024021"/>
          </a:xfrm>
          <a:prstGeom prst="rect">
            <a:avLst/>
          </a:prstGeom>
        </p:spPr>
      </p:pic>
      <p:sp>
        <p:nvSpPr>
          <p:cNvPr id="4" name="Oval 3">
            <a:extLst>
              <a:ext uri="{FF2B5EF4-FFF2-40B4-BE49-F238E27FC236}">
                <a16:creationId xmlns:a16="http://schemas.microsoft.com/office/drawing/2014/main" id="{ADCFB523-DEF9-1AB6-5740-7B506A8DFF84}"/>
              </a:ext>
            </a:extLst>
          </p:cNvPr>
          <p:cNvSpPr/>
          <p:nvPr/>
        </p:nvSpPr>
        <p:spPr>
          <a:xfrm rot="20937699">
            <a:off x="479348" y="3687080"/>
            <a:ext cx="2946400" cy="2593079"/>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Top tip 1: to enable the full functionality of the DAS, you must accept the </a:t>
            </a:r>
            <a:r>
              <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mn-cs"/>
              </a:rPr>
              <a:t>Apprenticeship Agreement</a:t>
            </a:r>
          </a:p>
        </p:txBody>
      </p:sp>
      <p:sp>
        <p:nvSpPr>
          <p:cNvPr id="6" name="Oval 5">
            <a:extLst>
              <a:ext uri="{FF2B5EF4-FFF2-40B4-BE49-F238E27FC236}">
                <a16:creationId xmlns:a16="http://schemas.microsoft.com/office/drawing/2014/main" id="{937ABDAB-6181-AB3C-BD27-C0BCE71CE95C}"/>
              </a:ext>
            </a:extLst>
          </p:cNvPr>
          <p:cNvSpPr/>
          <p:nvPr/>
        </p:nvSpPr>
        <p:spPr>
          <a:xfrm rot="20963102">
            <a:off x="3698797" y="3140968"/>
            <a:ext cx="4335873" cy="306284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Top tip 2: Change the name on your DAS account to match the name of your Practice.  Training Providers often struggle with the names on your PAYE account, e.g. </a:t>
            </a:r>
            <a:r>
              <a:rPr kumimoji="0" lang="en-GB" sz="1800" b="0" i="0" u="none" strike="noStrike" kern="1200" cap="none" spc="0" normalizeH="0" baseline="0" noProof="0" dirty="0" err="1">
                <a:ln>
                  <a:noFill/>
                </a:ln>
                <a:solidFill>
                  <a:prstClr val="white"/>
                </a:solidFill>
                <a:effectLst/>
                <a:uLnTx/>
                <a:uFillTx/>
                <a:latin typeface="Calibri" panose="020F0502020204030204"/>
                <a:ea typeface="+mn-ea"/>
                <a:cs typeface="+mn-cs"/>
              </a:rPr>
              <a:t>Drs.</a:t>
            </a: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Smith &amp; Jones, when they are dealing with several Practices.</a:t>
            </a:r>
            <a:endPar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2F65A3BA-5CD4-2CA2-30B9-CB812AD4E1DF}"/>
              </a:ext>
            </a:extLst>
          </p:cNvPr>
          <p:cNvSpPr txBox="1"/>
          <p:nvPr/>
        </p:nvSpPr>
        <p:spPr>
          <a:xfrm>
            <a:off x="258360" y="6387014"/>
            <a:ext cx="6137562"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Click </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7">
                  <a:extLst>
                    <a:ext uri="{A12FA001-AC4F-418D-AE19-62706E023703}">
                      <ahyp:hlinkClr xmlns:ahyp="http://schemas.microsoft.com/office/drawing/2018/hyperlinkcolor" val="tx"/>
                    </a:ext>
                  </a:extLst>
                </a:hlinkClick>
              </a:rPr>
              <a:t>here for instructions and information videos</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0676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ppt_w</p:attrName>
                                        </p:attrNameLst>
                                      </p:cBhvr>
                                      <p:tavLst>
                                        <p:tav tm="0">
                                          <p:val>
                                            <p:fltVal val="0"/>
                                          </p:val>
                                        </p:tav>
                                        <p:tav tm="100000">
                                          <p:val>
                                            <p:strVal val="#ppt_w"/>
                                          </p:val>
                                        </p:tav>
                                      </p:tavLst>
                                    </p:anim>
                                    <p:anim calcmode="lin" valueType="num">
                                      <p:cBhvr>
                                        <p:cTn id="8" dur="1000" fill="hold"/>
                                        <p:tgtEl>
                                          <p:spTgt spid="1026"/>
                                        </p:tgtEl>
                                        <p:attrNameLst>
                                          <p:attrName>ppt_h</p:attrName>
                                        </p:attrNameLst>
                                      </p:cBhvr>
                                      <p:tavLst>
                                        <p:tav tm="0">
                                          <p:val>
                                            <p:fltVal val="0"/>
                                          </p:val>
                                        </p:tav>
                                        <p:tav tm="100000">
                                          <p:val>
                                            <p:strVal val="#ppt_h"/>
                                          </p:val>
                                        </p:tav>
                                      </p:tavLst>
                                    </p:anim>
                                    <p:anim calcmode="lin" valueType="num">
                                      <p:cBhvr>
                                        <p:cTn id="9" dur="1000" fill="hold"/>
                                        <p:tgtEl>
                                          <p:spTgt spid="1026"/>
                                        </p:tgtEl>
                                        <p:attrNameLst>
                                          <p:attrName>style.rotation</p:attrName>
                                        </p:attrNameLst>
                                      </p:cBhvr>
                                      <p:tavLst>
                                        <p:tav tm="0">
                                          <p:val>
                                            <p:fltVal val="90"/>
                                          </p:val>
                                        </p:tav>
                                        <p:tav tm="100000">
                                          <p:val>
                                            <p:fltVal val="0"/>
                                          </p:val>
                                        </p:tav>
                                      </p:tavLst>
                                    </p:anim>
                                    <p:animEffect transition="in" filter="fade">
                                      <p:cBhvr>
                                        <p:cTn id="10" dur="1000"/>
                                        <p:tgtEl>
                                          <p:spTgt spid="1026"/>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1000" fill="hold"/>
                                        <p:tgtEl>
                                          <p:spTgt spid="7"/>
                                        </p:tgtEl>
                                        <p:attrNameLst>
                                          <p:attrName>ppt_w</p:attrName>
                                        </p:attrNameLst>
                                      </p:cBhvr>
                                      <p:tavLst>
                                        <p:tav tm="0">
                                          <p:val>
                                            <p:fltVal val="0"/>
                                          </p:val>
                                        </p:tav>
                                        <p:tav tm="100000">
                                          <p:val>
                                            <p:strVal val="#ppt_w"/>
                                          </p:val>
                                        </p:tav>
                                      </p:tavLst>
                                    </p:anim>
                                    <p:anim calcmode="lin" valueType="num">
                                      <p:cBhvr>
                                        <p:cTn id="16" dur="1000" fill="hold"/>
                                        <p:tgtEl>
                                          <p:spTgt spid="7"/>
                                        </p:tgtEl>
                                        <p:attrNameLst>
                                          <p:attrName>ppt_h</p:attrName>
                                        </p:attrNameLst>
                                      </p:cBhvr>
                                      <p:tavLst>
                                        <p:tav tm="0">
                                          <p:val>
                                            <p:fltVal val="0"/>
                                          </p:val>
                                        </p:tav>
                                        <p:tav tm="100000">
                                          <p:val>
                                            <p:strVal val="#ppt_h"/>
                                          </p:val>
                                        </p:tav>
                                      </p:tavLst>
                                    </p:anim>
                                    <p:anim calcmode="lin" valueType="num">
                                      <p:cBhvr>
                                        <p:cTn id="17" dur="1000" fill="hold"/>
                                        <p:tgtEl>
                                          <p:spTgt spid="7"/>
                                        </p:tgtEl>
                                        <p:attrNameLst>
                                          <p:attrName>style.rotation</p:attrName>
                                        </p:attrNameLst>
                                      </p:cBhvr>
                                      <p:tavLst>
                                        <p:tav tm="0">
                                          <p:val>
                                            <p:fltVal val="90"/>
                                          </p:val>
                                        </p:tav>
                                        <p:tav tm="100000">
                                          <p:val>
                                            <p:fltVal val="0"/>
                                          </p:val>
                                        </p:tav>
                                      </p:tavLst>
                                    </p:anim>
                                    <p:animEffect transition="in" filter="fade">
                                      <p:cBhvr>
                                        <p:cTn id="18" dur="1000"/>
                                        <p:tgtEl>
                                          <p:spTgt spid="7"/>
                                        </p:tgtEl>
                                      </p:cBhvr>
                                    </p:animEffect>
                                  </p:childTnLst>
                                </p:cTn>
                              </p:par>
                              <p:par>
                                <p:cTn id="19" presetID="31" presetClass="entr" presetSubtype="0" fill="hold" nodeType="with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1000" fill="hold"/>
                                        <p:tgtEl>
                                          <p:spTgt spid="5"/>
                                        </p:tgtEl>
                                        <p:attrNameLst>
                                          <p:attrName>ppt_w</p:attrName>
                                        </p:attrNameLst>
                                      </p:cBhvr>
                                      <p:tavLst>
                                        <p:tav tm="0">
                                          <p:val>
                                            <p:fltVal val="0"/>
                                          </p:val>
                                        </p:tav>
                                        <p:tav tm="100000">
                                          <p:val>
                                            <p:strVal val="#ppt_w"/>
                                          </p:val>
                                        </p:tav>
                                      </p:tavLst>
                                    </p:anim>
                                    <p:anim calcmode="lin" valueType="num">
                                      <p:cBhvr>
                                        <p:cTn id="22" dur="1000" fill="hold"/>
                                        <p:tgtEl>
                                          <p:spTgt spid="5"/>
                                        </p:tgtEl>
                                        <p:attrNameLst>
                                          <p:attrName>ppt_h</p:attrName>
                                        </p:attrNameLst>
                                      </p:cBhvr>
                                      <p:tavLst>
                                        <p:tav tm="0">
                                          <p:val>
                                            <p:fltVal val="0"/>
                                          </p:val>
                                        </p:tav>
                                        <p:tav tm="100000">
                                          <p:val>
                                            <p:strVal val="#ppt_h"/>
                                          </p:val>
                                        </p:tav>
                                      </p:tavLst>
                                    </p:anim>
                                    <p:anim calcmode="lin" valueType="num">
                                      <p:cBhvr>
                                        <p:cTn id="23" dur="1000" fill="hold"/>
                                        <p:tgtEl>
                                          <p:spTgt spid="5"/>
                                        </p:tgtEl>
                                        <p:attrNameLst>
                                          <p:attrName>style.rotation</p:attrName>
                                        </p:attrNameLst>
                                      </p:cBhvr>
                                      <p:tavLst>
                                        <p:tav tm="0">
                                          <p:val>
                                            <p:fltVal val="90"/>
                                          </p:val>
                                        </p:tav>
                                        <p:tav tm="100000">
                                          <p:val>
                                            <p:fltVal val="0"/>
                                          </p:val>
                                        </p:tav>
                                      </p:tavLst>
                                    </p:anim>
                                    <p:animEffect transition="in" filter="fade">
                                      <p:cBhvr>
                                        <p:cTn id="24" dur="10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gtEl>
                                        <p:attrNameLst>
                                          <p:attrName>style.visibility</p:attrName>
                                        </p:attrNameLst>
                                      </p:cBhvr>
                                      <p:to>
                                        <p:strVal val="visible"/>
                                      </p:to>
                                    </p:set>
                                    <p:animEffect transition="in" filter="fade">
                                      <p:cBhvr>
                                        <p:cTn id="57" dur="500"/>
                                        <p:tgtEl>
                                          <p:spTgt spid="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6"/>
                                        </p:tgtEl>
                                        <p:attrNameLst>
                                          <p:attrName>style.visibility</p:attrName>
                                        </p:attrNameLst>
                                      </p:cBhvr>
                                      <p:to>
                                        <p:strVal val="visible"/>
                                      </p:to>
                                    </p:set>
                                    <p:animEffect transition="in" filter="fade">
                                      <p:cBhvr>
                                        <p:cTn id="62" dur="500"/>
                                        <p:tgtEl>
                                          <p:spTgt spid="6"/>
                                        </p:tgtEl>
                                      </p:cBhvr>
                                    </p:animEffect>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0"/>
                                        </p:tgtEl>
                                        <p:attrNameLst>
                                          <p:attrName>style.visibility</p:attrName>
                                        </p:attrNameLst>
                                      </p:cBhvr>
                                      <p:to>
                                        <p:strVal val="visible"/>
                                      </p:to>
                                    </p:set>
                                    <p:anim calcmode="lin" valueType="num">
                                      <p:cBhvr additive="base">
                                        <p:cTn id="67" dur="500" fill="hold"/>
                                        <p:tgtEl>
                                          <p:spTgt spid="10"/>
                                        </p:tgtEl>
                                        <p:attrNameLst>
                                          <p:attrName>ppt_x</p:attrName>
                                        </p:attrNameLst>
                                      </p:cBhvr>
                                      <p:tavLst>
                                        <p:tav tm="0">
                                          <p:val>
                                            <p:strVal val="#ppt_x"/>
                                          </p:val>
                                        </p:tav>
                                        <p:tav tm="100000">
                                          <p:val>
                                            <p:strVal val="#ppt_x"/>
                                          </p:val>
                                        </p:tav>
                                      </p:tavLst>
                                    </p:anim>
                                    <p:anim calcmode="lin" valueType="num">
                                      <p:cBhvr additive="base">
                                        <p:cTn id="6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6" grpId="0" animBg="1"/>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rocess 3">
            <a:extLst>
              <a:ext uri="{FF2B5EF4-FFF2-40B4-BE49-F238E27FC236}">
                <a16:creationId xmlns:a16="http://schemas.microsoft.com/office/drawing/2014/main" id="{FB6E165A-3A1E-F6EE-EC15-DD01D7E37773}"/>
              </a:ext>
            </a:extLst>
          </p:cNvPr>
          <p:cNvSpPr/>
          <p:nvPr/>
        </p:nvSpPr>
        <p:spPr>
          <a:xfrm>
            <a:off x="263605" y="2229366"/>
            <a:ext cx="2724727" cy="910998"/>
          </a:xfrm>
          <a:prstGeom prst="flowChartProcess">
            <a:avLst/>
          </a:prstGeom>
          <a:solidFill>
            <a:schemeClr val="tx1">
              <a:lumMod val="65000"/>
              <a:lumOff val="3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 </a:t>
            </a:r>
          </a:p>
          <a:p>
            <a:pPr algn="ctr"/>
            <a:r>
              <a:rPr lang="en-GB" dirty="0"/>
              <a:t>Accept the levy connection request</a:t>
            </a:r>
          </a:p>
        </p:txBody>
      </p:sp>
      <p:sp>
        <p:nvSpPr>
          <p:cNvPr id="5" name="Title 6">
            <a:extLst>
              <a:ext uri="{FF2B5EF4-FFF2-40B4-BE49-F238E27FC236}">
                <a16:creationId xmlns:a16="http://schemas.microsoft.com/office/drawing/2014/main" id="{9D10F1D6-B4B9-C66C-7F30-6067541570D8}"/>
              </a:ext>
            </a:extLst>
          </p:cNvPr>
          <p:cNvSpPr txBox="1">
            <a:spLocks/>
          </p:cNvSpPr>
          <p:nvPr/>
        </p:nvSpPr>
        <p:spPr>
          <a:xfrm>
            <a:off x="3377629" y="2229366"/>
            <a:ext cx="8539019" cy="1219199"/>
          </a:xfrm>
          <a:prstGeom prst="flowChartProcess">
            <a:avLst/>
          </a:prstGeom>
          <a:noFill/>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179388" indent="-179388">
              <a:buAutoNum type="arabicPeriod"/>
            </a:pPr>
            <a:r>
              <a:rPr lang="en-GB" sz="1800" dirty="0">
                <a:solidFill>
                  <a:schemeClr val="tx1"/>
                </a:solidFill>
              </a:rPr>
              <a:t> Once levy transfer has been sourced, the levy transferring organisation will send   </a:t>
            </a:r>
          </a:p>
          <a:p>
            <a:r>
              <a:rPr lang="en-GB" sz="1800" dirty="0">
                <a:solidFill>
                  <a:schemeClr val="tx1"/>
                </a:solidFill>
              </a:rPr>
              <a:t>      you a connection request  </a:t>
            </a:r>
          </a:p>
          <a:p>
            <a:r>
              <a:rPr lang="en-GB" sz="1800" dirty="0">
                <a:solidFill>
                  <a:schemeClr val="tx1"/>
                </a:solidFill>
              </a:rPr>
              <a:t>2. You will receive an email from ‘gov.uk’ address to notify you  </a:t>
            </a:r>
          </a:p>
          <a:p>
            <a:r>
              <a:rPr lang="en-GB" sz="1800" dirty="0">
                <a:solidFill>
                  <a:schemeClr val="tx1"/>
                </a:solidFill>
              </a:rPr>
              <a:t>3. Log into your DAS account and accept the levy connection</a:t>
            </a:r>
          </a:p>
          <a:p>
            <a:endParaRPr lang="en-GB" sz="1800" dirty="0">
              <a:solidFill>
                <a:schemeClr val="tx1"/>
              </a:solidFill>
            </a:endParaRPr>
          </a:p>
        </p:txBody>
      </p:sp>
      <p:sp>
        <p:nvSpPr>
          <p:cNvPr id="6" name="Rectangle: Rounded Corners 5">
            <a:extLst>
              <a:ext uri="{FF2B5EF4-FFF2-40B4-BE49-F238E27FC236}">
                <a16:creationId xmlns:a16="http://schemas.microsoft.com/office/drawing/2014/main" id="{B6EE7310-34CE-0EE4-F753-5628F13305F4}"/>
              </a:ext>
            </a:extLst>
          </p:cNvPr>
          <p:cNvSpPr/>
          <p:nvPr/>
        </p:nvSpPr>
        <p:spPr>
          <a:xfrm>
            <a:off x="3191812" y="3713018"/>
            <a:ext cx="8724836" cy="1597892"/>
          </a:xfrm>
          <a:prstGeom prst="roundRect">
            <a:avLst/>
          </a:prstGeom>
          <a:solidFill>
            <a:srgbClr val="EE8ED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600" dirty="0"/>
              <a:t>Can’t see the email? </a:t>
            </a:r>
          </a:p>
          <a:p>
            <a:pPr marL="285750" indent="-285750">
              <a:buFontTx/>
              <a:buChar char="-"/>
            </a:pPr>
            <a:r>
              <a:rPr lang="en-GB" sz="1600" dirty="0"/>
              <a:t>check your junk box</a:t>
            </a:r>
          </a:p>
          <a:p>
            <a:pPr marL="285750" indent="-285750">
              <a:buFontTx/>
              <a:buChar char="-"/>
            </a:pPr>
            <a:r>
              <a:rPr lang="en-GB" sz="1600" dirty="0"/>
              <a:t>have you accepted the apprenticeship agreement?</a:t>
            </a:r>
          </a:p>
          <a:p>
            <a:r>
              <a:rPr lang="en-GB" sz="1600" dirty="0"/>
              <a:t>-     sometimes the connection request is displayed in the ‘Transfers’ section</a:t>
            </a:r>
          </a:p>
          <a:p>
            <a:endParaRPr lang="en-GB" sz="1600" dirty="0"/>
          </a:p>
          <a:p>
            <a:r>
              <a:rPr lang="en-GB" sz="1600" dirty="0">
                <a:solidFill>
                  <a:schemeClr val="tx1"/>
                </a:solidFill>
              </a:rPr>
              <a:t>Failing all this – contact the help desk via your digital apprenticeship account</a:t>
            </a:r>
          </a:p>
        </p:txBody>
      </p:sp>
      <p:sp>
        <p:nvSpPr>
          <p:cNvPr id="7" name="Flowchart: Process 6">
            <a:extLst>
              <a:ext uri="{FF2B5EF4-FFF2-40B4-BE49-F238E27FC236}">
                <a16:creationId xmlns:a16="http://schemas.microsoft.com/office/drawing/2014/main" id="{10E9E8BC-27D4-BD85-36AA-9C85528D948F}"/>
              </a:ext>
            </a:extLst>
          </p:cNvPr>
          <p:cNvSpPr/>
          <p:nvPr/>
        </p:nvSpPr>
        <p:spPr>
          <a:xfrm>
            <a:off x="275351" y="828505"/>
            <a:ext cx="2724727" cy="910998"/>
          </a:xfrm>
          <a:prstGeom prst="flowChartProcess">
            <a:avLst/>
          </a:prstGeom>
          <a:solidFill>
            <a:schemeClr val="tx1">
              <a:lumMod val="65000"/>
              <a:lumOff val="3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If you have not requested a levy transfer</a:t>
            </a:r>
          </a:p>
        </p:txBody>
      </p:sp>
      <p:sp>
        <p:nvSpPr>
          <p:cNvPr id="8" name="Title 6">
            <a:extLst>
              <a:ext uri="{FF2B5EF4-FFF2-40B4-BE49-F238E27FC236}">
                <a16:creationId xmlns:a16="http://schemas.microsoft.com/office/drawing/2014/main" id="{FB832176-E447-EC29-E7F2-080850DE7653}"/>
              </a:ext>
            </a:extLst>
          </p:cNvPr>
          <p:cNvSpPr txBox="1">
            <a:spLocks/>
          </p:cNvSpPr>
          <p:nvPr/>
        </p:nvSpPr>
        <p:spPr>
          <a:xfrm>
            <a:off x="3377628" y="828505"/>
            <a:ext cx="8539019" cy="1023334"/>
          </a:xfrm>
          <a:prstGeom prst="flowChartProcess">
            <a:avLst/>
          </a:prstGeom>
          <a:noFill/>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GB" sz="1800" dirty="0">
                <a:solidFill>
                  <a:schemeClr val="tx1"/>
                </a:solidFill>
              </a:rPr>
              <a:t>1. Send your apprenticeship service account number to </a:t>
            </a:r>
            <a:r>
              <a:rPr lang="en-GB" sz="1800" dirty="0">
                <a:solidFill>
                  <a:schemeClr val="tx1"/>
                </a:solidFill>
                <a:hlinkClick r:id="rId2"/>
              </a:rPr>
              <a:t>kusham.nijhar@nhs.net</a:t>
            </a:r>
            <a:r>
              <a:rPr lang="en-GB" sz="1800" dirty="0">
                <a:solidFill>
                  <a:schemeClr val="tx1"/>
                </a:solidFill>
              </a:rPr>
              <a:t> </a:t>
            </a:r>
          </a:p>
          <a:p>
            <a:r>
              <a:rPr lang="en-GB" sz="1800" dirty="0">
                <a:solidFill>
                  <a:schemeClr val="tx1"/>
                </a:solidFill>
              </a:rPr>
              <a:t>2. We will source levy and help you with the application</a:t>
            </a:r>
          </a:p>
          <a:p>
            <a:r>
              <a:rPr lang="en-GB" sz="1800" dirty="0">
                <a:solidFill>
                  <a:schemeClr val="tx1"/>
                </a:solidFill>
              </a:rPr>
              <a:t>3. Check that you have accepted the most recent Apprenticeship Agreement in your account</a:t>
            </a:r>
          </a:p>
          <a:p>
            <a:endParaRPr lang="en-GB" sz="1800" dirty="0">
              <a:solidFill>
                <a:schemeClr val="tx1"/>
              </a:solidFill>
            </a:endParaRPr>
          </a:p>
        </p:txBody>
      </p:sp>
      <p:sp>
        <p:nvSpPr>
          <p:cNvPr id="10" name="Title 1">
            <a:extLst>
              <a:ext uri="{FF2B5EF4-FFF2-40B4-BE49-F238E27FC236}">
                <a16:creationId xmlns:a16="http://schemas.microsoft.com/office/drawing/2014/main" id="{8A7B5F67-12D5-7091-20B1-64CC4508ECFD}"/>
              </a:ext>
            </a:extLst>
          </p:cNvPr>
          <p:cNvSpPr txBox="1">
            <a:spLocks/>
          </p:cNvSpPr>
          <p:nvPr/>
        </p:nvSpPr>
        <p:spPr>
          <a:xfrm>
            <a:off x="323273" y="198872"/>
            <a:ext cx="10515600" cy="655064"/>
          </a:xfrm>
          <a:prstGeom prst="rect">
            <a:avLst/>
          </a:prstGeom>
        </p:spPr>
        <p:txBody>
          <a:bodyPr vert="horz" lIns="91440" tIns="45720" rIns="91440" bIns="45720" rtlCol="0" anchor="b">
            <a:normAutofit fontScale="7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b="1" dirty="0">
              <a:solidFill>
                <a:srgbClr val="0070C0"/>
              </a:solidFill>
            </a:endParaRPr>
          </a:p>
        </p:txBody>
      </p:sp>
      <p:sp>
        <p:nvSpPr>
          <p:cNvPr id="3" name="Title 1">
            <a:extLst>
              <a:ext uri="{FF2B5EF4-FFF2-40B4-BE49-F238E27FC236}">
                <a16:creationId xmlns:a16="http://schemas.microsoft.com/office/drawing/2014/main" id="{6A2EA36F-A810-112E-9D48-B24669F19CD0}"/>
              </a:ext>
            </a:extLst>
          </p:cNvPr>
          <p:cNvSpPr txBox="1">
            <a:spLocks/>
          </p:cNvSpPr>
          <p:nvPr/>
        </p:nvSpPr>
        <p:spPr>
          <a:xfrm>
            <a:off x="187603" y="-103151"/>
            <a:ext cx="9311573" cy="76398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400" b="1" dirty="0">
                <a:solidFill>
                  <a:srgbClr val="0070C0"/>
                </a:solidFill>
              </a:rPr>
              <a:t>Levy transfers</a:t>
            </a:r>
            <a:r>
              <a:rPr lang="en-GB" sz="3400" dirty="0"/>
              <a:t>		</a:t>
            </a:r>
          </a:p>
        </p:txBody>
      </p:sp>
      <p:sp>
        <p:nvSpPr>
          <p:cNvPr id="11" name="Flowchart: Process 10">
            <a:extLst>
              <a:ext uri="{FF2B5EF4-FFF2-40B4-BE49-F238E27FC236}">
                <a16:creationId xmlns:a16="http://schemas.microsoft.com/office/drawing/2014/main" id="{65DD5670-E04E-3752-124A-126634BB9B43}"/>
              </a:ext>
            </a:extLst>
          </p:cNvPr>
          <p:cNvSpPr/>
          <p:nvPr/>
        </p:nvSpPr>
        <p:spPr>
          <a:xfrm>
            <a:off x="263604" y="5305062"/>
            <a:ext cx="2724727" cy="1219200"/>
          </a:xfrm>
          <a:prstGeom prst="flowChartProcess">
            <a:avLst/>
          </a:prstGeom>
          <a:solidFill>
            <a:schemeClr val="tx2">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If the levy transfer organisation is the same as you have used for a previous apprentice</a:t>
            </a:r>
          </a:p>
        </p:txBody>
      </p:sp>
      <p:sp>
        <p:nvSpPr>
          <p:cNvPr id="13" name="TextBox 12">
            <a:extLst>
              <a:ext uri="{FF2B5EF4-FFF2-40B4-BE49-F238E27FC236}">
                <a16:creationId xmlns:a16="http://schemas.microsoft.com/office/drawing/2014/main" id="{E9F6F3C5-510C-76B7-F3CA-BAADB59CF67F}"/>
              </a:ext>
            </a:extLst>
          </p:cNvPr>
          <p:cNvSpPr txBox="1"/>
          <p:nvPr/>
        </p:nvSpPr>
        <p:spPr>
          <a:xfrm>
            <a:off x="3343140" y="5831596"/>
            <a:ext cx="6156036" cy="369332"/>
          </a:xfrm>
          <a:prstGeom prst="rect">
            <a:avLst/>
          </a:prstGeom>
          <a:noFill/>
          <a:ln w="19050">
            <a:solidFill>
              <a:schemeClr val="tx1"/>
            </a:solidFill>
          </a:ln>
        </p:spPr>
        <p:txBody>
          <a:bodyPr wrap="square">
            <a:spAutoFit/>
          </a:bodyPr>
          <a:lstStyle/>
          <a:p>
            <a:r>
              <a:rPr lang="en-GB" sz="1800" dirty="0">
                <a:solidFill>
                  <a:schemeClr val="accent1"/>
                </a:solidFill>
              </a:rPr>
              <a:t>Ignore this step and go straight to Add your apprentice.</a:t>
            </a:r>
          </a:p>
        </p:txBody>
      </p:sp>
    </p:spTree>
    <p:extLst>
      <p:ext uri="{BB962C8B-B14F-4D97-AF65-F5344CB8AC3E}">
        <p14:creationId xmlns:p14="http://schemas.microsoft.com/office/powerpoint/2010/main" val="882909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16658-2DAB-6086-425D-1B9C75F0DEE4}"/>
              </a:ext>
            </a:extLst>
          </p:cNvPr>
          <p:cNvSpPr>
            <a:spLocks noGrp="1"/>
          </p:cNvSpPr>
          <p:nvPr>
            <p:ph type="title"/>
          </p:nvPr>
        </p:nvSpPr>
        <p:spPr>
          <a:xfrm>
            <a:off x="247071" y="-170581"/>
            <a:ext cx="10515600" cy="979055"/>
          </a:xfrm>
        </p:spPr>
        <p:txBody>
          <a:bodyPr>
            <a:normAutofit/>
          </a:bodyPr>
          <a:lstStyle/>
          <a:p>
            <a:r>
              <a:rPr lang="en-GB" sz="2800" dirty="0"/>
              <a:t>Adding your apprentice</a:t>
            </a:r>
          </a:p>
        </p:txBody>
      </p:sp>
      <p:sp>
        <p:nvSpPr>
          <p:cNvPr id="3" name="Content Placeholder 2">
            <a:extLst>
              <a:ext uri="{FF2B5EF4-FFF2-40B4-BE49-F238E27FC236}">
                <a16:creationId xmlns:a16="http://schemas.microsoft.com/office/drawing/2014/main" id="{3F9161AA-EDFC-5FA8-4A07-098080863B38}"/>
              </a:ext>
            </a:extLst>
          </p:cNvPr>
          <p:cNvSpPr>
            <a:spLocks noGrp="1"/>
          </p:cNvSpPr>
          <p:nvPr>
            <p:ph idx="1"/>
          </p:nvPr>
        </p:nvSpPr>
        <p:spPr>
          <a:xfrm>
            <a:off x="247071" y="1620935"/>
            <a:ext cx="11353801" cy="5019707"/>
          </a:xfrm>
        </p:spPr>
        <p:txBody>
          <a:bodyPr>
            <a:normAutofit lnSpcReduction="10000"/>
          </a:bodyPr>
          <a:lstStyle/>
          <a:p>
            <a:pPr>
              <a:lnSpc>
                <a:spcPct val="100000"/>
              </a:lnSpc>
              <a:spcAft>
                <a:spcPts val="800"/>
              </a:spcAft>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Before adding your apprentice, please have ready your apprentice’s:</a:t>
            </a:r>
          </a:p>
          <a:p>
            <a:pPr>
              <a:lnSpc>
                <a:spcPct val="100000"/>
              </a:lnSpc>
              <a:spcBef>
                <a:spcPts val="0"/>
              </a:spcBef>
              <a:buFontTx/>
              <a:buChar char="-"/>
            </a:pPr>
            <a:r>
              <a:rPr lang="en-GB" sz="2000" kern="100" dirty="0">
                <a:latin typeface="Aptos" panose="020B0004020202020204" pitchFamily="34" charset="0"/>
                <a:ea typeface="Aptos" panose="020B0004020202020204" pitchFamily="34" charset="0"/>
                <a:cs typeface="Times New Roman" panose="02020603050405020304" pitchFamily="18" charset="0"/>
              </a:rPr>
              <a:t>NHS </a:t>
            </a:r>
            <a:r>
              <a:rPr lang="en-GB" sz="2000" kern="100" dirty="0">
                <a:effectLst/>
                <a:latin typeface="Aptos" panose="020B0004020202020204" pitchFamily="34" charset="0"/>
                <a:ea typeface="Aptos" panose="020B0004020202020204" pitchFamily="34" charset="0"/>
                <a:cs typeface="Times New Roman" panose="02020603050405020304" pitchFamily="18" charset="0"/>
              </a:rPr>
              <a:t>email address</a:t>
            </a:r>
          </a:p>
          <a:p>
            <a:pPr>
              <a:lnSpc>
                <a:spcPct val="100000"/>
              </a:lnSpc>
              <a:spcBef>
                <a:spcPts val="0"/>
              </a:spcBef>
              <a:buFontTx/>
              <a:buChar char="-"/>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Date of birth</a:t>
            </a:r>
          </a:p>
          <a:p>
            <a:pPr marL="0" indent="0">
              <a:lnSpc>
                <a:spcPct val="100000"/>
              </a:lnSpc>
              <a:spcBef>
                <a:spcPts val="0"/>
              </a:spcBef>
              <a:buNone/>
            </a:pP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Select Add an Apprentice</a:t>
            </a:r>
          </a:p>
          <a:p>
            <a:pPr>
              <a:lnSpc>
                <a:spcPct val="100000"/>
              </a:lnSpc>
              <a:spcBef>
                <a:spcPts val="0"/>
              </a:spcBef>
            </a:pPr>
            <a:r>
              <a:rPr lang="en-GB" sz="2000" kern="100" dirty="0">
                <a:latin typeface="Aptos" panose="020B0004020202020204" pitchFamily="34" charset="0"/>
                <a:ea typeface="Aptos" panose="020B0004020202020204" pitchFamily="34" charset="0"/>
                <a:cs typeface="Times New Roman" panose="02020603050405020304" pitchFamily="18" charset="0"/>
              </a:rPr>
              <a:t>When you see the funding options</a:t>
            </a:r>
          </a:p>
          <a:p>
            <a:pPr>
              <a:lnSpc>
                <a:spcPct val="100000"/>
              </a:lnSpc>
              <a:spcBef>
                <a:spcPts val="0"/>
              </a:spcBef>
              <a:buFontTx/>
              <a:buChar char="-"/>
            </a:pPr>
            <a:r>
              <a:rPr lang="en-GB" sz="2000" kern="100" dirty="0">
                <a:latin typeface="Aptos" panose="020B0004020202020204" pitchFamily="34" charset="0"/>
                <a:ea typeface="Aptos" panose="020B0004020202020204" pitchFamily="34" charset="0"/>
                <a:cs typeface="Times New Roman" panose="02020603050405020304" pitchFamily="18" charset="0"/>
              </a:rPr>
              <a:t>If your employee is </a:t>
            </a:r>
            <a:r>
              <a:rPr lang="en-GB" sz="2000" kern="100" dirty="0">
                <a:latin typeface="Aptos" panose="020B0004020202020204" pitchFamily="34" charset="0"/>
                <a:cs typeface="Times New Roman" panose="02020603050405020304" pitchFamily="18" charset="0"/>
              </a:rPr>
              <a:t>16 – 21 or 22 to 24 and has an education and healthcare plan, select the Government funding option</a:t>
            </a:r>
            <a:endParaRPr lang="en-GB" sz="2000" kern="100" dirty="0">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buFontTx/>
              <a:buChar char="-"/>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Otherwise select the option </a:t>
            </a:r>
            <a:r>
              <a:rPr lang="en-GB" sz="2000" kern="100" dirty="0">
                <a:latin typeface="Aptos" panose="020B0004020202020204" pitchFamily="34" charset="0"/>
                <a:ea typeface="Aptos" panose="020B0004020202020204" pitchFamily="34" charset="0"/>
                <a:cs typeface="Times New Roman" panose="02020603050405020304" pitchFamily="18" charset="0"/>
              </a:rPr>
              <a:t>displaying the name of the levy transferring organisation (not reserve funds. If you can’t see the options please contact </a:t>
            </a:r>
            <a:r>
              <a:rPr lang="en-GB" sz="2000" kern="100" dirty="0">
                <a:latin typeface="Aptos" panose="020B0004020202020204" pitchFamily="34" charset="0"/>
                <a:ea typeface="Aptos" panose="020B0004020202020204" pitchFamily="34" charset="0"/>
                <a:cs typeface="Times New Roman" panose="02020603050405020304" pitchFamily="18" charset="0"/>
                <a:hlinkClick r:id="rId2"/>
              </a:rPr>
              <a:t>kusham.nijhar@nhs.net</a:t>
            </a:r>
            <a:r>
              <a:rPr lang="en-GB" sz="2000" kern="100" dirty="0">
                <a:latin typeface="Aptos" panose="020B0004020202020204" pitchFamily="34" charset="0"/>
                <a:ea typeface="Aptos" panose="020B0004020202020204" pitchFamily="34" charset="0"/>
                <a:cs typeface="Times New Roman" panose="02020603050405020304" pitchFamily="18" charset="0"/>
              </a:rPr>
              <a:t>)  </a:t>
            </a:r>
            <a:r>
              <a:rPr lang="en-GB" sz="20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00000"/>
              </a:lnSpc>
              <a:spcBef>
                <a:spcPts val="0"/>
              </a:spcBef>
            </a:pP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Select Training Provider UKPRN number </a:t>
            </a:r>
            <a:r>
              <a:rPr lang="en-GB" sz="2000" kern="100" dirty="0">
                <a:latin typeface="Aptos" panose="020B0004020202020204" pitchFamily="34" charset="0"/>
                <a:ea typeface="Aptos" panose="020B0004020202020204" pitchFamily="34" charset="0"/>
                <a:cs typeface="Times New Roman" panose="02020603050405020304" pitchFamily="18" charset="0"/>
              </a:rPr>
              <a:t>– find this </a:t>
            </a:r>
            <a:r>
              <a:rPr lang="en-GB" sz="2000" kern="100" dirty="0">
                <a:latin typeface="Aptos" panose="020B0004020202020204" pitchFamily="34" charset="0"/>
                <a:ea typeface="Aptos" panose="020B0004020202020204" pitchFamily="34" charset="0"/>
                <a:cs typeface="Times New Roman" panose="02020603050405020304" pitchFamily="18" charset="0"/>
                <a:hlinkClick r:id="rId3"/>
              </a:rPr>
              <a:t>here</a:t>
            </a:r>
            <a:r>
              <a:rPr lang="en-GB" sz="2000" kern="100" dirty="0">
                <a:latin typeface="Aptos" panose="020B0004020202020204" pitchFamily="34" charset="0"/>
                <a:ea typeface="Aptos" panose="020B0004020202020204" pitchFamily="34" charset="0"/>
                <a:cs typeface="Times New Roman" panose="02020603050405020304" pitchFamily="18" charset="0"/>
              </a:rPr>
              <a:t> under ‘Apprenticeship provider and assessment register’ or ask your university to provide this information</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Name of apprenticeship – Nursing Associate Level 5 2018 OR Registere</a:t>
            </a:r>
            <a:r>
              <a:rPr lang="en-GB" sz="2000" kern="100" dirty="0">
                <a:latin typeface="Aptos" panose="020B0004020202020204" pitchFamily="34" charset="0"/>
                <a:ea typeface="Aptos" panose="020B0004020202020204" pitchFamily="34" charset="0"/>
                <a:cs typeface="Times New Roman" panose="02020603050405020304" pitchFamily="18" charset="0"/>
              </a:rPr>
              <a:t>d Nursing Degree Apprenticeship 2018</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Apprenticeship start and end date</a:t>
            </a:r>
            <a:r>
              <a:rPr lang="en-GB" sz="2000" kern="100" dirty="0">
                <a:latin typeface="Aptos" panose="020B0004020202020204" pitchFamily="34" charset="0"/>
                <a:ea typeface="Aptos" panose="020B0004020202020204" pitchFamily="34" charset="0"/>
                <a:cs typeface="Times New Roman" panose="02020603050405020304" pitchFamily="18" charset="0"/>
              </a:rPr>
              <a:t> and price</a:t>
            </a:r>
            <a:r>
              <a:rPr lang="en-GB" sz="2000" kern="100" dirty="0">
                <a:effectLst/>
                <a:latin typeface="Aptos" panose="020B0004020202020204" pitchFamily="34" charset="0"/>
                <a:ea typeface="Aptos" panose="020B0004020202020204" pitchFamily="34" charset="0"/>
                <a:cs typeface="Times New Roman" panose="02020603050405020304" pitchFamily="18" charset="0"/>
              </a:rPr>
              <a:t> – if you are not sure please contact the university </a:t>
            </a:r>
          </a:p>
          <a:p>
            <a:pPr>
              <a:lnSpc>
                <a:spcPct val="100000"/>
              </a:lnSpc>
              <a:spcBef>
                <a:spcPts val="0"/>
              </a:spcBef>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Reference number – anything you want for your own reference</a:t>
            </a:r>
          </a:p>
        </p:txBody>
      </p:sp>
      <p:sp>
        <p:nvSpPr>
          <p:cNvPr id="5" name="TextBox 4">
            <a:extLst>
              <a:ext uri="{FF2B5EF4-FFF2-40B4-BE49-F238E27FC236}">
                <a16:creationId xmlns:a16="http://schemas.microsoft.com/office/drawing/2014/main" id="{240ECFC0-8569-6F1B-C25F-0EA7A6B34C41}"/>
              </a:ext>
            </a:extLst>
          </p:cNvPr>
          <p:cNvSpPr txBox="1"/>
          <p:nvPr/>
        </p:nvSpPr>
        <p:spPr>
          <a:xfrm>
            <a:off x="247071" y="808474"/>
            <a:ext cx="11697858" cy="707886"/>
          </a:xfrm>
          <a:prstGeom prst="rect">
            <a:avLst/>
          </a:prstGeom>
          <a:noFill/>
        </p:spPr>
        <p:txBody>
          <a:bodyPr wrap="square">
            <a:spAutoFit/>
          </a:bodyPr>
          <a:lstStyle/>
          <a:p>
            <a:r>
              <a:rPr lang="en-GB" sz="2000" dirty="0">
                <a:solidFill>
                  <a:schemeClr val="accent1"/>
                </a:solidFill>
              </a:rPr>
              <a:t>Once the contracting and enrolment has started, and at least 2 weeks prior to the training start date, you will need to add the apprentice and training provider details to your DAS account.</a:t>
            </a:r>
          </a:p>
        </p:txBody>
      </p:sp>
    </p:spTree>
    <p:extLst>
      <p:ext uri="{BB962C8B-B14F-4D97-AF65-F5344CB8AC3E}">
        <p14:creationId xmlns:p14="http://schemas.microsoft.com/office/powerpoint/2010/main" val="3902674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rocess 3">
            <a:extLst>
              <a:ext uri="{FF2B5EF4-FFF2-40B4-BE49-F238E27FC236}">
                <a16:creationId xmlns:a16="http://schemas.microsoft.com/office/drawing/2014/main" id="{FDE3432B-90F1-1D1B-0568-4B32EC674210}"/>
              </a:ext>
            </a:extLst>
          </p:cNvPr>
          <p:cNvSpPr/>
          <p:nvPr/>
        </p:nvSpPr>
        <p:spPr>
          <a:xfrm>
            <a:off x="577245" y="411739"/>
            <a:ext cx="2724727" cy="1219200"/>
          </a:xfrm>
          <a:prstGeom prst="flowChartProcess">
            <a:avLst/>
          </a:prstGeom>
          <a:solidFill>
            <a:schemeClr val="tx1">
              <a:lumMod val="65000"/>
              <a:lumOff val="3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Accepting the ‘cohort’</a:t>
            </a:r>
          </a:p>
        </p:txBody>
      </p:sp>
      <p:sp>
        <p:nvSpPr>
          <p:cNvPr id="5" name="Flowchart: Process 4">
            <a:extLst>
              <a:ext uri="{FF2B5EF4-FFF2-40B4-BE49-F238E27FC236}">
                <a16:creationId xmlns:a16="http://schemas.microsoft.com/office/drawing/2014/main" id="{28DD582F-42D4-BFFD-4B7F-183F52536CB5}"/>
              </a:ext>
            </a:extLst>
          </p:cNvPr>
          <p:cNvSpPr/>
          <p:nvPr/>
        </p:nvSpPr>
        <p:spPr>
          <a:xfrm>
            <a:off x="3553693" y="260297"/>
            <a:ext cx="8211127" cy="1723553"/>
          </a:xfrm>
          <a:prstGeom prst="flowChartProcess">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dirty="0">
                <a:solidFill>
                  <a:schemeClr val="tx1"/>
                </a:solidFill>
              </a:rPr>
              <a:t>Once your cohort has been confirmed by the training provider, the levy transferring organisation will also confirm the request. They may ask you to make minor changes, this will all be tracked through the system.</a:t>
            </a:r>
          </a:p>
          <a:p>
            <a:pPr marL="285750" indent="-285750">
              <a:buFont typeface="Arial" panose="020B0604020202020204" pitchFamily="34" charset="0"/>
              <a:buChar char="•"/>
            </a:pPr>
            <a:r>
              <a:rPr lang="en-GB" dirty="0">
                <a:solidFill>
                  <a:srgbClr val="FF0000"/>
                </a:solidFill>
              </a:rPr>
              <a:t>Once all parties have confirmed,</a:t>
            </a:r>
            <a:r>
              <a:rPr lang="en-GB" dirty="0">
                <a:solidFill>
                  <a:schemeClr val="tx1"/>
                </a:solidFill>
              </a:rPr>
              <a:t> your apprenticeship payments are ready to commence.  Don’t ignore the ‘approve your cohort email’ from gov.uk</a:t>
            </a:r>
          </a:p>
        </p:txBody>
      </p:sp>
      <p:sp>
        <p:nvSpPr>
          <p:cNvPr id="2" name="Flowchart: Process 1">
            <a:extLst>
              <a:ext uri="{FF2B5EF4-FFF2-40B4-BE49-F238E27FC236}">
                <a16:creationId xmlns:a16="http://schemas.microsoft.com/office/drawing/2014/main" id="{3FEF0F66-F24F-2C7B-E748-92D3704EFB3B}"/>
              </a:ext>
            </a:extLst>
          </p:cNvPr>
          <p:cNvSpPr/>
          <p:nvPr/>
        </p:nvSpPr>
        <p:spPr>
          <a:xfrm>
            <a:off x="8885382" y="4020900"/>
            <a:ext cx="2724727" cy="953656"/>
          </a:xfrm>
          <a:prstGeom prst="flowChartProcess">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Transferred to the provider</a:t>
            </a:r>
          </a:p>
        </p:txBody>
      </p:sp>
      <p:sp>
        <p:nvSpPr>
          <p:cNvPr id="7" name="Flowchart: Process 6">
            <a:extLst>
              <a:ext uri="{FF2B5EF4-FFF2-40B4-BE49-F238E27FC236}">
                <a16:creationId xmlns:a16="http://schemas.microsoft.com/office/drawing/2014/main" id="{77F1A2B7-614F-45AB-9A5B-A477175CE93F}"/>
              </a:ext>
            </a:extLst>
          </p:cNvPr>
          <p:cNvSpPr/>
          <p:nvPr/>
        </p:nvSpPr>
        <p:spPr>
          <a:xfrm>
            <a:off x="4731313" y="3988427"/>
            <a:ext cx="2724727" cy="953656"/>
          </a:xfrm>
          <a:prstGeom prst="flowChartProcess">
            <a:avLst/>
          </a:prstGeom>
          <a:solidFill>
            <a:srgbClr val="9CE91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Enters your DAS account</a:t>
            </a:r>
          </a:p>
        </p:txBody>
      </p:sp>
      <p:sp>
        <p:nvSpPr>
          <p:cNvPr id="8" name="Flowchart: Process 7">
            <a:extLst>
              <a:ext uri="{FF2B5EF4-FFF2-40B4-BE49-F238E27FC236}">
                <a16:creationId xmlns:a16="http://schemas.microsoft.com/office/drawing/2014/main" id="{2DCB7D43-98D8-2855-107D-FE6C74848216}"/>
              </a:ext>
            </a:extLst>
          </p:cNvPr>
          <p:cNvSpPr/>
          <p:nvPr/>
        </p:nvSpPr>
        <p:spPr>
          <a:xfrm>
            <a:off x="542641" y="3988427"/>
            <a:ext cx="2724727" cy="953655"/>
          </a:xfrm>
          <a:prstGeom prst="flowChartProcess">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Funding leaves levy gifting organisation each month</a:t>
            </a:r>
          </a:p>
        </p:txBody>
      </p:sp>
      <p:sp>
        <p:nvSpPr>
          <p:cNvPr id="10" name="Flowchart: Process 9">
            <a:extLst>
              <a:ext uri="{FF2B5EF4-FFF2-40B4-BE49-F238E27FC236}">
                <a16:creationId xmlns:a16="http://schemas.microsoft.com/office/drawing/2014/main" id="{22FA21CB-DAEE-896F-218D-AEAD6A0E5218}"/>
              </a:ext>
            </a:extLst>
          </p:cNvPr>
          <p:cNvSpPr/>
          <p:nvPr/>
        </p:nvSpPr>
        <p:spPr>
          <a:xfrm>
            <a:off x="542642" y="2286288"/>
            <a:ext cx="2724727" cy="1219200"/>
          </a:xfrm>
          <a:prstGeom prst="flowChartProcess">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What happens next?</a:t>
            </a:r>
          </a:p>
        </p:txBody>
      </p:sp>
      <p:sp>
        <p:nvSpPr>
          <p:cNvPr id="15" name="Arrow: Right 14">
            <a:extLst>
              <a:ext uri="{FF2B5EF4-FFF2-40B4-BE49-F238E27FC236}">
                <a16:creationId xmlns:a16="http://schemas.microsoft.com/office/drawing/2014/main" id="{66C0438B-8BEA-E3BF-47E6-AD1CFA2E7376}"/>
              </a:ext>
            </a:extLst>
          </p:cNvPr>
          <p:cNvSpPr/>
          <p:nvPr/>
        </p:nvSpPr>
        <p:spPr>
          <a:xfrm>
            <a:off x="3588328" y="2269332"/>
            <a:ext cx="8141856" cy="1219200"/>
          </a:xfrm>
          <a:prstGeom prst="right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dirty="0">
                <a:solidFill>
                  <a:schemeClr val="bg1"/>
                </a:solidFill>
              </a:rPr>
              <a:t>Once the training provider submits the individual learning plan and starts claiming funds, the payments will be made monthly as follows:</a:t>
            </a:r>
          </a:p>
        </p:txBody>
      </p:sp>
      <p:sp>
        <p:nvSpPr>
          <p:cNvPr id="17" name="Flowchart: Process 16">
            <a:extLst>
              <a:ext uri="{FF2B5EF4-FFF2-40B4-BE49-F238E27FC236}">
                <a16:creationId xmlns:a16="http://schemas.microsoft.com/office/drawing/2014/main" id="{2ABA7E0B-0650-7AC3-E805-A05543C54632}"/>
              </a:ext>
            </a:extLst>
          </p:cNvPr>
          <p:cNvSpPr/>
          <p:nvPr/>
        </p:nvSpPr>
        <p:spPr>
          <a:xfrm>
            <a:off x="577245" y="5185170"/>
            <a:ext cx="11032864" cy="1565458"/>
          </a:xfrm>
          <a:prstGeom prst="flowChartProcess">
            <a:avLst/>
          </a:prstGeom>
          <a:solidFill>
            <a:schemeClr val="tx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dirty="0"/>
              <a:t>80% fees paid whilst learner is on main training programme     </a:t>
            </a:r>
          </a:p>
          <a:p>
            <a:pPr marL="285750" indent="-285750">
              <a:buFont typeface="Arial" panose="020B0604020202020204" pitchFamily="34" charset="0"/>
              <a:buChar char="•"/>
            </a:pPr>
            <a:r>
              <a:rPr lang="en-GB" dirty="0"/>
              <a:t>20% fees paid once the end point assessment is complete (automated through the system)</a:t>
            </a:r>
          </a:p>
          <a:p>
            <a:pPr marL="285750" indent="-285750">
              <a:buFont typeface="Arial" panose="020B0604020202020204" pitchFamily="34" charset="0"/>
              <a:buChar char="•"/>
            </a:pPr>
            <a:r>
              <a:rPr lang="en-GB" sz="1800" dirty="0"/>
              <a:t>Check your finance tab 3 months into the programme start to check payments are being made</a:t>
            </a:r>
          </a:p>
          <a:p>
            <a:pPr marL="285750" indent="-285750">
              <a:buFont typeface="Arial" panose="020B0604020202020204" pitchFamily="34" charset="0"/>
              <a:buChar char="•"/>
            </a:pPr>
            <a:r>
              <a:rPr lang="en-GB" sz="1800" dirty="0"/>
              <a:t>If they are not, please contact your training provider, as this can effect the levy finances of the transferring organisation</a:t>
            </a:r>
            <a:endParaRPr lang="en-GB" dirty="0"/>
          </a:p>
        </p:txBody>
      </p:sp>
      <p:cxnSp>
        <p:nvCxnSpPr>
          <p:cNvPr id="6" name="Straight Arrow Connector 5">
            <a:extLst>
              <a:ext uri="{FF2B5EF4-FFF2-40B4-BE49-F238E27FC236}">
                <a16:creationId xmlns:a16="http://schemas.microsoft.com/office/drawing/2014/main" id="{EB332CDD-C082-4198-0017-20A3FA3B585F}"/>
              </a:ext>
            </a:extLst>
          </p:cNvPr>
          <p:cNvCxnSpPr>
            <a:stCxn id="8" idx="3"/>
            <a:endCxn id="7" idx="1"/>
          </p:cNvCxnSpPr>
          <p:nvPr/>
        </p:nvCxnSpPr>
        <p:spPr>
          <a:xfrm>
            <a:off x="3267368" y="4465255"/>
            <a:ext cx="1463945" cy="0"/>
          </a:xfrm>
          <a:prstGeom prst="straightConnector1">
            <a:avLst/>
          </a:prstGeom>
          <a:ln w="76200">
            <a:solidFill>
              <a:schemeClr val="bg2">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a:extLst>
              <a:ext uri="{FF2B5EF4-FFF2-40B4-BE49-F238E27FC236}">
                <a16:creationId xmlns:a16="http://schemas.microsoft.com/office/drawing/2014/main" id="{C9A8CB2D-2ABA-FAF2-8C2E-95711D1BE8E1}"/>
              </a:ext>
            </a:extLst>
          </p:cNvPr>
          <p:cNvCxnSpPr/>
          <p:nvPr/>
        </p:nvCxnSpPr>
        <p:spPr>
          <a:xfrm>
            <a:off x="7456040" y="4473193"/>
            <a:ext cx="1429342" cy="13563"/>
          </a:xfrm>
          <a:prstGeom prst="straightConnector1">
            <a:avLst/>
          </a:prstGeom>
          <a:ln w="76200">
            <a:solidFill>
              <a:schemeClr val="bg2">
                <a:lumMod val="50000"/>
              </a:schemeClr>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2142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fade">
                                      <p:cBhvr>
                                        <p:cTn id="25"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P spid="10" grpId="0" animBg="1"/>
      <p:bldP spid="15" grpId="0" animBg="1"/>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66F1964E-1074-CFC0-880F-75D426B6A14C}"/>
              </a:ext>
            </a:extLst>
          </p:cNvPr>
          <p:cNvSpPr>
            <a:spLocks noGrp="1"/>
          </p:cNvSpPr>
          <p:nvPr>
            <p:ph idx="1"/>
          </p:nvPr>
        </p:nvSpPr>
        <p:spPr>
          <a:xfrm>
            <a:off x="293099" y="1777987"/>
            <a:ext cx="11748041" cy="4351338"/>
          </a:xfrm>
        </p:spPr>
        <p:txBody>
          <a:bodyPr>
            <a:normAutofit lnSpcReduction="10000"/>
          </a:bodyPr>
          <a:lstStyle/>
          <a:p>
            <a:r>
              <a:rPr lang="en-GB" dirty="0"/>
              <a:t>Funding processed via the apprenticeship service account pays the training fees only – apprenticeship levy cannot be used for ineligible costs such as salary or backfill.</a:t>
            </a:r>
          </a:p>
          <a:p>
            <a:pPr marL="0" indent="0">
              <a:buNone/>
            </a:pPr>
            <a:endParaRPr lang="en-GB" dirty="0"/>
          </a:p>
          <a:p>
            <a:r>
              <a:rPr lang="en-GB" dirty="0"/>
              <a:t>NHSE support funding e.g. the nursing associate £8,160k funding is a separate payment. Once NHSE have carried out their validation process, they will transfer funds as follows:</a:t>
            </a:r>
          </a:p>
          <a:p>
            <a:pPr>
              <a:buFontTx/>
              <a:buChar char="-"/>
            </a:pPr>
            <a:r>
              <a:rPr lang="en-GB" dirty="0"/>
              <a:t>In Frimley payment is made via Frimley ICB</a:t>
            </a:r>
          </a:p>
          <a:p>
            <a:pPr>
              <a:buFontTx/>
              <a:buChar char="-"/>
            </a:pPr>
            <a:r>
              <a:rPr lang="en-GB" dirty="0"/>
              <a:t>In BOB the payment will be made directly to the Practice, providing you have submitted your payment details on request by the ICB.  </a:t>
            </a:r>
          </a:p>
          <a:p>
            <a:endParaRPr lang="en-GB" dirty="0"/>
          </a:p>
          <a:p>
            <a:endParaRPr lang="en-GB" dirty="0"/>
          </a:p>
          <a:p>
            <a:endParaRPr lang="en-GB" dirty="0"/>
          </a:p>
          <a:p>
            <a:endParaRPr lang="en-GB" dirty="0"/>
          </a:p>
        </p:txBody>
      </p:sp>
      <p:sp>
        <p:nvSpPr>
          <p:cNvPr id="6" name="Title 1">
            <a:extLst>
              <a:ext uri="{FF2B5EF4-FFF2-40B4-BE49-F238E27FC236}">
                <a16:creationId xmlns:a16="http://schemas.microsoft.com/office/drawing/2014/main" id="{00AB5B71-AEEF-5CBD-6974-E791519CD957}"/>
              </a:ext>
            </a:extLst>
          </p:cNvPr>
          <p:cNvSpPr>
            <a:spLocks noGrp="1"/>
          </p:cNvSpPr>
          <p:nvPr>
            <p:ph type="title"/>
          </p:nvPr>
        </p:nvSpPr>
        <p:spPr>
          <a:xfrm>
            <a:off x="405693" y="65893"/>
            <a:ext cx="11526477" cy="1325563"/>
          </a:xfrm>
        </p:spPr>
        <p:txBody>
          <a:bodyPr>
            <a:normAutofit/>
          </a:bodyPr>
          <a:lstStyle/>
          <a:p>
            <a:r>
              <a:rPr lang="en-GB" sz="3400" b="1" dirty="0">
                <a:solidFill>
                  <a:schemeClr val="accent1"/>
                </a:solidFill>
              </a:rPr>
              <a:t>Further information: </a:t>
            </a:r>
            <a:br>
              <a:rPr lang="en-GB" sz="3400" b="1" dirty="0">
                <a:solidFill>
                  <a:schemeClr val="accent1"/>
                </a:solidFill>
              </a:rPr>
            </a:br>
            <a:r>
              <a:rPr lang="en-GB" sz="3400" b="1" dirty="0">
                <a:solidFill>
                  <a:schemeClr val="accent1"/>
                </a:solidFill>
              </a:rPr>
              <a:t>Apprenticeship funding vs NHSE support funding</a:t>
            </a:r>
            <a:r>
              <a:rPr lang="en-GB" sz="3400" b="1" dirty="0">
                <a:solidFill>
                  <a:schemeClr val="tx2"/>
                </a:solidFill>
              </a:rPr>
              <a:t>	</a:t>
            </a:r>
            <a:r>
              <a:rPr lang="en-GB" sz="3400" dirty="0"/>
              <a:t>	</a:t>
            </a:r>
          </a:p>
        </p:txBody>
      </p:sp>
      <p:pic>
        <p:nvPicPr>
          <p:cNvPr id="2" name="Picture 1" descr="A logo for a health care company&#10;&#10;Description automatically generated">
            <a:extLst>
              <a:ext uri="{FF2B5EF4-FFF2-40B4-BE49-F238E27FC236}">
                <a16:creationId xmlns:a16="http://schemas.microsoft.com/office/drawing/2014/main" id="{C583B381-6E37-7C59-496D-D8E15C947B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01018" y="5885466"/>
            <a:ext cx="2890982" cy="953773"/>
          </a:xfrm>
          <a:prstGeom prst="rect">
            <a:avLst/>
          </a:prstGeom>
        </p:spPr>
      </p:pic>
      <p:pic>
        <p:nvPicPr>
          <p:cNvPr id="3" name="Picture 2">
            <a:extLst>
              <a:ext uri="{FF2B5EF4-FFF2-40B4-BE49-F238E27FC236}">
                <a16:creationId xmlns:a16="http://schemas.microsoft.com/office/drawing/2014/main" id="{598C9153-A801-3F50-4F8C-81EB8C91B009}"/>
              </a:ext>
            </a:extLst>
          </p:cNvPr>
          <p:cNvPicPr>
            <a:picLocks noChangeAspect="1"/>
          </p:cNvPicPr>
          <p:nvPr/>
        </p:nvPicPr>
        <p:blipFill>
          <a:blip r:embed="rId3"/>
          <a:stretch>
            <a:fillRect/>
          </a:stretch>
        </p:blipFill>
        <p:spPr>
          <a:xfrm>
            <a:off x="170715" y="6004930"/>
            <a:ext cx="2480122" cy="776837"/>
          </a:xfrm>
          <a:prstGeom prst="rect">
            <a:avLst/>
          </a:prstGeom>
        </p:spPr>
      </p:pic>
    </p:spTree>
    <p:extLst>
      <p:ext uri="{BB962C8B-B14F-4D97-AF65-F5344CB8AC3E}">
        <p14:creationId xmlns:p14="http://schemas.microsoft.com/office/powerpoint/2010/main" val="11801214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672</TotalTime>
  <Words>913</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vt:i4>
      </vt:variant>
    </vt:vector>
  </HeadingPairs>
  <TitlesOfParts>
    <vt:vector size="13" baseType="lpstr">
      <vt:lpstr>Aptos</vt:lpstr>
      <vt:lpstr>Aptos Display</vt:lpstr>
      <vt:lpstr>Arial</vt:lpstr>
      <vt:lpstr>Calibri</vt:lpstr>
      <vt:lpstr>Calibri Light</vt:lpstr>
      <vt:lpstr>Office Theme</vt:lpstr>
      <vt:lpstr>1_Office Theme</vt:lpstr>
      <vt:lpstr>Nursing associate and Registered nurse degree apprenticeships </vt:lpstr>
      <vt:lpstr>Digital apprenticeship service (DAS) account  </vt:lpstr>
      <vt:lpstr>PowerPoint Presentation</vt:lpstr>
      <vt:lpstr>Adding your apprentice</vt:lpstr>
      <vt:lpstr>PowerPoint Presentation</vt:lpstr>
      <vt:lpstr>Further information:  Apprenticeship funding vs NHSE support funding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 for accepting a levy transfer and adding your apprentice correctly </dc:title>
  <dc:creator>NIJHAR, Kusham (NHS FRIMLEY ICB - D4U1Y)</dc:creator>
  <cp:lastModifiedBy>NIJHAR, Kusham (NHS FRIMLEY ICB - D4U1Y)</cp:lastModifiedBy>
  <cp:revision>2</cp:revision>
  <dcterms:created xsi:type="dcterms:W3CDTF">2024-06-18T09:23:51Z</dcterms:created>
  <dcterms:modified xsi:type="dcterms:W3CDTF">2024-07-15T11:33:11Z</dcterms:modified>
</cp:coreProperties>
</file>