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464" r:id="rId6"/>
    <p:sldId id="458" r:id="rId7"/>
    <p:sldId id="467" r:id="rId8"/>
    <p:sldId id="258" r:id="rId9"/>
    <p:sldId id="466" r:id="rId10"/>
    <p:sldId id="462" r:id="rId11"/>
    <p:sldId id="463" r:id="rId12"/>
    <p:sldId id="465" r:id="rId13"/>
    <p:sldId id="456" r:id="rId14"/>
    <p:sldId id="264" r:id="rId15"/>
    <p:sldId id="45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2AAF"/>
    <a:srgbClr val="9CE91F"/>
    <a:srgbClr val="20E846"/>
    <a:srgbClr val="EE8E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6A15B0-8842-458D-841F-045A3887EB65}" v="335" dt="2024-07-02T16:11:38.2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1709" autoAdjust="0"/>
  </p:normalViewPr>
  <p:slideViewPr>
    <p:cSldViewPr snapToGrid="0">
      <p:cViewPr varScale="1">
        <p:scale>
          <a:sx n="48" d="100"/>
          <a:sy n="48" d="100"/>
        </p:scale>
        <p:origin x="1500" y="4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50E735-2B9A-410D-B8E3-0724D4720B8D}" type="datetimeFigureOut">
              <a:rPr lang="en-GB" smtClean="0"/>
              <a:t>03/07/2024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161445-F960-435F-A27A-98B5FF31A59E}" type="slidenum">
              <a:rPr lang="en-GB" smtClean="0"/>
              <a:t>‹#›</a:t>
            </a:fld>
            <a:endParaRPr lang="en-GB"/>
          </a:p>
        </p:txBody>
      </p:sp>
    </p:spTree>
    <p:extLst>
      <p:ext uri="{BB962C8B-B14F-4D97-AF65-F5344CB8AC3E}">
        <p14:creationId xmlns:p14="http://schemas.microsoft.com/office/powerpoint/2010/main" val="1117321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7161445-F960-435F-A27A-98B5FF31A59E}" type="slidenum">
              <a:rPr lang="en-GB" smtClean="0"/>
              <a:t>1</a:t>
            </a:fld>
            <a:endParaRPr lang="en-GB"/>
          </a:p>
        </p:txBody>
      </p:sp>
    </p:spTree>
    <p:extLst>
      <p:ext uri="{BB962C8B-B14F-4D97-AF65-F5344CB8AC3E}">
        <p14:creationId xmlns:p14="http://schemas.microsoft.com/office/powerpoint/2010/main" val="1256178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dirty="0">
                <a:solidFill>
                  <a:schemeClr val="tx1"/>
                </a:solidFill>
              </a:rPr>
              <a:t>They might:</a:t>
            </a:r>
          </a:p>
          <a:p>
            <a:pPr marL="342900" indent="-342900">
              <a:buFont typeface="Arial" panose="020B0604020202020204" pitchFamily="34" charset="0"/>
              <a:buChar char="•"/>
            </a:pPr>
            <a:r>
              <a:rPr lang="en-GB" sz="1000" dirty="0">
                <a:solidFill>
                  <a:schemeClr val="tx1"/>
                </a:solidFill>
              </a:rPr>
              <a:t>Attend face to face lessons / online virtual lessons</a:t>
            </a:r>
          </a:p>
          <a:p>
            <a:pPr marL="342900" indent="-342900">
              <a:buFont typeface="Arial" panose="020B0604020202020204" pitchFamily="34" charset="0"/>
              <a:buChar char="•"/>
            </a:pPr>
            <a:r>
              <a:rPr lang="en-GB" sz="1000" dirty="0">
                <a:solidFill>
                  <a:schemeClr val="tx1"/>
                </a:solidFill>
              </a:rPr>
              <a:t>Complete workbooks / online reading</a:t>
            </a:r>
          </a:p>
          <a:p>
            <a:pPr marL="342900" indent="-342900">
              <a:buFont typeface="Arial" panose="020B0604020202020204" pitchFamily="34" charset="0"/>
              <a:buChar char="•"/>
            </a:pPr>
            <a:r>
              <a:rPr lang="en-GB" sz="1000" dirty="0">
                <a:solidFill>
                  <a:schemeClr val="tx1"/>
                </a:solidFill>
              </a:rPr>
              <a:t>Submit assignments / work-based evidence including competency logs</a:t>
            </a:r>
          </a:p>
          <a:p>
            <a:pPr marL="342900" indent="-342900">
              <a:buFont typeface="Arial" panose="020B0604020202020204" pitchFamily="34" charset="0"/>
              <a:buChar char="•"/>
            </a:pPr>
            <a:r>
              <a:rPr lang="en-GB" sz="1000" dirty="0">
                <a:solidFill>
                  <a:schemeClr val="tx1"/>
                </a:solidFill>
              </a:rPr>
              <a:t>Complete Multiple-Choice Questions (MCQ) / Objective structured clinical examination (OSCE)</a:t>
            </a:r>
          </a:p>
          <a:p>
            <a:endParaRPr lang="en-GB" dirty="0"/>
          </a:p>
        </p:txBody>
      </p:sp>
      <p:sp>
        <p:nvSpPr>
          <p:cNvPr id="4" name="Slide Number Placeholder 3"/>
          <p:cNvSpPr>
            <a:spLocks noGrp="1"/>
          </p:cNvSpPr>
          <p:nvPr>
            <p:ph type="sldNum" sz="quarter" idx="5"/>
          </p:nvPr>
        </p:nvSpPr>
        <p:spPr/>
        <p:txBody>
          <a:bodyPr/>
          <a:lstStyle/>
          <a:p>
            <a:fld id="{97161445-F960-435F-A27A-98B5FF31A59E}" type="slidenum">
              <a:rPr lang="en-GB" smtClean="0"/>
              <a:t>5</a:t>
            </a:fld>
            <a:endParaRPr lang="en-GB"/>
          </a:p>
        </p:txBody>
      </p:sp>
    </p:spTree>
    <p:extLst>
      <p:ext uri="{BB962C8B-B14F-4D97-AF65-F5344CB8AC3E}">
        <p14:creationId xmlns:p14="http://schemas.microsoft.com/office/powerpoint/2010/main" val="2477169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D2C92-404F-0E10-6888-EBD9696FAD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74554C6-4DCB-6E63-5765-7B770DBC92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5E84467-8C38-7416-64C1-7B8A63CDFF4D}"/>
              </a:ext>
            </a:extLst>
          </p:cNvPr>
          <p:cNvSpPr>
            <a:spLocks noGrp="1"/>
          </p:cNvSpPr>
          <p:nvPr>
            <p:ph type="dt" sz="half" idx="10"/>
          </p:nvPr>
        </p:nvSpPr>
        <p:spPr/>
        <p:txBody>
          <a:bodyPr/>
          <a:lstStyle/>
          <a:p>
            <a:fld id="{B8009B3B-6D45-4EE2-B4C2-4D775090576C}" type="datetimeFigureOut">
              <a:rPr lang="en-GB" smtClean="0"/>
              <a:t>03/07/2024</a:t>
            </a:fld>
            <a:endParaRPr lang="en-GB"/>
          </a:p>
        </p:txBody>
      </p:sp>
      <p:sp>
        <p:nvSpPr>
          <p:cNvPr id="5" name="Footer Placeholder 4">
            <a:extLst>
              <a:ext uri="{FF2B5EF4-FFF2-40B4-BE49-F238E27FC236}">
                <a16:creationId xmlns:a16="http://schemas.microsoft.com/office/drawing/2014/main" id="{8D983769-14D2-3D99-D394-5F01078C8A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0F9696-BA73-3246-EF5B-3B3B7BD5A955}"/>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1677678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4A2D7-42E2-5999-AC6F-BE31F48D046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7051F6-5DC3-501C-0AD3-1A13744253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0A3261-B107-6EC9-E046-B35B2D289319}"/>
              </a:ext>
            </a:extLst>
          </p:cNvPr>
          <p:cNvSpPr>
            <a:spLocks noGrp="1"/>
          </p:cNvSpPr>
          <p:nvPr>
            <p:ph type="dt" sz="half" idx="10"/>
          </p:nvPr>
        </p:nvSpPr>
        <p:spPr/>
        <p:txBody>
          <a:bodyPr/>
          <a:lstStyle/>
          <a:p>
            <a:fld id="{B8009B3B-6D45-4EE2-B4C2-4D775090576C}" type="datetimeFigureOut">
              <a:rPr lang="en-GB" smtClean="0"/>
              <a:t>03/07/2024</a:t>
            </a:fld>
            <a:endParaRPr lang="en-GB"/>
          </a:p>
        </p:txBody>
      </p:sp>
      <p:sp>
        <p:nvSpPr>
          <p:cNvPr id="5" name="Footer Placeholder 4">
            <a:extLst>
              <a:ext uri="{FF2B5EF4-FFF2-40B4-BE49-F238E27FC236}">
                <a16:creationId xmlns:a16="http://schemas.microsoft.com/office/drawing/2014/main" id="{1507D608-BF25-4E44-875F-918F02B049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AD8C45-A958-7330-EF3B-7F97B72EF844}"/>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3557364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A3D8BF-4483-1E34-1148-C4D2B5CA22A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A7CB1EE-1138-39F8-9E28-437FB17992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EE6E86-FF8E-1FA3-14B4-733A8984CCD0}"/>
              </a:ext>
            </a:extLst>
          </p:cNvPr>
          <p:cNvSpPr>
            <a:spLocks noGrp="1"/>
          </p:cNvSpPr>
          <p:nvPr>
            <p:ph type="dt" sz="half" idx="10"/>
          </p:nvPr>
        </p:nvSpPr>
        <p:spPr/>
        <p:txBody>
          <a:bodyPr/>
          <a:lstStyle/>
          <a:p>
            <a:fld id="{B8009B3B-6D45-4EE2-B4C2-4D775090576C}" type="datetimeFigureOut">
              <a:rPr lang="en-GB" smtClean="0"/>
              <a:t>03/07/2024</a:t>
            </a:fld>
            <a:endParaRPr lang="en-GB"/>
          </a:p>
        </p:txBody>
      </p:sp>
      <p:sp>
        <p:nvSpPr>
          <p:cNvPr id="5" name="Footer Placeholder 4">
            <a:extLst>
              <a:ext uri="{FF2B5EF4-FFF2-40B4-BE49-F238E27FC236}">
                <a16:creationId xmlns:a16="http://schemas.microsoft.com/office/drawing/2014/main" id="{C601EABB-3CDA-A81E-D673-2D69A01135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2E597B-00B0-D914-47DF-5A0A51060C6F}"/>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1899529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64753-FC0B-7B40-7E4E-A8C4D16BEC3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F7FBEB-E8C3-0A57-988C-EE0AAD81FD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5A5EB6-F076-CEFA-C490-65E47CEEDAF7}"/>
              </a:ext>
            </a:extLst>
          </p:cNvPr>
          <p:cNvSpPr>
            <a:spLocks noGrp="1"/>
          </p:cNvSpPr>
          <p:nvPr>
            <p:ph type="dt" sz="half" idx="10"/>
          </p:nvPr>
        </p:nvSpPr>
        <p:spPr/>
        <p:txBody>
          <a:bodyPr/>
          <a:lstStyle/>
          <a:p>
            <a:fld id="{B8009B3B-6D45-4EE2-B4C2-4D775090576C}" type="datetimeFigureOut">
              <a:rPr lang="en-GB" smtClean="0"/>
              <a:t>03/07/2024</a:t>
            </a:fld>
            <a:endParaRPr lang="en-GB"/>
          </a:p>
        </p:txBody>
      </p:sp>
      <p:sp>
        <p:nvSpPr>
          <p:cNvPr id="5" name="Footer Placeholder 4">
            <a:extLst>
              <a:ext uri="{FF2B5EF4-FFF2-40B4-BE49-F238E27FC236}">
                <a16:creationId xmlns:a16="http://schemas.microsoft.com/office/drawing/2014/main" id="{57988797-BE99-63A4-534E-8CA0B1AB20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477A90-63A7-51E3-9E24-4ABB3D89A639}"/>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347919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AAAA-377E-72FE-26A0-B7138C4900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5E67CC5-3137-3B8F-8D4D-CB10578B39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FD92C3-BA2F-4FE6-9F40-87A54C6BEE32}"/>
              </a:ext>
            </a:extLst>
          </p:cNvPr>
          <p:cNvSpPr>
            <a:spLocks noGrp="1"/>
          </p:cNvSpPr>
          <p:nvPr>
            <p:ph type="dt" sz="half" idx="10"/>
          </p:nvPr>
        </p:nvSpPr>
        <p:spPr/>
        <p:txBody>
          <a:bodyPr/>
          <a:lstStyle/>
          <a:p>
            <a:fld id="{B8009B3B-6D45-4EE2-B4C2-4D775090576C}" type="datetimeFigureOut">
              <a:rPr lang="en-GB" smtClean="0"/>
              <a:t>03/07/2024</a:t>
            </a:fld>
            <a:endParaRPr lang="en-GB"/>
          </a:p>
        </p:txBody>
      </p:sp>
      <p:sp>
        <p:nvSpPr>
          <p:cNvPr id="5" name="Footer Placeholder 4">
            <a:extLst>
              <a:ext uri="{FF2B5EF4-FFF2-40B4-BE49-F238E27FC236}">
                <a16:creationId xmlns:a16="http://schemas.microsoft.com/office/drawing/2014/main" id="{9CC1DBB4-18B5-9623-A8EC-B8A6DD012E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435FE2-0CD4-9B90-D666-3D144D02CA04}"/>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3168880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C7C5A-F7BF-523C-777D-E843076140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CE4E55-19E1-A00A-AAF2-52124EF2FE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F716CE8-A7A5-9DE0-232D-94F63B8D69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90620D3-913C-1E7A-8B84-16BB1964A804}"/>
              </a:ext>
            </a:extLst>
          </p:cNvPr>
          <p:cNvSpPr>
            <a:spLocks noGrp="1"/>
          </p:cNvSpPr>
          <p:nvPr>
            <p:ph type="dt" sz="half" idx="10"/>
          </p:nvPr>
        </p:nvSpPr>
        <p:spPr/>
        <p:txBody>
          <a:bodyPr/>
          <a:lstStyle/>
          <a:p>
            <a:fld id="{B8009B3B-6D45-4EE2-B4C2-4D775090576C}" type="datetimeFigureOut">
              <a:rPr lang="en-GB" smtClean="0"/>
              <a:t>03/07/2024</a:t>
            </a:fld>
            <a:endParaRPr lang="en-GB"/>
          </a:p>
        </p:txBody>
      </p:sp>
      <p:sp>
        <p:nvSpPr>
          <p:cNvPr id="6" name="Footer Placeholder 5">
            <a:extLst>
              <a:ext uri="{FF2B5EF4-FFF2-40B4-BE49-F238E27FC236}">
                <a16:creationId xmlns:a16="http://schemas.microsoft.com/office/drawing/2014/main" id="{A7FA0B58-DBB3-282E-B5C5-34DB2F72F2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5BB155A-AD5C-3802-26B3-C3B829B463A0}"/>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3240052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9DA3B-D8FF-3ED0-0FB9-3D578E4E5B3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B906A1-0804-FE82-3F82-73A7295CFB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3C8E22-2F99-F52F-6044-D621DD5DF3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494A8AE-4E66-533A-50A8-E4D8C7537B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A1FD43-714A-C576-1A71-598E87EEC2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3FB44FA-231B-2E52-0036-B2EDADC02FC5}"/>
              </a:ext>
            </a:extLst>
          </p:cNvPr>
          <p:cNvSpPr>
            <a:spLocks noGrp="1"/>
          </p:cNvSpPr>
          <p:nvPr>
            <p:ph type="dt" sz="half" idx="10"/>
          </p:nvPr>
        </p:nvSpPr>
        <p:spPr/>
        <p:txBody>
          <a:bodyPr/>
          <a:lstStyle/>
          <a:p>
            <a:fld id="{B8009B3B-6D45-4EE2-B4C2-4D775090576C}" type="datetimeFigureOut">
              <a:rPr lang="en-GB" smtClean="0"/>
              <a:t>03/07/2024</a:t>
            </a:fld>
            <a:endParaRPr lang="en-GB"/>
          </a:p>
        </p:txBody>
      </p:sp>
      <p:sp>
        <p:nvSpPr>
          <p:cNvPr id="8" name="Footer Placeholder 7">
            <a:extLst>
              <a:ext uri="{FF2B5EF4-FFF2-40B4-BE49-F238E27FC236}">
                <a16:creationId xmlns:a16="http://schemas.microsoft.com/office/drawing/2014/main" id="{1320A075-6574-C35F-595C-04848B2058A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A3FF0BE-F852-BEC7-DB51-C48047D18DF3}"/>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2935681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11195-068E-1BCF-939A-57C78A351AB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213E005-391C-794C-D3C7-0536341945D9}"/>
              </a:ext>
            </a:extLst>
          </p:cNvPr>
          <p:cNvSpPr>
            <a:spLocks noGrp="1"/>
          </p:cNvSpPr>
          <p:nvPr>
            <p:ph type="dt" sz="half" idx="10"/>
          </p:nvPr>
        </p:nvSpPr>
        <p:spPr/>
        <p:txBody>
          <a:bodyPr/>
          <a:lstStyle/>
          <a:p>
            <a:fld id="{B8009B3B-6D45-4EE2-B4C2-4D775090576C}" type="datetimeFigureOut">
              <a:rPr lang="en-GB" smtClean="0"/>
              <a:t>03/07/2024</a:t>
            </a:fld>
            <a:endParaRPr lang="en-GB"/>
          </a:p>
        </p:txBody>
      </p:sp>
      <p:sp>
        <p:nvSpPr>
          <p:cNvPr id="4" name="Footer Placeholder 3">
            <a:extLst>
              <a:ext uri="{FF2B5EF4-FFF2-40B4-BE49-F238E27FC236}">
                <a16:creationId xmlns:a16="http://schemas.microsoft.com/office/drawing/2014/main" id="{FBDAB283-9248-F431-F27E-D01046B7003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575A0AC-C52E-8F65-E02E-C8CD6B55BB5F}"/>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4239488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D8AC54-C099-F66B-67D5-6813E3305FD4}"/>
              </a:ext>
            </a:extLst>
          </p:cNvPr>
          <p:cNvSpPr>
            <a:spLocks noGrp="1"/>
          </p:cNvSpPr>
          <p:nvPr>
            <p:ph type="dt" sz="half" idx="10"/>
          </p:nvPr>
        </p:nvSpPr>
        <p:spPr/>
        <p:txBody>
          <a:bodyPr/>
          <a:lstStyle/>
          <a:p>
            <a:fld id="{B8009B3B-6D45-4EE2-B4C2-4D775090576C}" type="datetimeFigureOut">
              <a:rPr lang="en-GB" smtClean="0"/>
              <a:t>03/07/2024</a:t>
            </a:fld>
            <a:endParaRPr lang="en-GB"/>
          </a:p>
        </p:txBody>
      </p:sp>
      <p:sp>
        <p:nvSpPr>
          <p:cNvPr id="3" name="Footer Placeholder 2">
            <a:extLst>
              <a:ext uri="{FF2B5EF4-FFF2-40B4-BE49-F238E27FC236}">
                <a16:creationId xmlns:a16="http://schemas.microsoft.com/office/drawing/2014/main" id="{3E5BC11F-3B13-12E1-7132-FFF07E190EB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17AA45E-CC20-5FD2-AF68-48B25EA7FE94}"/>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3924612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CCEEB-7684-1FF1-38DA-DFC35F9658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FB05384-69AF-BA36-1BF2-5D80AC8483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F43A4B6-A267-20E4-68A1-B6E724B98F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C821BF-6EC2-809E-D0BE-A74F37A5544A}"/>
              </a:ext>
            </a:extLst>
          </p:cNvPr>
          <p:cNvSpPr>
            <a:spLocks noGrp="1"/>
          </p:cNvSpPr>
          <p:nvPr>
            <p:ph type="dt" sz="half" idx="10"/>
          </p:nvPr>
        </p:nvSpPr>
        <p:spPr/>
        <p:txBody>
          <a:bodyPr/>
          <a:lstStyle/>
          <a:p>
            <a:fld id="{B8009B3B-6D45-4EE2-B4C2-4D775090576C}" type="datetimeFigureOut">
              <a:rPr lang="en-GB" smtClean="0"/>
              <a:t>03/07/2024</a:t>
            </a:fld>
            <a:endParaRPr lang="en-GB"/>
          </a:p>
        </p:txBody>
      </p:sp>
      <p:sp>
        <p:nvSpPr>
          <p:cNvPr id="6" name="Footer Placeholder 5">
            <a:extLst>
              <a:ext uri="{FF2B5EF4-FFF2-40B4-BE49-F238E27FC236}">
                <a16:creationId xmlns:a16="http://schemas.microsoft.com/office/drawing/2014/main" id="{2B2F5A12-A02A-5029-7DB5-F551315E0B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B3B535-0659-9EF2-C95A-B38BB8A7791C}"/>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1586880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B12C0-238D-49D6-5F28-037DFC8D15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9BBAB69-A445-AF18-02BA-3F56AC2675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650C655-B747-2FD2-C281-C946C88DE6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995CA1-7099-EE53-511B-A1B581443438}"/>
              </a:ext>
            </a:extLst>
          </p:cNvPr>
          <p:cNvSpPr>
            <a:spLocks noGrp="1"/>
          </p:cNvSpPr>
          <p:nvPr>
            <p:ph type="dt" sz="half" idx="10"/>
          </p:nvPr>
        </p:nvSpPr>
        <p:spPr/>
        <p:txBody>
          <a:bodyPr/>
          <a:lstStyle/>
          <a:p>
            <a:fld id="{B8009B3B-6D45-4EE2-B4C2-4D775090576C}" type="datetimeFigureOut">
              <a:rPr lang="en-GB" smtClean="0"/>
              <a:t>03/07/2024</a:t>
            </a:fld>
            <a:endParaRPr lang="en-GB"/>
          </a:p>
        </p:txBody>
      </p:sp>
      <p:sp>
        <p:nvSpPr>
          <p:cNvPr id="6" name="Footer Placeholder 5">
            <a:extLst>
              <a:ext uri="{FF2B5EF4-FFF2-40B4-BE49-F238E27FC236}">
                <a16:creationId xmlns:a16="http://schemas.microsoft.com/office/drawing/2014/main" id="{06A8B73A-DF35-71CB-C4E4-420E95FBC5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04E5C5-2B92-5D30-20CF-FBBAE77A9469}"/>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4106535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2E3ABE-2411-3F30-4B4D-4DD39079C8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1F193E-4AF1-D5A1-74A7-4B20CAC801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4EDF6A-7BBE-C8BE-F00C-FEA62B6A00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009B3B-6D45-4EE2-B4C2-4D775090576C}" type="datetimeFigureOut">
              <a:rPr lang="en-GB" smtClean="0"/>
              <a:t>03/07/2024</a:t>
            </a:fld>
            <a:endParaRPr lang="en-GB"/>
          </a:p>
        </p:txBody>
      </p:sp>
      <p:sp>
        <p:nvSpPr>
          <p:cNvPr id="5" name="Footer Placeholder 4">
            <a:extLst>
              <a:ext uri="{FF2B5EF4-FFF2-40B4-BE49-F238E27FC236}">
                <a16:creationId xmlns:a16="http://schemas.microsoft.com/office/drawing/2014/main" id="{B804ADEB-3A7F-5879-70A0-9D8BB02831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CFDFDA-5626-D76D-6F7F-40B68DF3ED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AC8BE-DC49-4D88-8CA6-1631A88043DE}" type="slidenum">
              <a:rPr lang="en-GB" smtClean="0"/>
              <a:t>‹#›</a:t>
            </a:fld>
            <a:endParaRPr lang="en-GB"/>
          </a:p>
        </p:txBody>
      </p:sp>
    </p:spTree>
    <p:extLst>
      <p:ext uri="{BB962C8B-B14F-4D97-AF65-F5344CB8AC3E}">
        <p14:creationId xmlns:p14="http://schemas.microsoft.com/office/powerpoint/2010/main" val="3436477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hyperlink" Target="mailto:england.wtepharmacy.se@nhs.net" TargetMode="External"/><Relationship Id="rId7" Type="http://schemas.openxmlformats.org/officeDocument/2006/relationships/hyperlink" Target="https://view.officeapps.live.com/op/view.aspx?src=https%3A%2F%2Fwessex.hee.nhs.uk%2Fwp-content%2Fuploads%2Fsites%2F6%2F2024%2F05%2FUnderstanding-Levy-Transfers-in-Primary-Care.pptx&amp;wdOrigin=BROWSELINK" TargetMode="External"/><Relationship Id="rId2" Type="http://schemas.openxmlformats.org/officeDocument/2006/relationships/hyperlink" Target="https://frimleytraininghub.co.uk/wp-content/uploads/2024/01/PTPT-Training-Providers_updatejan24.docx" TargetMode="External"/><Relationship Id="rId1" Type="http://schemas.openxmlformats.org/officeDocument/2006/relationships/slideLayout" Target="../slideLayouts/slideLayout2.xml"/><Relationship Id="rId6" Type="http://schemas.openxmlformats.org/officeDocument/2006/relationships/hyperlink" Target="https://haso.skillsforhealth.org.uk/wp-content/uploads/2024/05/2024.05.02-V2-HOW-TO-SET-UP-A-DIGITAL-SERVICE-AND-ACCESS-APPRENTICESHIP-LEVY-FUNDING-A-GUIDE-FOR-SMALL-AND-MEDIUM-EMPLOYERS.pdf" TargetMode="External"/><Relationship Id="rId5" Type="http://schemas.openxmlformats.org/officeDocument/2006/relationships/hyperlink" Target="https://frimleytraininghub.co.uk/wp-content/uploads/2023/10/Cross-sector-PTPT-Advert-Example-2.docx" TargetMode="External"/><Relationship Id="rId4" Type="http://schemas.openxmlformats.org/officeDocument/2006/relationships/hyperlink" Target="https://frimleytraininghub.co.uk/wp-content/uploads/2023/10/Cross-sector-PTPT-JD-Example-1.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england.wtepharmacy.se@nhs.net" TargetMode="External"/><Relationship Id="rId7" Type="http://schemas.openxmlformats.org/officeDocument/2006/relationships/image" Target="../media/image3.png"/><Relationship Id="rId2" Type="http://schemas.openxmlformats.org/officeDocument/2006/relationships/hyperlink" Target="mailto:england.primarycareschooltvw.se@nhs.net" TargetMode="Externa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1.jpg"/><Relationship Id="rId4" Type="http://schemas.openxmlformats.org/officeDocument/2006/relationships/hyperlink" Target="https://wessex.hee.nhs.uk/wider-workforce/tvw-primary-care-school/tvw-pcs-training-hubs/development-opportunities/apprenticeships-in-primary-care/"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youtube.com/watch?v=6FUy_R9jJaQ" TargetMode="External"/><Relationship Id="rId7" Type="http://schemas.openxmlformats.org/officeDocument/2006/relationships/image" Target="../media/image2.JPG"/><Relationship Id="rId2" Type="http://schemas.openxmlformats.org/officeDocument/2006/relationships/image" Target="../media/image5.tmp"/><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hyperlink" Target="https://frimleytraininghub.co.uk/wp-content/uploads/2024/02/Apprenticeship-bite-sized-1.pdf" TargetMode="External"/><Relationship Id="rId4" Type="http://schemas.openxmlformats.org/officeDocument/2006/relationships/hyperlink" Target="https://view.officeapps.live.com/op/view.aspx?src=https%3A%2F%2Fwessex.hee.nhs.uk%2Fwp-content%2Fuploads%2Fsites%2F6%2F2024%2F05%2FUnderstanding-Levy-Transfers-in-Primary-Care.pptx&amp;wdOrigin=BROWSELINK" TargetMode="External"/><Relationship Id="rId9"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england.nhs.uk/wp-content/uploads/2024/03/PRN01035_iv-Network-Contract-DES-Part-B-guidance-non-clinical-April-2024.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ADB6D-4D2F-5840-EB89-ECDCFF3A60B5}"/>
              </a:ext>
            </a:extLst>
          </p:cNvPr>
          <p:cNvSpPr>
            <a:spLocks noGrp="1"/>
          </p:cNvSpPr>
          <p:nvPr>
            <p:ph type="ctrTitle"/>
          </p:nvPr>
        </p:nvSpPr>
        <p:spPr>
          <a:xfrm>
            <a:off x="544945" y="1122363"/>
            <a:ext cx="10972799" cy="2387600"/>
          </a:xfrm>
        </p:spPr>
        <p:txBody>
          <a:bodyPr>
            <a:noAutofit/>
          </a:bodyPr>
          <a:lstStyle/>
          <a:p>
            <a:r>
              <a:rPr lang="en-GB" sz="4800" dirty="0"/>
              <a:t>Apprenticeships in primary care</a:t>
            </a:r>
            <a:br>
              <a:rPr lang="en-GB" sz="4800" dirty="0"/>
            </a:br>
            <a:r>
              <a:rPr lang="en-GB" sz="4800" dirty="0"/>
              <a:t>bitesize session 3: </a:t>
            </a:r>
            <a:br>
              <a:rPr lang="en-GB" sz="4800" dirty="0"/>
            </a:br>
            <a:br>
              <a:rPr lang="en-GB" sz="4800" dirty="0"/>
            </a:br>
            <a:r>
              <a:rPr lang="en-GB" sz="4800" b="1" dirty="0">
                <a:solidFill>
                  <a:srgbClr val="0070C0"/>
                </a:solidFill>
              </a:rPr>
              <a:t>Understanding the </a:t>
            </a:r>
            <a:br>
              <a:rPr lang="en-GB" sz="4800" b="1" dirty="0">
                <a:solidFill>
                  <a:srgbClr val="0070C0"/>
                </a:solidFill>
              </a:rPr>
            </a:br>
            <a:r>
              <a:rPr lang="en-GB" sz="4800" b="1" dirty="0">
                <a:solidFill>
                  <a:srgbClr val="0070C0"/>
                </a:solidFill>
              </a:rPr>
              <a:t>Pharmacy Technician Level 3 apprenticeship</a:t>
            </a:r>
          </a:p>
        </p:txBody>
      </p:sp>
      <p:sp>
        <p:nvSpPr>
          <p:cNvPr id="3" name="Subtitle 2">
            <a:extLst>
              <a:ext uri="{FF2B5EF4-FFF2-40B4-BE49-F238E27FC236}">
                <a16:creationId xmlns:a16="http://schemas.microsoft.com/office/drawing/2014/main" id="{DE6EF4C4-0237-AC7E-DD27-4607758C7395}"/>
              </a:ext>
            </a:extLst>
          </p:cNvPr>
          <p:cNvSpPr>
            <a:spLocks noGrp="1"/>
          </p:cNvSpPr>
          <p:nvPr>
            <p:ph type="subTitle" idx="1"/>
          </p:nvPr>
        </p:nvSpPr>
        <p:spPr>
          <a:xfrm>
            <a:off x="1524000" y="3629748"/>
            <a:ext cx="9144000" cy="1655762"/>
          </a:xfrm>
        </p:spPr>
        <p:txBody>
          <a:bodyPr>
            <a:normAutofit fontScale="92500" lnSpcReduction="10000"/>
          </a:bodyPr>
          <a:lstStyle/>
          <a:p>
            <a:r>
              <a:rPr lang="en-GB" dirty="0"/>
              <a:t>3</a:t>
            </a:r>
            <a:r>
              <a:rPr lang="en-GB" baseline="30000" dirty="0"/>
              <a:t>rd</a:t>
            </a:r>
            <a:r>
              <a:rPr lang="en-GB" dirty="0"/>
              <a:t> July 2024</a:t>
            </a:r>
          </a:p>
          <a:p>
            <a:endParaRPr lang="en-GB" dirty="0"/>
          </a:p>
          <a:p>
            <a:r>
              <a:rPr lang="en-GB" dirty="0"/>
              <a:t>Kusham Nijhar and Kate Long, Apprenticeship Leads</a:t>
            </a:r>
          </a:p>
          <a:p>
            <a:r>
              <a:rPr lang="en-GB" dirty="0"/>
              <a:t>Thames Valley and Wessex</a:t>
            </a:r>
          </a:p>
        </p:txBody>
      </p:sp>
      <p:pic>
        <p:nvPicPr>
          <p:cNvPr id="5" name="Picture 4" descr="A logo for a health care company&#10;&#10;Description automatically generated">
            <a:extLst>
              <a:ext uri="{FF2B5EF4-FFF2-40B4-BE49-F238E27FC236}">
                <a16:creationId xmlns:a16="http://schemas.microsoft.com/office/drawing/2014/main" id="{7C0BC2B0-92D6-7D37-B876-3FAB6051EB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062" y="5735637"/>
            <a:ext cx="2884597" cy="951666"/>
          </a:xfrm>
          <a:prstGeom prst="rect">
            <a:avLst/>
          </a:prstGeom>
        </p:spPr>
      </p:pic>
      <p:pic>
        <p:nvPicPr>
          <p:cNvPr id="6" name="Picture 5" descr="A blue and orange text&#10;&#10;Description automatically generated">
            <a:extLst>
              <a:ext uri="{FF2B5EF4-FFF2-40B4-BE49-F238E27FC236}">
                <a16:creationId xmlns:a16="http://schemas.microsoft.com/office/drawing/2014/main" id="{7C583973-6861-97EC-B089-B595ACA1E9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92364" y="5847600"/>
            <a:ext cx="1872528" cy="843302"/>
          </a:xfrm>
          <a:prstGeom prst="rect">
            <a:avLst/>
          </a:prstGeom>
        </p:spPr>
      </p:pic>
      <p:pic>
        <p:nvPicPr>
          <p:cNvPr id="7" name="Picture 6">
            <a:extLst>
              <a:ext uri="{FF2B5EF4-FFF2-40B4-BE49-F238E27FC236}">
                <a16:creationId xmlns:a16="http://schemas.microsoft.com/office/drawing/2014/main" id="{30AD7343-B551-33AB-B725-87403DF6B7BB}"/>
              </a:ext>
            </a:extLst>
          </p:cNvPr>
          <p:cNvPicPr>
            <a:picLocks noChangeAspect="1"/>
          </p:cNvPicPr>
          <p:nvPr/>
        </p:nvPicPr>
        <p:blipFill>
          <a:blip r:embed="rId5"/>
          <a:stretch>
            <a:fillRect/>
          </a:stretch>
        </p:blipFill>
        <p:spPr>
          <a:xfrm>
            <a:off x="4187485" y="5847600"/>
            <a:ext cx="2382997" cy="746415"/>
          </a:xfrm>
          <a:prstGeom prst="rect">
            <a:avLst/>
          </a:prstGeom>
        </p:spPr>
      </p:pic>
      <p:pic>
        <p:nvPicPr>
          <p:cNvPr id="8" name="Picture 7" descr="A blue and white logo&#10;&#10;Description automatically generated">
            <a:extLst>
              <a:ext uri="{FF2B5EF4-FFF2-40B4-BE49-F238E27FC236}">
                <a16:creationId xmlns:a16="http://schemas.microsoft.com/office/drawing/2014/main" id="{83FD9E81-E670-3D5B-9F04-44C57B79AF1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831397" y="5614249"/>
            <a:ext cx="1167909" cy="1118211"/>
          </a:xfrm>
          <a:prstGeom prst="rect">
            <a:avLst/>
          </a:prstGeom>
        </p:spPr>
      </p:pic>
    </p:spTree>
    <p:extLst>
      <p:ext uri="{BB962C8B-B14F-4D97-AF65-F5344CB8AC3E}">
        <p14:creationId xmlns:p14="http://schemas.microsoft.com/office/powerpoint/2010/main" val="1139680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E8F9-D041-9522-33A5-BA0DD674CFE0}"/>
              </a:ext>
            </a:extLst>
          </p:cNvPr>
          <p:cNvSpPr>
            <a:spLocks noGrp="1"/>
          </p:cNvSpPr>
          <p:nvPr>
            <p:ph type="title"/>
          </p:nvPr>
        </p:nvSpPr>
        <p:spPr>
          <a:xfrm>
            <a:off x="226243" y="-122454"/>
            <a:ext cx="10515600" cy="1325563"/>
          </a:xfrm>
        </p:spPr>
        <p:txBody>
          <a:bodyPr/>
          <a:lstStyle/>
          <a:p>
            <a:r>
              <a:rPr lang="en-GB" b="1" dirty="0">
                <a:solidFill>
                  <a:srgbClr val="0070C0"/>
                </a:solidFill>
              </a:rPr>
              <a:t>Setting up a PTPT apprenticeship</a:t>
            </a:r>
          </a:p>
        </p:txBody>
      </p:sp>
      <p:sp>
        <p:nvSpPr>
          <p:cNvPr id="3" name="Content Placeholder 2">
            <a:extLst>
              <a:ext uri="{FF2B5EF4-FFF2-40B4-BE49-F238E27FC236}">
                <a16:creationId xmlns:a16="http://schemas.microsoft.com/office/drawing/2014/main" id="{77C1A32E-696D-767F-4719-ADCC50A47BED}"/>
              </a:ext>
            </a:extLst>
          </p:cNvPr>
          <p:cNvSpPr>
            <a:spLocks noGrp="1"/>
          </p:cNvSpPr>
          <p:nvPr>
            <p:ph idx="1"/>
          </p:nvPr>
        </p:nvSpPr>
        <p:spPr>
          <a:xfrm>
            <a:off x="226243" y="1321087"/>
            <a:ext cx="11730181" cy="5232255"/>
          </a:xfrm>
        </p:spPr>
        <p:txBody>
          <a:bodyPr>
            <a:normAutofit fontScale="77500" lnSpcReduction="20000"/>
          </a:bodyPr>
          <a:lstStyle/>
          <a:p>
            <a:r>
              <a:rPr lang="en-GB" dirty="0">
                <a:solidFill>
                  <a:srgbClr val="0070C0"/>
                </a:solidFill>
              </a:rPr>
              <a:t>Navigate training providers:</a:t>
            </a:r>
          </a:p>
          <a:p>
            <a:pPr>
              <a:buFontTx/>
              <a:buChar char="-"/>
            </a:pPr>
            <a:r>
              <a:rPr lang="en-GB" dirty="0"/>
              <a:t>For a list of local pharmacy technician level three apprenticeship training providers, approved on the NHS Salisbury higher-level framework </a:t>
            </a:r>
            <a:r>
              <a:rPr lang="en-GB" sz="2600" b="0" i="0" u="none" strike="noStrike" dirty="0">
                <a:solidFill>
                  <a:srgbClr val="768692"/>
                </a:solidFill>
                <a:effectLst/>
                <a:highlight>
                  <a:srgbClr val="FFFFFF"/>
                </a:highlight>
                <a:hlinkClick r:id="rId2"/>
              </a:rPr>
              <a:t>click here.</a:t>
            </a:r>
            <a:r>
              <a:rPr lang="en-GB" sz="2600" dirty="0"/>
              <a:t> </a:t>
            </a:r>
            <a:endParaRPr lang="en-GB" sz="2300" dirty="0"/>
          </a:p>
          <a:p>
            <a:pPr>
              <a:buFontTx/>
              <a:buChar char="-"/>
            </a:pPr>
            <a:r>
              <a:rPr lang="en-GB" dirty="0"/>
              <a:t>For NHS England guidance: </a:t>
            </a:r>
            <a:r>
              <a:rPr lang="en-GB" i="1" dirty="0">
                <a:hlinkClick r:id="rId3"/>
              </a:rPr>
              <a:t>england.wtepharmacy.se@nhs.net</a:t>
            </a:r>
            <a:r>
              <a:rPr lang="en-GB" i="1" dirty="0"/>
              <a:t> </a:t>
            </a:r>
          </a:p>
          <a:p>
            <a:pPr marL="0" indent="0">
              <a:buNone/>
            </a:pPr>
            <a:endParaRPr lang="en-GB" i="1" dirty="0">
              <a:highlight>
                <a:srgbClr val="FFFF00"/>
              </a:highlight>
            </a:endParaRPr>
          </a:p>
          <a:p>
            <a:r>
              <a:rPr lang="en-GB" dirty="0">
                <a:solidFill>
                  <a:srgbClr val="0070C0"/>
                </a:solidFill>
              </a:rPr>
              <a:t>For recruiting to a new role: </a:t>
            </a:r>
            <a:r>
              <a:rPr lang="en-GB" dirty="0"/>
              <a:t>consider the training programme start dates and create your recruitment timeline, allowing 6-weeks to onboard your apprentice onto the training programme</a:t>
            </a:r>
          </a:p>
          <a:p>
            <a:r>
              <a:rPr lang="en-GB" dirty="0"/>
              <a:t>For an example job description click </a:t>
            </a:r>
            <a:r>
              <a:rPr lang="en-GB" sz="2600" b="0" i="0" u="none" strike="noStrike" dirty="0">
                <a:solidFill>
                  <a:srgbClr val="768692"/>
                </a:solidFill>
                <a:effectLst/>
                <a:highlight>
                  <a:srgbClr val="FFFFFF"/>
                </a:highlight>
                <a:hlinkClick r:id="rId4"/>
              </a:rPr>
              <a:t>here</a:t>
            </a:r>
            <a:r>
              <a:rPr lang="en-GB" b="0" i="0" dirty="0">
                <a:solidFill>
                  <a:srgbClr val="333333"/>
                </a:solidFill>
                <a:effectLst/>
                <a:highlight>
                  <a:srgbClr val="FFFFFF"/>
                </a:highlight>
              </a:rPr>
              <a:t> </a:t>
            </a:r>
            <a:r>
              <a:rPr lang="en-GB" dirty="0"/>
              <a:t>and sample advertisement click</a:t>
            </a:r>
            <a:r>
              <a:rPr lang="en-GB" dirty="0">
                <a:hlinkClick r:id="rId5">
                  <a:extLst>
                    <a:ext uri="{A12FA001-AC4F-418D-AE19-62706E023703}">
                      <ahyp:hlinkClr xmlns:ahyp="http://schemas.microsoft.com/office/drawing/2018/hyperlinkcolor" val="tx"/>
                    </a:ext>
                  </a:extLst>
                </a:hlinkClick>
              </a:rPr>
              <a:t> </a:t>
            </a:r>
            <a:r>
              <a:rPr lang="en-GB" sz="2600" b="0" i="0" u="none" strike="noStrike" dirty="0">
                <a:solidFill>
                  <a:srgbClr val="768692"/>
                </a:solidFill>
                <a:effectLst/>
                <a:highlight>
                  <a:srgbClr val="FFFFFF"/>
                </a:highlight>
                <a:hlinkClick r:id="rId5"/>
              </a:rPr>
              <a:t>here</a:t>
            </a:r>
            <a:r>
              <a:rPr lang="en-GB" sz="3600" b="0" i="0" dirty="0">
                <a:solidFill>
                  <a:srgbClr val="333333"/>
                </a:solidFill>
                <a:effectLst/>
                <a:highlight>
                  <a:srgbClr val="FFFFFF"/>
                </a:highlight>
              </a:rPr>
              <a:t> </a:t>
            </a:r>
            <a:r>
              <a:rPr lang="en-GB" sz="3600" dirty="0"/>
              <a:t> </a:t>
            </a:r>
          </a:p>
          <a:p>
            <a:pPr marL="0" indent="0">
              <a:buNone/>
            </a:pPr>
            <a:endParaRPr lang="en-GB" dirty="0"/>
          </a:p>
          <a:p>
            <a:r>
              <a:rPr lang="en-GB" dirty="0">
                <a:solidFill>
                  <a:srgbClr val="0070C0"/>
                </a:solidFill>
              </a:rPr>
              <a:t>For existing staff:</a:t>
            </a:r>
            <a:r>
              <a:rPr lang="en-GB" dirty="0"/>
              <a:t> ensure they are moved into a Trainee PTPT role</a:t>
            </a:r>
          </a:p>
          <a:p>
            <a:pPr marL="0" indent="0">
              <a:buNone/>
            </a:pPr>
            <a:endParaRPr lang="en-GB" dirty="0"/>
          </a:p>
          <a:p>
            <a:pPr marL="0" indent="0">
              <a:buNone/>
            </a:pPr>
            <a:r>
              <a:rPr lang="en-GB" dirty="0"/>
              <a:t>In addition:</a:t>
            </a:r>
          </a:p>
          <a:p>
            <a:r>
              <a:rPr lang="en-GB" dirty="0">
                <a:hlinkClick r:id="rId6"/>
              </a:rPr>
              <a:t>Set up your Digital Apprenticeship Service account</a:t>
            </a:r>
            <a:endParaRPr lang="en-GB" dirty="0"/>
          </a:p>
          <a:p>
            <a:r>
              <a:rPr lang="en-GB" dirty="0">
                <a:hlinkClick r:id="rId7"/>
              </a:rPr>
              <a:t>Request a levy transfer </a:t>
            </a:r>
            <a:r>
              <a:rPr lang="en-GB" dirty="0"/>
              <a:t>if you wish to receive full funding </a:t>
            </a:r>
            <a:r>
              <a:rPr lang="en-GB" i="1" dirty="0"/>
              <a:t> </a:t>
            </a:r>
          </a:p>
          <a:p>
            <a:r>
              <a:rPr lang="en-GB" dirty="0"/>
              <a:t>Support is available for setting up an apprenticeship – see the ‘Useful Contacts’ slide. </a:t>
            </a:r>
          </a:p>
        </p:txBody>
      </p:sp>
    </p:spTree>
    <p:extLst>
      <p:ext uri="{BB962C8B-B14F-4D97-AF65-F5344CB8AC3E}">
        <p14:creationId xmlns:p14="http://schemas.microsoft.com/office/powerpoint/2010/main" val="170313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A6317-83C3-4DE9-5079-71A3D9EDDA76}"/>
              </a:ext>
            </a:extLst>
          </p:cNvPr>
          <p:cNvSpPr>
            <a:spLocks noGrp="1"/>
          </p:cNvSpPr>
          <p:nvPr>
            <p:ph type="title"/>
          </p:nvPr>
        </p:nvSpPr>
        <p:spPr>
          <a:xfrm>
            <a:off x="247073" y="-78220"/>
            <a:ext cx="10515600" cy="1325563"/>
          </a:xfrm>
        </p:spPr>
        <p:txBody>
          <a:bodyPr/>
          <a:lstStyle/>
          <a:p>
            <a:r>
              <a:rPr lang="en-GB" b="1" dirty="0">
                <a:solidFill>
                  <a:schemeClr val="accent1"/>
                </a:solidFill>
              </a:rPr>
              <a:t>Useful contacts and links</a:t>
            </a:r>
          </a:p>
        </p:txBody>
      </p:sp>
      <p:sp>
        <p:nvSpPr>
          <p:cNvPr id="3" name="Content Placeholder 2">
            <a:extLst>
              <a:ext uri="{FF2B5EF4-FFF2-40B4-BE49-F238E27FC236}">
                <a16:creationId xmlns:a16="http://schemas.microsoft.com/office/drawing/2014/main" id="{034C1597-6596-9829-32F5-192A5966904B}"/>
              </a:ext>
            </a:extLst>
          </p:cNvPr>
          <p:cNvSpPr>
            <a:spLocks noGrp="1"/>
          </p:cNvSpPr>
          <p:nvPr>
            <p:ph idx="1"/>
          </p:nvPr>
        </p:nvSpPr>
        <p:spPr>
          <a:xfrm>
            <a:off x="220518" y="1253331"/>
            <a:ext cx="11750963" cy="4351338"/>
          </a:xfrm>
        </p:spPr>
        <p:txBody>
          <a:bodyPr>
            <a:normAutofit/>
          </a:bodyPr>
          <a:lstStyle/>
          <a:p>
            <a:r>
              <a:rPr lang="en-GB" dirty="0"/>
              <a:t>For local support, email: </a:t>
            </a:r>
            <a:r>
              <a:rPr lang="en-GB" dirty="0">
                <a:hlinkClick r:id="rId2"/>
              </a:rPr>
              <a:t>england.primarycareschooltvw.se@nhs.net</a:t>
            </a:r>
            <a:endParaRPr lang="en-GB" dirty="0"/>
          </a:p>
          <a:p>
            <a:r>
              <a:rPr lang="en-GB" dirty="0"/>
              <a:t>For NHS England guidance, email: </a:t>
            </a:r>
            <a:r>
              <a:rPr lang="en-GB" i="1" dirty="0">
                <a:hlinkClick r:id="rId3"/>
              </a:rPr>
              <a:t>england.wtepharmacy.se@nhs.net</a:t>
            </a:r>
            <a:r>
              <a:rPr lang="en-GB" i="1" dirty="0"/>
              <a:t> </a:t>
            </a:r>
          </a:p>
          <a:p>
            <a:endParaRPr lang="en-GB" dirty="0"/>
          </a:p>
          <a:p>
            <a:r>
              <a:rPr lang="en-GB" dirty="0"/>
              <a:t>For all apprenticeship resources across the Thames Valley and Wessex: </a:t>
            </a:r>
          </a:p>
          <a:p>
            <a:pPr marL="0" indent="0">
              <a:buNone/>
            </a:pPr>
            <a:r>
              <a:rPr lang="en-GB" dirty="0">
                <a:hlinkClick r:id="rId4"/>
              </a:rPr>
              <a:t>Apprenticeships in Primary Care - Working across Wessex (hee.nhs.uk)</a:t>
            </a:r>
            <a:endParaRPr lang="en-GB" dirty="0"/>
          </a:p>
        </p:txBody>
      </p:sp>
      <p:pic>
        <p:nvPicPr>
          <p:cNvPr id="4" name="Picture 3" descr="A logo for a health care company&#10;&#10;Description automatically generated">
            <a:extLst>
              <a:ext uri="{FF2B5EF4-FFF2-40B4-BE49-F238E27FC236}">
                <a16:creationId xmlns:a16="http://schemas.microsoft.com/office/drawing/2014/main" id="{AEE70109-F652-E86B-49F4-A0F358E442B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4538" y="5941273"/>
            <a:ext cx="2600665" cy="857993"/>
          </a:xfrm>
          <a:prstGeom prst="rect">
            <a:avLst/>
          </a:prstGeom>
        </p:spPr>
      </p:pic>
      <p:pic>
        <p:nvPicPr>
          <p:cNvPr id="5" name="Picture 4" descr="A blue and orange text&#10;&#10;Description automatically generated">
            <a:extLst>
              <a:ext uri="{FF2B5EF4-FFF2-40B4-BE49-F238E27FC236}">
                <a16:creationId xmlns:a16="http://schemas.microsoft.com/office/drawing/2014/main" id="{17FE6179-E5B4-CF3E-E437-9614AF33175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972703" y="6008809"/>
            <a:ext cx="1655879" cy="745733"/>
          </a:xfrm>
          <a:prstGeom prst="rect">
            <a:avLst/>
          </a:prstGeom>
        </p:spPr>
      </p:pic>
      <p:pic>
        <p:nvPicPr>
          <p:cNvPr id="6" name="Picture 5">
            <a:extLst>
              <a:ext uri="{FF2B5EF4-FFF2-40B4-BE49-F238E27FC236}">
                <a16:creationId xmlns:a16="http://schemas.microsoft.com/office/drawing/2014/main" id="{640C364E-3E5A-A5CB-C379-91DCB344D852}"/>
              </a:ext>
            </a:extLst>
          </p:cNvPr>
          <p:cNvPicPr>
            <a:picLocks noChangeAspect="1"/>
          </p:cNvPicPr>
          <p:nvPr/>
        </p:nvPicPr>
        <p:blipFill>
          <a:blip r:embed="rId7"/>
          <a:stretch>
            <a:fillRect/>
          </a:stretch>
        </p:blipFill>
        <p:spPr>
          <a:xfrm>
            <a:off x="4790340" y="5982525"/>
            <a:ext cx="2064214" cy="646564"/>
          </a:xfrm>
          <a:prstGeom prst="rect">
            <a:avLst/>
          </a:prstGeom>
        </p:spPr>
      </p:pic>
    </p:spTree>
    <p:extLst>
      <p:ext uri="{BB962C8B-B14F-4D97-AF65-F5344CB8AC3E}">
        <p14:creationId xmlns:p14="http://schemas.microsoft.com/office/powerpoint/2010/main" val="2989586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67378C41-C710-EB2B-9053-3A7C032DB29A}"/>
              </a:ext>
            </a:extLst>
          </p:cNvPr>
          <p:cNvSpPr txBox="1">
            <a:spLocks/>
          </p:cNvSpPr>
          <p:nvPr/>
        </p:nvSpPr>
        <p:spPr>
          <a:xfrm>
            <a:off x="1371597" y="348865"/>
            <a:ext cx="10044023" cy="87772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4000" b="1" kern="1200">
                <a:solidFill>
                  <a:srgbClr val="FFFFFF"/>
                </a:solidFill>
                <a:latin typeface="+mj-lt"/>
                <a:ea typeface="+mj-ea"/>
                <a:cs typeface="+mj-cs"/>
              </a:rPr>
              <a:t>Apprenticeships:  information sessions</a:t>
            </a:r>
          </a:p>
        </p:txBody>
      </p:sp>
      <p:pic>
        <p:nvPicPr>
          <p:cNvPr id="8" name="Picture 7">
            <a:extLst>
              <a:ext uri="{FF2B5EF4-FFF2-40B4-BE49-F238E27FC236}">
                <a16:creationId xmlns:a16="http://schemas.microsoft.com/office/drawing/2014/main" id="{E28245DE-4A08-4F64-B9D0-ED5C03AE5095}"/>
              </a:ext>
            </a:extLst>
          </p:cNvPr>
          <p:cNvPicPr>
            <a:picLocks noChangeAspect="1"/>
          </p:cNvPicPr>
          <p:nvPr/>
        </p:nvPicPr>
        <p:blipFill>
          <a:blip r:embed="rId2"/>
          <a:stretch>
            <a:fillRect/>
          </a:stretch>
        </p:blipFill>
        <p:spPr>
          <a:xfrm>
            <a:off x="6104648" y="3951413"/>
            <a:ext cx="6644" cy="6644"/>
          </a:xfrm>
          <a:prstGeom prst="rect">
            <a:avLst/>
          </a:prstGeom>
        </p:spPr>
      </p:pic>
      <p:sp>
        <p:nvSpPr>
          <p:cNvPr id="11" name="Content Placeholder 10">
            <a:extLst>
              <a:ext uri="{FF2B5EF4-FFF2-40B4-BE49-F238E27FC236}">
                <a16:creationId xmlns:a16="http://schemas.microsoft.com/office/drawing/2014/main" id="{3A3719F3-8C6A-A4CD-E36F-616B545693FC}"/>
              </a:ext>
            </a:extLst>
          </p:cNvPr>
          <p:cNvSpPr>
            <a:spLocks/>
          </p:cNvSpPr>
          <p:nvPr/>
        </p:nvSpPr>
        <p:spPr>
          <a:xfrm>
            <a:off x="368438" y="1830095"/>
            <a:ext cx="11472420" cy="3922717"/>
          </a:xfrm>
          <a:prstGeom prst="rect">
            <a:avLst/>
          </a:prstGeom>
        </p:spPr>
        <p:txBody>
          <a:bodyPr>
            <a:normAutofit fontScale="85000" lnSpcReduction="20000"/>
          </a:bodyPr>
          <a:lstStyle/>
          <a:p>
            <a:pPr defTabSz="630936">
              <a:spcAft>
                <a:spcPts val="600"/>
              </a:spcAft>
            </a:pPr>
            <a:r>
              <a:rPr lang="en-GB" i="1" kern="1200" dirty="0">
                <a:solidFill>
                  <a:srgbClr val="333333"/>
                </a:solidFill>
                <a:latin typeface="+mn-lt"/>
                <a:ea typeface="+mn-ea"/>
                <a:cs typeface="+mn-cs"/>
              </a:rPr>
              <a:t>6th March – Apprenticeships: What’s available for Primary Care and how to get started – recording : </a:t>
            </a:r>
            <a:r>
              <a:rPr lang="en-GB" i="1" dirty="0">
                <a:hlinkClick r:id="rId3"/>
              </a:rPr>
              <a:t>Understanding apprentices in Primary Care and how to get started. (youtube.com)</a:t>
            </a:r>
            <a:r>
              <a:rPr lang="en-GB" i="1" dirty="0"/>
              <a:t> </a:t>
            </a:r>
            <a:r>
              <a:rPr lang="en-GB" i="1" kern="1200" dirty="0">
                <a:solidFill>
                  <a:srgbClr val="333333"/>
                </a:solidFill>
                <a:highlight>
                  <a:srgbClr val="FFFF00"/>
                </a:highlight>
                <a:latin typeface="+mn-lt"/>
                <a:ea typeface="+mn-ea"/>
                <a:cs typeface="+mn-cs"/>
              </a:rPr>
              <a:t> </a:t>
            </a:r>
          </a:p>
          <a:p>
            <a:pPr defTabSz="630936">
              <a:spcAft>
                <a:spcPts val="600"/>
              </a:spcAft>
            </a:pPr>
            <a:endParaRPr lang="en-GB" i="1" kern="1200" dirty="0">
              <a:solidFill>
                <a:srgbClr val="333333"/>
              </a:solidFill>
              <a:latin typeface="+mn-lt"/>
              <a:ea typeface="+mn-ea"/>
              <a:cs typeface="+mn-cs"/>
            </a:endParaRPr>
          </a:p>
          <a:p>
            <a:pPr defTabSz="630936">
              <a:spcAft>
                <a:spcPts val="600"/>
              </a:spcAft>
            </a:pPr>
            <a:r>
              <a:rPr lang="en-GB" i="1" kern="1200" dirty="0">
                <a:solidFill>
                  <a:srgbClr val="333333"/>
                </a:solidFill>
                <a:latin typeface="+mn-lt"/>
                <a:ea typeface="+mn-ea"/>
                <a:cs typeface="+mn-cs"/>
              </a:rPr>
              <a:t>1st May – Apprenticeships: Understanding levy transfers – </a:t>
            </a:r>
            <a:r>
              <a:rPr lang="en-GB" dirty="0">
                <a:hlinkClick r:id="rId4"/>
              </a:rPr>
              <a:t>Understanding-Levy-Transfers-in-Primary-Care.pptx (live.com)</a:t>
            </a:r>
            <a:endParaRPr lang="en-GB" i="1" kern="1200" dirty="0">
              <a:solidFill>
                <a:srgbClr val="333333"/>
              </a:solidFill>
              <a:highlight>
                <a:srgbClr val="FFFF00"/>
              </a:highlight>
              <a:latin typeface="+mn-lt"/>
              <a:ea typeface="+mn-ea"/>
              <a:cs typeface="+mn-cs"/>
            </a:endParaRPr>
          </a:p>
          <a:p>
            <a:pPr defTabSz="630936">
              <a:spcAft>
                <a:spcPts val="600"/>
              </a:spcAft>
            </a:pPr>
            <a:endParaRPr lang="en-GB" i="1" kern="1200" dirty="0">
              <a:solidFill>
                <a:srgbClr val="333333"/>
              </a:solidFill>
              <a:latin typeface="+mn-lt"/>
              <a:ea typeface="+mn-ea"/>
              <a:cs typeface="+mn-cs"/>
            </a:endParaRPr>
          </a:p>
          <a:p>
            <a:pPr defTabSz="630936">
              <a:spcAft>
                <a:spcPts val="600"/>
              </a:spcAft>
            </a:pPr>
            <a:r>
              <a:rPr lang="en-GB" i="1" kern="1200" dirty="0">
                <a:solidFill>
                  <a:srgbClr val="333333"/>
                </a:solidFill>
                <a:latin typeface="+mn-lt"/>
                <a:ea typeface="+mn-ea"/>
                <a:cs typeface="+mn-cs"/>
              </a:rPr>
              <a:t>3rd July – Apprenticeships: Understanding the Pharmacy Technician apprenticeship</a:t>
            </a:r>
          </a:p>
          <a:p>
            <a:pPr defTabSz="630936">
              <a:spcAft>
                <a:spcPts val="600"/>
              </a:spcAft>
            </a:pPr>
            <a:endParaRPr lang="en-GB" kern="1200" dirty="0">
              <a:solidFill>
                <a:srgbClr val="333333"/>
              </a:solidFill>
              <a:latin typeface="+mn-lt"/>
              <a:ea typeface="+mn-ea"/>
              <a:cs typeface="+mn-cs"/>
            </a:endParaRPr>
          </a:p>
          <a:p>
            <a:pPr defTabSz="630936">
              <a:spcAft>
                <a:spcPts val="600"/>
              </a:spcAft>
            </a:pPr>
            <a:r>
              <a:rPr lang="en-GB" kern="1200" dirty="0">
                <a:solidFill>
                  <a:srgbClr val="333333"/>
                </a:solidFill>
                <a:latin typeface="+mn-lt"/>
                <a:ea typeface="+mn-ea"/>
                <a:cs typeface="+mn-cs"/>
              </a:rPr>
              <a:t>4th September – Apprenticeships: Management and Leadership</a:t>
            </a:r>
          </a:p>
          <a:p>
            <a:pPr defTabSz="630936">
              <a:spcAft>
                <a:spcPts val="600"/>
              </a:spcAft>
            </a:pPr>
            <a:endParaRPr lang="en-GB" kern="1200" dirty="0">
              <a:solidFill>
                <a:srgbClr val="333333"/>
              </a:solidFill>
              <a:latin typeface="+mn-lt"/>
              <a:ea typeface="+mn-ea"/>
              <a:cs typeface="+mn-cs"/>
            </a:endParaRPr>
          </a:p>
          <a:p>
            <a:pPr defTabSz="630936">
              <a:spcAft>
                <a:spcPts val="600"/>
              </a:spcAft>
            </a:pPr>
            <a:r>
              <a:rPr lang="en-GB" kern="1200" dirty="0">
                <a:solidFill>
                  <a:srgbClr val="333333"/>
                </a:solidFill>
                <a:latin typeface="+mn-lt"/>
                <a:ea typeface="+mn-ea"/>
                <a:cs typeface="+mn-cs"/>
              </a:rPr>
              <a:t>6th November – Apprenticeships: Digital and Quality</a:t>
            </a:r>
          </a:p>
          <a:p>
            <a:pPr defTabSz="630936">
              <a:spcAft>
                <a:spcPts val="600"/>
              </a:spcAft>
            </a:pPr>
            <a:endParaRPr lang="en-GB" kern="1200" dirty="0">
              <a:solidFill>
                <a:srgbClr val="333333"/>
              </a:solidFill>
              <a:latin typeface="+mn-lt"/>
              <a:ea typeface="+mn-ea"/>
              <a:cs typeface="+mn-cs"/>
            </a:endParaRPr>
          </a:p>
          <a:p>
            <a:pPr defTabSz="630936">
              <a:spcAft>
                <a:spcPts val="600"/>
              </a:spcAft>
            </a:pPr>
            <a:endParaRPr lang="en-GB" kern="1200" dirty="0">
              <a:solidFill>
                <a:srgbClr val="333333"/>
              </a:solidFill>
              <a:latin typeface="+mn-lt"/>
              <a:ea typeface="+mn-ea"/>
              <a:cs typeface="+mn-cs"/>
            </a:endParaRPr>
          </a:p>
          <a:p>
            <a:pPr defTabSz="630936">
              <a:spcAft>
                <a:spcPts val="600"/>
              </a:spcAft>
            </a:pPr>
            <a:r>
              <a:rPr lang="en-GB" kern="1200" dirty="0">
                <a:solidFill>
                  <a:srgbClr val="333333"/>
                </a:solidFill>
                <a:latin typeface="+mn-lt"/>
                <a:ea typeface="+mn-ea"/>
                <a:cs typeface="+mn-cs"/>
              </a:rPr>
              <a:t>All sessions run from 12:30 – 13:00</a:t>
            </a:r>
          </a:p>
          <a:p>
            <a:pPr defTabSz="630936">
              <a:spcAft>
                <a:spcPts val="600"/>
              </a:spcAft>
            </a:pPr>
            <a:endParaRPr lang="en-GB" kern="1200" dirty="0">
              <a:solidFill>
                <a:srgbClr val="333333"/>
              </a:solidFill>
              <a:latin typeface="+mn-lt"/>
              <a:ea typeface="+mn-ea"/>
              <a:cs typeface="+mn-cs"/>
            </a:endParaRPr>
          </a:p>
          <a:p>
            <a:pPr defTabSz="630936">
              <a:spcAft>
                <a:spcPts val="600"/>
              </a:spcAft>
            </a:pPr>
            <a:r>
              <a:rPr lang="en-GB" kern="1200" dirty="0">
                <a:solidFill>
                  <a:srgbClr val="7030A0"/>
                </a:solidFill>
                <a:latin typeface="+mn-lt"/>
                <a:ea typeface="+mn-ea"/>
                <a:cs typeface="+mn-cs"/>
              </a:rPr>
              <a:t>Click </a:t>
            </a:r>
            <a:r>
              <a:rPr lang="en-GB"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here</a:t>
            </a:r>
            <a:r>
              <a:rPr lang="en-GB" kern="1200" dirty="0">
                <a:solidFill>
                  <a:srgbClr val="7030A0"/>
                </a:solidFill>
                <a:latin typeface="+mn-lt"/>
                <a:ea typeface="+mn-ea"/>
                <a:cs typeface="+mn-cs"/>
              </a:rPr>
              <a:t> for more information and to book.</a:t>
            </a:r>
          </a:p>
          <a:p>
            <a:pPr marL="0" indent="0">
              <a:spcAft>
                <a:spcPts val="600"/>
              </a:spcAft>
              <a:buNone/>
            </a:pPr>
            <a:endParaRPr lang="en-GB" sz="2800" dirty="0"/>
          </a:p>
        </p:txBody>
      </p:sp>
      <p:pic>
        <p:nvPicPr>
          <p:cNvPr id="2" name="Picture 1" descr="A logo for a health care company&#10;&#10;Description automatically generated">
            <a:extLst>
              <a:ext uri="{FF2B5EF4-FFF2-40B4-BE49-F238E27FC236}">
                <a16:creationId xmlns:a16="http://schemas.microsoft.com/office/drawing/2014/main" id="{471A2FD0-2AC5-661A-DF0A-5875C297E01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1142" y="5793481"/>
            <a:ext cx="2891679" cy="954003"/>
          </a:xfrm>
          <a:prstGeom prst="rect">
            <a:avLst/>
          </a:prstGeom>
        </p:spPr>
      </p:pic>
      <p:pic>
        <p:nvPicPr>
          <p:cNvPr id="3" name="Picture 2" descr="A blue and orange text&#10;&#10;Description automatically generated">
            <a:extLst>
              <a:ext uri="{FF2B5EF4-FFF2-40B4-BE49-F238E27FC236}">
                <a16:creationId xmlns:a16="http://schemas.microsoft.com/office/drawing/2014/main" id="{AF2457A5-5196-BB25-967A-7DA949AD54F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739235" y="5928155"/>
            <a:ext cx="1718927" cy="774127"/>
          </a:xfrm>
          <a:prstGeom prst="rect">
            <a:avLst/>
          </a:prstGeom>
        </p:spPr>
      </p:pic>
      <p:pic>
        <p:nvPicPr>
          <p:cNvPr id="4" name="Picture 3">
            <a:extLst>
              <a:ext uri="{FF2B5EF4-FFF2-40B4-BE49-F238E27FC236}">
                <a16:creationId xmlns:a16="http://schemas.microsoft.com/office/drawing/2014/main" id="{50956410-FAEE-9A56-3AF2-795E7549D1F9}"/>
              </a:ext>
            </a:extLst>
          </p:cNvPr>
          <p:cNvPicPr>
            <a:picLocks noChangeAspect="1"/>
          </p:cNvPicPr>
          <p:nvPr/>
        </p:nvPicPr>
        <p:blipFill>
          <a:blip r:embed="rId8"/>
          <a:stretch>
            <a:fillRect/>
          </a:stretch>
        </p:blipFill>
        <p:spPr>
          <a:xfrm>
            <a:off x="4000713" y="5928155"/>
            <a:ext cx="2275324" cy="712689"/>
          </a:xfrm>
          <a:prstGeom prst="rect">
            <a:avLst/>
          </a:prstGeom>
        </p:spPr>
      </p:pic>
      <p:pic>
        <p:nvPicPr>
          <p:cNvPr id="6" name="Picture 5" descr="A blue and white logo&#10;&#10;Description automatically generated">
            <a:extLst>
              <a:ext uri="{FF2B5EF4-FFF2-40B4-BE49-F238E27FC236}">
                <a16:creationId xmlns:a16="http://schemas.microsoft.com/office/drawing/2014/main" id="{C03E75CB-3257-7866-B53B-754970AA798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803118" y="5803330"/>
            <a:ext cx="1055036" cy="1010141"/>
          </a:xfrm>
          <a:prstGeom prst="rect">
            <a:avLst/>
          </a:prstGeom>
        </p:spPr>
      </p:pic>
    </p:spTree>
    <p:extLst>
      <p:ext uri="{BB962C8B-B14F-4D97-AF65-F5344CB8AC3E}">
        <p14:creationId xmlns:p14="http://schemas.microsoft.com/office/powerpoint/2010/main" val="2238775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84D3C-2EB5-9DE4-968A-589B39D4A8F8}"/>
              </a:ext>
            </a:extLst>
          </p:cNvPr>
          <p:cNvSpPr>
            <a:spLocks noGrp="1"/>
          </p:cNvSpPr>
          <p:nvPr>
            <p:ph type="title"/>
          </p:nvPr>
        </p:nvSpPr>
        <p:spPr>
          <a:xfrm>
            <a:off x="736600" y="170697"/>
            <a:ext cx="10515600" cy="1325563"/>
          </a:xfrm>
        </p:spPr>
        <p:txBody>
          <a:bodyPr/>
          <a:lstStyle/>
          <a:p>
            <a:r>
              <a:rPr lang="en-GB" b="1" dirty="0">
                <a:solidFill>
                  <a:schemeClr val="accent1"/>
                </a:solidFill>
              </a:rPr>
              <a:t>Session content</a:t>
            </a:r>
          </a:p>
        </p:txBody>
      </p:sp>
      <p:sp>
        <p:nvSpPr>
          <p:cNvPr id="3" name="Content Placeholder 2">
            <a:extLst>
              <a:ext uri="{FF2B5EF4-FFF2-40B4-BE49-F238E27FC236}">
                <a16:creationId xmlns:a16="http://schemas.microsoft.com/office/drawing/2014/main" id="{612EF900-32D9-49CF-1537-E857DF7C91A8}"/>
              </a:ext>
            </a:extLst>
          </p:cNvPr>
          <p:cNvSpPr>
            <a:spLocks noGrp="1"/>
          </p:cNvSpPr>
          <p:nvPr>
            <p:ph idx="1"/>
          </p:nvPr>
        </p:nvSpPr>
        <p:spPr>
          <a:xfrm>
            <a:off x="736600" y="1517585"/>
            <a:ext cx="10515600" cy="4351338"/>
          </a:xfrm>
        </p:spPr>
        <p:txBody>
          <a:bodyPr/>
          <a:lstStyle/>
          <a:p>
            <a:r>
              <a:rPr lang="en-GB" dirty="0"/>
              <a:t>Expanding the pharmacy technician workforce in primary care</a:t>
            </a:r>
          </a:p>
          <a:p>
            <a:r>
              <a:rPr lang="en-GB" dirty="0"/>
              <a:t>Pre-registration Trainee Pharmacy Technician programme overview</a:t>
            </a:r>
          </a:p>
          <a:p>
            <a:r>
              <a:rPr lang="en-GB" dirty="0"/>
              <a:t>Entry requirements</a:t>
            </a:r>
          </a:p>
          <a:p>
            <a:r>
              <a:rPr lang="en-GB" dirty="0"/>
              <a:t>Ingredients for success</a:t>
            </a:r>
          </a:p>
          <a:p>
            <a:r>
              <a:rPr lang="en-GB" dirty="0"/>
              <a:t>Funding</a:t>
            </a:r>
          </a:p>
          <a:p>
            <a:r>
              <a:rPr lang="en-GB" dirty="0"/>
              <a:t>Setting-up the apprenticeship</a:t>
            </a:r>
          </a:p>
          <a:p>
            <a:r>
              <a:rPr lang="en-GB" dirty="0"/>
              <a:t>Useful contacts and links</a:t>
            </a:r>
          </a:p>
        </p:txBody>
      </p:sp>
      <p:pic>
        <p:nvPicPr>
          <p:cNvPr id="4" name="Picture 3" descr="A logo for a health care company&#10;&#10;Description automatically generated">
            <a:extLst>
              <a:ext uri="{FF2B5EF4-FFF2-40B4-BE49-F238E27FC236}">
                <a16:creationId xmlns:a16="http://schemas.microsoft.com/office/drawing/2014/main" id="{D795C601-6C38-5C6F-A509-2570FA0047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062" y="5735637"/>
            <a:ext cx="2884597" cy="951666"/>
          </a:xfrm>
          <a:prstGeom prst="rect">
            <a:avLst/>
          </a:prstGeom>
        </p:spPr>
      </p:pic>
      <p:pic>
        <p:nvPicPr>
          <p:cNvPr id="5" name="Picture 4" descr="A blue and orange text&#10;&#10;Description automatically generated">
            <a:extLst>
              <a:ext uri="{FF2B5EF4-FFF2-40B4-BE49-F238E27FC236}">
                <a16:creationId xmlns:a16="http://schemas.microsoft.com/office/drawing/2014/main" id="{13ED13FA-EABF-DDB3-7D51-9FA7330FA2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64603" y="5890249"/>
            <a:ext cx="1872528" cy="843302"/>
          </a:xfrm>
          <a:prstGeom prst="rect">
            <a:avLst/>
          </a:prstGeom>
        </p:spPr>
      </p:pic>
      <p:pic>
        <p:nvPicPr>
          <p:cNvPr id="6" name="Picture 5">
            <a:extLst>
              <a:ext uri="{FF2B5EF4-FFF2-40B4-BE49-F238E27FC236}">
                <a16:creationId xmlns:a16="http://schemas.microsoft.com/office/drawing/2014/main" id="{3E1494CA-FD48-B64C-AB4F-75F1D9E4E7EC}"/>
              </a:ext>
            </a:extLst>
          </p:cNvPr>
          <p:cNvPicPr>
            <a:picLocks noChangeAspect="1"/>
          </p:cNvPicPr>
          <p:nvPr/>
        </p:nvPicPr>
        <p:blipFill>
          <a:blip r:embed="rId4"/>
          <a:stretch>
            <a:fillRect/>
          </a:stretch>
        </p:blipFill>
        <p:spPr>
          <a:xfrm>
            <a:off x="5272632" y="5940888"/>
            <a:ext cx="2382997" cy="746415"/>
          </a:xfrm>
          <a:prstGeom prst="rect">
            <a:avLst/>
          </a:prstGeom>
        </p:spPr>
      </p:pic>
    </p:spTree>
    <p:extLst>
      <p:ext uri="{BB962C8B-B14F-4D97-AF65-F5344CB8AC3E}">
        <p14:creationId xmlns:p14="http://schemas.microsoft.com/office/powerpoint/2010/main" val="1327615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98845-ECDD-8F69-936D-66D2CB8E1416}"/>
              </a:ext>
            </a:extLst>
          </p:cNvPr>
          <p:cNvSpPr>
            <a:spLocks noGrp="1"/>
          </p:cNvSpPr>
          <p:nvPr>
            <p:ph type="title"/>
          </p:nvPr>
        </p:nvSpPr>
        <p:spPr>
          <a:xfrm>
            <a:off x="339437" y="212219"/>
            <a:ext cx="11363035" cy="1325563"/>
          </a:xfrm>
        </p:spPr>
        <p:txBody>
          <a:bodyPr/>
          <a:lstStyle/>
          <a:p>
            <a:r>
              <a:rPr lang="en-GB" b="1" dirty="0">
                <a:solidFill>
                  <a:srgbClr val="0070C0"/>
                </a:solidFill>
              </a:rPr>
              <a:t>The Pharmacy Technician apprenticeship - </a:t>
            </a:r>
            <a:br>
              <a:rPr lang="en-GB" b="1" dirty="0">
                <a:solidFill>
                  <a:srgbClr val="0070C0"/>
                </a:solidFill>
              </a:rPr>
            </a:br>
            <a:r>
              <a:rPr lang="en-GB" b="1" dirty="0">
                <a:solidFill>
                  <a:srgbClr val="0070C0"/>
                </a:solidFill>
              </a:rPr>
              <a:t>growing the primary care workforce</a:t>
            </a:r>
          </a:p>
        </p:txBody>
      </p:sp>
      <p:sp>
        <p:nvSpPr>
          <p:cNvPr id="3" name="Content Placeholder 2">
            <a:extLst>
              <a:ext uri="{FF2B5EF4-FFF2-40B4-BE49-F238E27FC236}">
                <a16:creationId xmlns:a16="http://schemas.microsoft.com/office/drawing/2014/main" id="{FC3E4710-5381-02E4-442B-D1EA784B8449}"/>
              </a:ext>
            </a:extLst>
          </p:cNvPr>
          <p:cNvSpPr>
            <a:spLocks noGrp="1"/>
          </p:cNvSpPr>
          <p:nvPr>
            <p:ph idx="1"/>
          </p:nvPr>
        </p:nvSpPr>
        <p:spPr>
          <a:xfrm>
            <a:off x="339437" y="1954934"/>
            <a:ext cx="11501580" cy="4351338"/>
          </a:xfrm>
        </p:spPr>
        <p:txBody>
          <a:bodyPr>
            <a:normAutofit/>
          </a:bodyPr>
          <a:lstStyle/>
          <a:p>
            <a:r>
              <a:rPr lang="en-GB" dirty="0"/>
              <a:t>Demand is growing for pharmacy technicians to be available to support delivery of new service models, which means that there is a growing recognition that pharmacy technicians have a key role in supporting all sectors of care. </a:t>
            </a:r>
          </a:p>
          <a:p>
            <a:endParaRPr lang="en-GB" dirty="0"/>
          </a:p>
          <a:p>
            <a:r>
              <a:rPr lang="en-GB" dirty="0"/>
              <a:t>Development of multi sector training programmes for PTPTs will support workforce growth and ensure training pathways are in place for pharmacy technicians to meet the needs of the current and changing landscape. </a:t>
            </a:r>
          </a:p>
          <a:p>
            <a:endParaRPr lang="en-GB" i="1" dirty="0">
              <a:solidFill>
                <a:srgbClr val="FF0000"/>
              </a:solidFill>
            </a:endParaRPr>
          </a:p>
        </p:txBody>
      </p:sp>
    </p:spTree>
    <p:extLst>
      <p:ext uri="{BB962C8B-B14F-4D97-AF65-F5344CB8AC3E}">
        <p14:creationId xmlns:p14="http://schemas.microsoft.com/office/powerpoint/2010/main" val="2801658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98845-ECDD-8F69-936D-66D2CB8E1416}"/>
              </a:ext>
            </a:extLst>
          </p:cNvPr>
          <p:cNvSpPr>
            <a:spLocks noGrp="1"/>
          </p:cNvSpPr>
          <p:nvPr>
            <p:ph type="title"/>
          </p:nvPr>
        </p:nvSpPr>
        <p:spPr>
          <a:xfrm>
            <a:off x="339437" y="212219"/>
            <a:ext cx="11363035" cy="1325563"/>
          </a:xfrm>
        </p:spPr>
        <p:txBody>
          <a:bodyPr/>
          <a:lstStyle/>
          <a:p>
            <a:r>
              <a:rPr lang="en-GB" b="1" dirty="0">
                <a:solidFill>
                  <a:srgbClr val="0070C0"/>
                </a:solidFill>
              </a:rPr>
              <a:t>The Pharmacy Technician apprenticeship - </a:t>
            </a:r>
            <a:br>
              <a:rPr lang="en-GB" b="1" dirty="0">
                <a:solidFill>
                  <a:srgbClr val="0070C0"/>
                </a:solidFill>
              </a:rPr>
            </a:br>
            <a:r>
              <a:rPr lang="en-GB" b="1" dirty="0">
                <a:solidFill>
                  <a:srgbClr val="0070C0"/>
                </a:solidFill>
              </a:rPr>
              <a:t>growing the primary care workforce</a:t>
            </a:r>
          </a:p>
        </p:txBody>
      </p:sp>
      <p:sp>
        <p:nvSpPr>
          <p:cNvPr id="3" name="Content Placeholder 2">
            <a:extLst>
              <a:ext uri="{FF2B5EF4-FFF2-40B4-BE49-F238E27FC236}">
                <a16:creationId xmlns:a16="http://schemas.microsoft.com/office/drawing/2014/main" id="{FC3E4710-5381-02E4-442B-D1EA784B8449}"/>
              </a:ext>
            </a:extLst>
          </p:cNvPr>
          <p:cNvSpPr>
            <a:spLocks noGrp="1"/>
          </p:cNvSpPr>
          <p:nvPr>
            <p:ph idx="1"/>
          </p:nvPr>
        </p:nvSpPr>
        <p:spPr>
          <a:xfrm>
            <a:off x="339437" y="1954934"/>
            <a:ext cx="11501580" cy="4351338"/>
          </a:xfrm>
        </p:spPr>
        <p:txBody>
          <a:bodyPr>
            <a:normAutofit lnSpcReduction="10000"/>
          </a:bodyPr>
          <a:lstStyle/>
          <a:p>
            <a:r>
              <a:rPr lang="en-GB" dirty="0"/>
              <a:t>Investing in a Pre-reg Trainee Pharmacy Technician (PTPT) is a long-term investment to ‘grow your own workforce’ and will support the NHS to meet the increased demand placed on clinical services across sectors.  </a:t>
            </a:r>
          </a:p>
          <a:p>
            <a:r>
              <a:rPr lang="en-GB" dirty="0"/>
              <a:t>Many organisations are struggling to recruit qualified pharmacy technicians with the required experience, particularly in sectors not traditionally associated with the role, such as in primary care networks or General Practice.</a:t>
            </a:r>
          </a:p>
          <a:p>
            <a:r>
              <a:rPr lang="en-GB" dirty="0"/>
              <a:t>Practices and PCNs can develop their existing staff, or recruit into a Trainee Pharmacy Technician role.</a:t>
            </a:r>
          </a:p>
          <a:p>
            <a:r>
              <a:rPr lang="en-GB" dirty="0"/>
              <a:t>The LTWP aims to increase the use of apprenticeships aiming to provide 22% of all training for clinical staff through apprenticeship routes by 2031/32</a:t>
            </a:r>
            <a:endParaRPr lang="en-GB" i="1" dirty="0"/>
          </a:p>
        </p:txBody>
      </p:sp>
    </p:spTree>
    <p:extLst>
      <p:ext uri="{BB962C8B-B14F-4D97-AF65-F5344CB8AC3E}">
        <p14:creationId xmlns:p14="http://schemas.microsoft.com/office/powerpoint/2010/main" val="1122983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1" name="Rectangle 1050">
            <a:extLst>
              <a:ext uri="{FF2B5EF4-FFF2-40B4-BE49-F238E27FC236}">
                <a16:creationId xmlns:a16="http://schemas.microsoft.com/office/drawing/2014/main" id="{EEBFA4C8-C301-60A7-C96E-E85360F5DF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1729117"/>
          </a:xfrm>
          <a:prstGeom prst="rect">
            <a:avLst/>
          </a:prstGeom>
          <a:ln>
            <a:noFill/>
          </a:ln>
          <a:effectLst>
            <a:outerShdw blurRad="368300" dist="101600" dir="546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33317D-8236-622D-71E9-9926091E4303}"/>
              </a:ext>
            </a:extLst>
          </p:cNvPr>
          <p:cNvSpPr>
            <a:spLocks noGrp="1"/>
          </p:cNvSpPr>
          <p:nvPr>
            <p:ph type="title"/>
          </p:nvPr>
        </p:nvSpPr>
        <p:spPr>
          <a:xfrm>
            <a:off x="477596" y="30836"/>
            <a:ext cx="9906799" cy="1161688"/>
          </a:xfrm>
        </p:spPr>
        <p:txBody>
          <a:bodyPr anchor="ctr">
            <a:normAutofit/>
          </a:bodyPr>
          <a:lstStyle/>
          <a:p>
            <a:r>
              <a:rPr lang="en-GB" sz="4000" b="1" dirty="0">
                <a:solidFill>
                  <a:srgbClr val="0070C0"/>
                </a:solidFill>
              </a:rPr>
              <a:t>PTPT Programme</a:t>
            </a:r>
            <a:r>
              <a:rPr lang="en-GB" sz="4000" b="1" dirty="0"/>
              <a:t>	</a:t>
            </a:r>
          </a:p>
        </p:txBody>
      </p:sp>
      <p:sp>
        <p:nvSpPr>
          <p:cNvPr id="3" name="Content Placeholder 2">
            <a:extLst>
              <a:ext uri="{FF2B5EF4-FFF2-40B4-BE49-F238E27FC236}">
                <a16:creationId xmlns:a16="http://schemas.microsoft.com/office/drawing/2014/main" id="{85735C43-341B-0652-1B49-51DB661561E4}"/>
              </a:ext>
            </a:extLst>
          </p:cNvPr>
          <p:cNvSpPr>
            <a:spLocks noGrp="1"/>
          </p:cNvSpPr>
          <p:nvPr>
            <p:ph idx="1"/>
          </p:nvPr>
        </p:nvSpPr>
        <p:spPr>
          <a:xfrm>
            <a:off x="379062" y="1192524"/>
            <a:ext cx="10654059" cy="4414009"/>
          </a:xfrm>
        </p:spPr>
        <p:txBody>
          <a:bodyPr anchor="ctr">
            <a:noAutofit/>
          </a:bodyPr>
          <a:lstStyle/>
          <a:p>
            <a:r>
              <a:rPr lang="en-GB" dirty="0"/>
              <a:t>The 2-year </a:t>
            </a:r>
            <a:r>
              <a:rPr lang="en-US" dirty="0"/>
              <a:t>training programme is a mixture of work-based experience, including operational and patient-facing experiences, whilst completing a vocational course</a:t>
            </a:r>
            <a:r>
              <a:rPr lang="en-GB" dirty="0"/>
              <a:t>. </a:t>
            </a:r>
          </a:p>
          <a:p>
            <a:r>
              <a:rPr lang="en-GB" dirty="0"/>
              <a:t>The programme enables the PTPT to meet the General Pharmaceutical Council (GPhC) standard on completion, to enable them to join the pharmacy technician register.</a:t>
            </a:r>
          </a:p>
          <a:p>
            <a:r>
              <a:rPr lang="en-GB" dirty="0"/>
              <a:t>The curriculum includes chemistry, microbiology, physiology, action and uses of medicines, law, pharmaceutics, </a:t>
            </a:r>
            <a:r>
              <a:rPr lang="en-GB" b="1" dirty="0"/>
              <a:t>dispensing</a:t>
            </a:r>
            <a:r>
              <a:rPr lang="en-GB" dirty="0"/>
              <a:t>, pharmacy production, professional practice, ethical decision making, medicines optimisation, medicine reconciliation and supply of medicines and </a:t>
            </a:r>
            <a:r>
              <a:rPr lang="en-GB" b="1" dirty="0"/>
              <a:t>accuracy checking</a:t>
            </a:r>
            <a:r>
              <a:rPr lang="en-GB" dirty="0"/>
              <a:t>.</a:t>
            </a:r>
          </a:p>
        </p:txBody>
      </p:sp>
      <p:pic>
        <p:nvPicPr>
          <p:cNvPr id="4" name="Picture 3" descr="A logo for a health care company&#10;&#10;Description automatically generated">
            <a:extLst>
              <a:ext uri="{FF2B5EF4-FFF2-40B4-BE49-F238E27FC236}">
                <a16:creationId xmlns:a16="http://schemas.microsoft.com/office/drawing/2014/main" id="{68A2051B-CCEF-0607-0C15-F975B0DBCB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062" y="5735637"/>
            <a:ext cx="2884597" cy="951666"/>
          </a:xfrm>
          <a:prstGeom prst="rect">
            <a:avLst/>
          </a:prstGeom>
        </p:spPr>
      </p:pic>
      <p:pic>
        <p:nvPicPr>
          <p:cNvPr id="5" name="Picture 4" descr="A blue and orange text&#10;&#10;Description automatically generated">
            <a:extLst>
              <a:ext uri="{FF2B5EF4-FFF2-40B4-BE49-F238E27FC236}">
                <a16:creationId xmlns:a16="http://schemas.microsoft.com/office/drawing/2014/main" id="{99CD380A-33A9-1D87-7B5F-D3480D5786D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64603" y="5890249"/>
            <a:ext cx="1872528" cy="843302"/>
          </a:xfrm>
          <a:prstGeom prst="rect">
            <a:avLst/>
          </a:prstGeom>
        </p:spPr>
      </p:pic>
      <p:pic>
        <p:nvPicPr>
          <p:cNvPr id="6" name="Picture 5">
            <a:extLst>
              <a:ext uri="{FF2B5EF4-FFF2-40B4-BE49-F238E27FC236}">
                <a16:creationId xmlns:a16="http://schemas.microsoft.com/office/drawing/2014/main" id="{B2CAF84E-6176-33F8-1EF0-9A80E150973F}"/>
              </a:ext>
            </a:extLst>
          </p:cNvPr>
          <p:cNvPicPr>
            <a:picLocks noChangeAspect="1"/>
          </p:cNvPicPr>
          <p:nvPr/>
        </p:nvPicPr>
        <p:blipFill>
          <a:blip r:embed="rId5"/>
          <a:stretch>
            <a:fillRect/>
          </a:stretch>
        </p:blipFill>
        <p:spPr>
          <a:xfrm>
            <a:off x="5272632" y="5940888"/>
            <a:ext cx="2382997" cy="746415"/>
          </a:xfrm>
          <a:prstGeom prst="rect">
            <a:avLst/>
          </a:prstGeom>
        </p:spPr>
      </p:pic>
    </p:spTree>
    <p:extLst>
      <p:ext uri="{BB962C8B-B14F-4D97-AF65-F5344CB8AC3E}">
        <p14:creationId xmlns:p14="http://schemas.microsoft.com/office/powerpoint/2010/main" val="74067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C8089-931B-B695-4982-8526E4F6B8A7}"/>
              </a:ext>
            </a:extLst>
          </p:cNvPr>
          <p:cNvSpPr>
            <a:spLocks noGrp="1"/>
          </p:cNvSpPr>
          <p:nvPr>
            <p:ph type="title"/>
          </p:nvPr>
        </p:nvSpPr>
        <p:spPr>
          <a:xfrm>
            <a:off x="133815" y="365125"/>
            <a:ext cx="11219985" cy="1325563"/>
          </a:xfrm>
        </p:spPr>
        <p:txBody>
          <a:bodyPr>
            <a:normAutofit fontScale="90000"/>
          </a:bodyPr>
          <a:lstStyle/>
          <a:p>
            <a:r>
              <a:rPr lang="en-GB" sz="4400" b="1" dirty="0">
                <a:solidFill>
                  <a:srgbClr val="0070C0"/>
                </a:solidFill>
              </a:rPr>
              <a:t>PTPT Activities / tasks/ competencies / skills / specialist training provided </a:t>
            </a:r>
            <a:br>
              <a:rPr lang="en-GB" sz="4400" b="1" dirty="0">
                <a:solidFill>
                  <a:srgbClr val="0070C0"/>
                </a:solidFill>
              </a:rPr>
            </a:br>
            <a:endParaRPr lang="en-GB" dirty="0"/>
          </a:p>
        </p:txBody>
      </p:sp>
      <p:sp>
        <p:nvSpPr>
          <p:cNvPr id="6" name="Oval 5">
            <a:extLst>
              <a:ext uri="{FF2B5EF4-FFF2-40B4-BE49-F238E27FC236}">
                <a16:creationId xmlns:a16="http://schemas.microsoft.com/office/drawing/2014/main" id="{F6AEC61F-6396-3259-493C-B52C02736C88}"/>
              </a:ext>
            </a:extLst>
          </p:cNvPr>
          <p:cNvSpPr/>
          <p:nvPr/>
        </p:nvSpPr>
        <p:spPr>
          <a:xfrm flipH="1">
            <a:off x="6670622" y="3627620"/>
            <a:ext cx="1319132" cy="12591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Med rec</a:t>
            </a:r>
          </a:p>
        </p:txBody>
      </p:sp>
      <p:sp>
        <p:nvSpPr>
          <p:cNvPr id="7" name="Oval 6">
            <a:extLst>
              <a:ext uri="{FF2B5EF4-FFF2-40B4-BE49-F238E27FC236}">
                <a16:creationId xmlns:a16="http://schemas.microsoft.com/office/drawing/2014/main" id="{DF5CADAD-EDEF-92D8-9A2D-4B3FC4FCBCCF}"/>
              </a:ext>
            </a:extLst>
          </p:cNvPr>
          <p:cNvSpPr/>
          <p:nvPr/>
        </p:nvSpPr>
        <p:spPr>
          <a:xfrm>
            <a:off x="2609033" y="1856856"/>
            <a:ext cx="1281032" cy="13112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Nursing Home visits </a:t>
            </a:r>
          </a:p>
        </p:txBody>
      </p:sp>
      <p:sp>
        <p:nvSpPr>
          <p:cNvPr id="8" name="Oval 7">
            <a:extLst>
              <a:ext uri="{FF2B5EF4-FFF2-40B4-BE49-F238E27FC236}">
                <a16:creationId xmlns:a16="http://schemas.microsoft.com/office/drawing/2014/main" id="{AACC7F56-7A31-D45D-942F-C8B2F221A00E}"/>
              </a:ext>
            </a:extLst>
          </p:cNvPr>
          <p:cNvSpPr/>
          <p:nvPr/>
        </p:nvSpPr>
        <p:spPr>
          <a:xfrm>
            <a:off x="368585" y="5104151"/>
            <a:ext cx="914400" cy="91440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BPs</a:t>
            </a:r>
          </a:p>
        </p:txBody>
      </p:sp>
      <p:sp>
        <p:nvSpPr>
          <p:cNvPr id="9" name="Oval 8">
            <a:extLst>
              <a:ext uri="{FF2B5EF4-FFF2-40B4-BE49-F238E27FC236}">
                <a16:creationId xmlns:a16="http://schemas.microsoft.com/office/drawing/2014/main" id="{53F8CB94-B61F-BA6B-B30A-FB647D73824A}"/>
              </a:ext>
            </a:extLst>
          </p:cNvPr>
          <p:cNvSpPr/>
          <p:nvPr/>
        </p:nvSpPr>
        <p:spPr>
          <a:xfrm>
            <a:off x="8127141" y="1609683"/>
            <a:ext cx="1647664" cy="150901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Med Reviews</a:t>
            </a:r>
          </a:p>
        </p:txBody>
      </p:sp>
      <p:sp>
        <p:nvSpPr>
          <p:cNvPr id="10" name="Oval 9">
            <a:extLst>
              <a:ext uri="{FF2B5EF4-FFF2-40B4-BE49-F238E27FC236}">
                <a16:creationId xmlns:a16="http://schemas.microsoft.com/office/drawing/2014/main" id="{E95232ED-112F-1271-762E-8B5786A90AD1}"/>
              </a:ext>
            </a:extLst>
          </p:cNvPr>
          <p:cNvSpPr/>
          <p:nvPr/>
        </p:nvSpPr>
        <p:spPr>
          <a:xfrm>
            <a:off x="3100311" y="3530182"/>
            <a:ext cx="1084288" cy="10717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OSCEs </a:t>
            </a:r>
          </a:p>
        </p:txBody>
      </p:sp>
      <p:sp>
        <p:nvSpPr>
          <p:cNvPr id="11" name="Oval 10">
            <a:extLst>
              <a:ext uri="{FF2B5EF4-FFF2-40B4-BE49-F238E27FC236}">
                <a16:creationId xmlns:a16="http://schemas.microsoft.com/office/drawing/2014/main" id="{4F6BA513-16E1-578D-F6C1-A24B62D8044E}"/>
              </a:ext>
            </a:extLst>
          </p:cNvPr>
          <p:cNvSpPr/>
          <p:nvPr/>
        </p:nvSpPr>
        <p:spPr>
          <a:xfrm>
            <a:off x="8453178" y="3472140"/>
            <a:ext cx="2063850" cy="144655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Patient consultations</a:t>
            </a:r>
          </a:p>
        </p:txBody>
      </p:sp>
      <p:sp>
        <p:nvSpPr>
          <p:cNvPr id="12" name="Oval 11">
            <a:extLst>
              <a:ext uri="{FF2B5EF4-FFF2-40B4-BE49-F238E27FC236}">
                <a16:creationId xmlns:a16="http://schemas.microsoft.com/office/drawing/2014/main" id="{D935DFA7-3E2A-309B-4A2D-DD36C9CFF14B}"/>
              </a:ext>
            </a:extLst>
          </p:cNvPr>
          <p:cNvSpPr/>
          <p:nvPr/>
        </p:nvSpPr>
        <p:spPr>
          <a:xfrm>
            <a:off x="9909120" y="4958971"/>
            <a:ext cx="1726367" cy="16224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Shadowing</a:t>
            </a:r>
          </a:p>
        </p:txBody>
      </p:sp>
      <p:sp>
        <p:nvSpPr>
          <p:cNvPr id="13" name="Oval 12">
            <a:extLst>
              <a:ext uri="{FF2B5EF4-FFF2-40B4-BE49-F238E27FC236}">
                <a16:creationId xmlns:a16="http://schemas.microsoft.com/office/drawing/2014/main" id="{54D39652-E039-8582-FA9F-FDA3E6FB500D}"/>
              </a:ext>
            </a:extLst>
          </p:cNvPr>
          <p:cNvSpPr/>
          <p:nvPr/>
        </p:nvSpPr>
        <p:spPr>
          <a:xfrm>
            <a:off x="5871142" y="5151111"/>
            <a:ext cx="1919210" cy="1430312"/>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Community pharmacy referrals </a:t>
            </a:r>
          </a:p>
        </p:txBody>
      </p:sp>
      <p:sp>
        <p:nvSpPr>
          <p:cNvPr id="14" name="Oval 13">
            <a:extLst>
              <a:ext uri="{FF2B5EF4-FFF2-40B4-BE49-F238E27FC236}">
                <a16:creationId xmlns:a16="http://schemas.microsoft.com/office/drawing/2014/main" id="{FA0AAC07-7795-D486-EAE0-10A03EDD704B}"/>
              </a:ext>
            </a:extLst>
          </p:cNvPr>
          <p:cNvSpPr/>
          <p:nvPr/>
        </p:nvSpPr>
        <p:spPr>
          <a:xfrm>
            <a:off x="506025" y="2457924"/>
            <a:ext cx="1738232" cy="15714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Device counselling </a:t>
            </a:r>
          </a:p>
        </p:txBody>
      </p:sp>
      <p:sp>
        <p:nvSpPr>
          <p:cNvPr id="15" name="Oval 14">
            <a:extLst>
              <a:ext uri="{FF2B5EF4-FFF2-40B4-BE49-F238E27FC236}">
                <a16:creationId xmlns:a16="http://schemas.microsoft.com/office/drawing/2014/main" id="{50FBBEDD-3EA8-FA5A-5F6A-3A38142F7EE2}"/>
              </a:ext>
            </a:extLst>
          </p:cNvPr>
          <p:cNvSpPr/>
          <p:nvPr/>
        </p:nvSpPr>
        <p:spPr>
          <a:xfrm>
            <a:off x="8025920" y="5104151"/>
            <a:ext cx="1315391" cy="12629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MOIS</a:t>
            </a:r>
          </a:p>
        </p:txBody>
      </p:sp>
      <p:sp>
        <p:nvSpPr>
          <p:cNvPr id="16" name="Oval 15">
            <a:extLst>
              <a:ext uri="{FF2B5EF4-FFF2-40B4-BE49-F238E27FC236}">
                <a16:creationId xmlns:a16="http://schemas.microsoft.com/office/drawing/2014/main" id="{41D51A22-94B8-88D8-0FD5-86691332390D}"/>
              </a:ext>
            </a:extLst>
          </p:cNvPr>
          <p:cNvSpPr/>
          <p:nvPr/>
        </p:nvSpPr>
        <p:spPr>
          <a:xfrm>
            <a:off x="10374882" y="2324617"/>
            <a:ext cx="1230124" cy="1250429"/>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Audits</a:t>
            </a:r>
          </a:p>
        </p:txBody>
      </p:sp>
      <p:sp>
        <p:nvSpPr>
          <p:cNvPr id="17" name="Oval 16">
            <a:extLst>
              <a:ext uri="{FF2B5EF4-FFF2-40B4-BE49-F238E27FC236}">
                <a16:creationId xmlns:a16="http://schemas.microsoft.com/office/drawing/2014/main" id="{589BF920-7708-DCEF-A071-3227DC464CC8}"/>
              </a:ext>
            </a:extLst>
          </p:cNvPr>
          <p:cNvSpPr/>
          <p:nvPr/>
        </p:nvSpPr>
        <p:spPr>
          <a:xfrm>
            <a:off x="1698150" y="4208976"/>
            <a:ext cx="1466648" cy="1258158"/>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Opioid revs</a:t>
            </a:r>
          </a:p>
        </p:txBody>
      </p:sp>
      <p:sp>
        <p:nvSpPr>
          <p:cNvPr id="18" name="Oval 17">
            <a:extLst>
              <a:ext uri="{FF2B5EF4-FFF2-40B4-BE49-F238E27FC236}">
                <a16:creationId xmlns:a16="http://schemas.microsoft.com/office/drawing/2014/main" id="{386A8BBB-A42D-37B1-E940-0BFE4D53B0FA}"/>
              </a:ext>
            </a:extLst>
          </p:cNvPr>
          <p:cNvSpPr/>
          <p:nvPr/>
        </p:nvSpPr>
        <p:spPr>
          <a:xfrm>
            <a:off x="4353489" y="2523189"/>
            <a:ext cx="1832233" cy="157147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Drug monitoring</a:t>
            </a:r>
          </a:p>
        </p:txBody>
      </p:sp>
      <p:sp>
        <p:nvSpPr>
          <p:cNvPr id="19" name="Oval 18">
            <a:extLst>
              <a:ext uri="{FF2B5EF4-FFF2-40B4-BE49-F238E27FC236}">
                <a16:creationId xmlns:a16="http://schemas.microsoft.com/office/drawing/2014/main" id="{62F5F121-9970-3549-2CE5-9CB75E224E88}"/>
              </a:ext>
            </a:extLst>
          </p:cNvPr>
          <p:cNvSpPr/>
          <p:nvPr/>
        </p:nvSpPr>
        <p:spPr>
          <a:xfrm>
            <a:off x="3849998" y="4601979"/>
            <a:ext cx="1763417" cy="15877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Statin initiation </a:t>
            </a:r>
          </a:p>
        </p:txBody>
      </p:sp>
      <p:sp>
        <p:nvSpPr>
          <p:cNvPr id="20" name="Oval 19">
            <a:extLst>
              <a:ext uri="{FF2B5EF4-FFF2-40B4-BE49-F238E27FC236}">
                <a16:creationId xmlns:a16="http://schemas.microsoft.com/office/drawing/2014/main" id="{B6751514-1730-8372-1A1A-FA811D1AA6EF}"/>
              </a:ext>
            </a:extLst>
          </p:cNvPr>
          <p:cNvSpPr/>
          <p:nvPr/>
        </p:nvSpPr>
        <p:spPr>
          <a:xfrm>
            <a:off x="6294144" y="1690688"/>
            <a:ext cx="1281032" cy="119642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QI</a:t>
            </a:r>
          </a:p>
        </p:txBody>
      </p:sp>
      <p:sp>
        <p:nvSpPr>
          <p:cNvPr id="21" name="Oval 20">
            <a:extLst>
              <a:ext uri="{FF2B5EF4-FFF2-40B4-BE49-F238E27FC236}">
                <a16:creationId xmlns:a16="http://schemas.microsoft.com/office/drawing/2014/main" id="{239FD329-0054-39B2-7EF2-CA6746D4F110}"/>
              </a:ext>
            </a:extLst>
          </p:cNvPr>
          <p:cNvSpPr/>
          <p:nvPr/>
        </p:nvSpPr>
        <p:spPr>
          <a:xfrm>
            <a:off x="1896881" y="5732490"/>
            <a:ext cx="113394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err="1">
                <a:ln>
                  <a:noFill/>
                </a:ln>
                <a:solidFill>
                  <a:prstClr val="white"/>
                </a:solidFill>
                <a:effectLst/>
                <a:uLnTx/>
                <a:uFillTx/>
                <a:latin typeface="Calibri" panose="020F0502020204030204"/>
                <a:ea typeface="+mn-ea"/>
                <a:cs typeface="+mn-cs"/>
              </a:rPr>
              <a:t>QoF</a:t>
            </a: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Oval 21">
            <a:extLst>
              <a:ext uri="{FF2B5EF4-FFF2-40B4-BE49-F238E27FC236}">
                <a16:creationId xmlns:a16="http://schemas.microsoft.com/office/drawing/2014/main" id="{5001B094-A2CC-C147-4577-4E561C786CB3}"/>
              </a:ext>
            </a:extLst>
          </p:cNvPr>
          <p:cNvSpPr/>
          <p:nvPr/>
        </p:nvSpPr>
        <p:spPr>
          <a:xfrm flipH="1">
            <a:off x="4374933" y="1027906"/>
            <a:ext cx="1919210" cy="12591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Injections / Vaccinations</a:t>
            </a:r>
          </a:p>
        </p:txBody>
      </p:sp>
    </p:spTree>
    <p:extLst>
      <p:ext uri="{BB962C8B-B14F-4D97-AF65-F5344CB8AC3E}">
        <p14:creationId xmlns:p14="http://schemas.microsoft.com/office/powerpoint/2010/main" val="243296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3" grpId="0" animBg="1"/>
      <p:bldP spid="18"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3C41F0E-3CA9-D21E-643A-079B92F5E750}"/>
              </a:ext>
            </a:extLst>
          </p:cNvPr>
          <p:cNvSpPr>
            <a:spLocks noGrp="1"/>
          </p:cNvSpPr>
          <p:nvPr>
            <p:ph type="title"/>
          </p:nvPr>
        </p:nvSpPr>
        <p:spPr>
          <a:xfrm>
            <a:off x="200891" y="-216766"/>
            <a:ext cx="10515600" cy="1325563"/>
          </a:xfrm>
        </p:spPr>
        <p:txBody>
          <a:bodyPr>
            <a:normAutofit/>
          </a:bodyPr>
          <a:lstStyle/>
          <a:p>
            <a:r>
              <a:rPr lang="en-GB" b="1" dirty="0">
                <a:solidFill>
                  <a:srgbClr val="0070C0"/>
                </a:solidFill>
              </a:rPr>
              <a:t>Entry requirements</a:t>
            </a:r>
            <a:endParaRPr lang="en-GB" sz="3400" b="1" dirty="0">
              <a:solidFill>
                <a:srgbClr val="0070C0"/>
              </a:solidFill>
            </a:endParaRPr>
          </a:p>
        </p:txBody>
      </p:sp>
      <p:sp>
        <p:nvSpPr>
          <p:cNvPr id="7" name="Content Placeholder 2">
            <a:extLst>
              <a:ext uri="{FF2B5EF4-FFF2-40B4-BE49-F238E27FC236}">
                <a16:creationId xmlns:a16="http://schemas.microsoft.com/office/drawing/2014/main" id="{90652994-AEDA-6BF5-AFFA-6247073F5C86}"/>
              </a:ext>
            </a:extLst>
          </p:cNvPr>
          <p:cNvSpPr>
            <a:spLocks noGrp="1"/>
          </p:cNvSpPr>
          <p:nvPr>
            <p:ph idx="1"/>
          </p:nvPr>
        </p:nvSpPr>
        <p:spPr>
          <a:xfrm>
            <a:off x="292684" y="916115"/>
            <a:ext cx="11622796" cy="5818908"/>
          </a:xfrm>
        </p:spPr>
        <p:txBody>
          <a:bodyPr>
            <a:normAutofit fontScale="85000" lnSpcReduction="20000"/>
          </a:bodyPr>
          <a:lstStyle/>
          <a:p>
            <a:pPr>
              <a:lnSpc>
                <a:spcPct val="120000"/>
              </a:lnSpc>
            </a:pPr>
            <a:r>
              <a:rPr lang="en-GB" sz="2000" dirty="0"/>
              <a:t>Entry requirements vary depending on the apprenticeship provider.  Typically, the individual will need four GCSEs or equivalent at A*-C/9-4 including mathematics, English language, science and one other subject to undertake the level 3 Pharmacy Technician (Integrated) apprenticeship.</a:t>
            </a:r>
          </a:p>
          <a:p>
            <a:pPr>
              <a:lnSpc>
                <a:spcPct val="120000"/>
              </a:lnSpc>
            </a:pPr>
            <a:r>
              <a:rPr lang="en-GB" sz="2000" dirty="0"/>
              <a:t>The PTPT training is available via non-apprenticeship and apprenticeship routes.  The duration of the training is the same, at 24 months, the key difference with apprenticeships are:</a:t>
            </a:r>
          </a:p>
          <a:p>
            <a:pPr marL="0" indent="0">
              <a:lnSpc>
                <a:spcPct val="120000"/>
              </a:lnSpc>
              <a:buNone/>
            </a:pPr>
            <a:r>
              <a:rPr lang="en-GB" sz="2000" b="1" dirty="0"/>
              <a:t>Eligibility criteria </a:t>
            </a:r>
            <a:r>
              <a:rPr lang="en-GB" sz="2000" dirty="0"/>
              <a:t>including: </a:t>
            </a:r>
          </a:p>
          <a:p>
            <a:pPr marL="0" indent="0">
              <a:lnSpc>
                <a:spcPct val="120000"/>
              </a:lnSpc>
              <a:buNone/>
            </a:pPr>
            <a:r>
              <a:rPr lang="en-GB" sz="2000" dirty="0"/>
              <a:t>-   The apprentice must have resided in England for a period of 3 or more years or are a resident on an eligible residency scheme</a:t>
            </a:r>
          </a:p>
          <a:p>
            <a:pPr>
              <a:lnSpc>
                <a:spcPct val="120000"/>
              </a:lnSpc>
              <a:buFontTx/>
              <a:buChar char="-"/>
            </a:pPr>
            <a:r>
              <a:rPr lang="en-GB" sz="2000" dirty="0"/>
              <a:t>Maths and English Level 2 – for this apprenticeship most programmes require grades C/4 and above for entry on to PTPT training </a:t>
            </a:r>
          </a:p>
          <a:p>
            <a:pPr>
              <a:lnSpc>
                <a:spcPct val="120000"/>
              </a:lnSpc>
              <a:buFontTx/>
              <a:buChar char="-"/>
            </a:pPr>
            <a:r>
              <a:rPr lang="en-GB" sz="2000" dirty="0"/>
              <a:t>Be 16 years of age or older (there is no maximum age limit)</a:t>
            </a:r>
          </a:p>
          <a:p>
            <a:pPr>
              <a:lnSpc>
                <a:spcPct val="120000"/>
              </a:lnSpc>
              <a:buFontTx/>
              <a:buChar char="-"/>
            </a:pPr>
            <a:r>
              <a:rPr lang="en-GB" sz="2000" dirty="0"/>
              <a:t>A minimum of 6 hours of-the-job learning: mixture of workshops, self-directed learning and achievement of competencies during the programme</a:t>
            </a:r>
          </a:p>
          <a:p>
            <a:pPr>
              <a:lnSpc>
                <a:spcPct val="120000"/>
              </a:lnSpc>
              <a:buFontTx/>
              <a:buChar char="-"/>
            </a:pPr>
            <a:r>
              <a:rPr lang="en-GB" sz="2000" dirty="0"/>
              <a:t>Supervisor attendance to tri-partite review meetings</a:t>
            </a:r>
          </a:p>
          <a:p>
            <a:r>
              <a:rPr lang="en-GB" sz="2000" dirty="0"/>
              <a:t>The apprentice must be employed under a contract and be able to complete the apprenticeship within the time they have available, including the end-point assessment.</a:t>
            </a:r>
          </a:p>
          <a:p>
            <a:r>
              <a:rPr lang="en-GB" sz="2000" dirty="0"/>
              <a:t>Visa and fixed term contracts must not expire before duration of apprenticeship.</a:t>
            </a:r>
          </a:p>
          <a:p>
            <a:r>
              <a:rPr lang="en-GB" sz="2000" dirty="0"/>
              <a:t>The apprentice must have access to a dispensary environment where they are appropriately supervised to undertake activities relating to the assembly of prescribed items and the accuracy check of dispensed medicines and products.</a:t>
            </a:r>
          </a:p>
          <a:p>
            <a:pPr>
              <a:lnSpc>
                <a:spcPct val="120000"/>
              </a:lnSpc>
              <a:buFontTx/>
              <a:buChar char="-"/>
            </a:pPr>
            <a:endParaRPr lang="en-GB" sz="2000" dirty="0"/>
          </a:p>
        </p:txBody>
      </p:sp>
    </p:spTree>
    <p:extLst>
      <p:ext uri="{BB962C8B-B14F-4D97-AF65-F5344CB8AC3E}">
        <p14:creationId xmlns:p14="http://schemas.microsoft.com/office/powerpoint/2010/main" val="173124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C106D-0A76-8D66-1053-D7E13401CD25}"/>
              </a:ext>
            </a:extLst>
          </p:cNvPr>
          <p:cNvSpPr>
            <a:spLocks noGrp="1"/>
          </p:cNvSpPr>
          <p:nvPr>
            <p:ph type="title"/>
          </p:nvPr>
        </p:nvSpPr>
        <p:spPr>
          <a:xfrm>
            <a:off x="126999" y="-189056"/>
            <a:ext cx="10515600" cy="1325563"/>
          </a:xfrm>
        </p:spPr>
        <p:txBody>
          <a:bodyPr/>
          <a:lstStyle/>
          <a:p>
            <a:r>
              <a:rPr lang="en-GB" b="1" dirty="0">
                <a:solidFill>
                  <a:srgbClr val="0070C0"/>
                </a:solidFill>
              </a:rPr>
              <a:t>Ingredients for a successful apprenticeship</a:t>
            </a:r>
            <a:endParaRPr lang="en-GB" dirty="0"/>
          </a:p>
        </p:txBody>
      </p:sp>
      <p:sp>
        <p:nvSpPr>
          <p:cNvPr id="3" name="Content Placeholder 2">
            <a:extLst>
              <a:ext uri="{FF2B5EF4-FFF2-40B4-BE49-F238E27FC236}">
                <a16:creationId xmlns:a16="http://schemas.microsoft.com/office/drawing/2014/main" id="{AFEFE527-F449-9988-DFC0-F6FD7A7B537F}"/>
              </a:ext>
            </a:extLst>
          </p:cNvPr>
          <p:cNvSpPr>
            <a:spLocks noGrp="1"/>
          </p:cNvSpPr>
          <p:nvPr>
            <p:ph idx="1"/>
          </p:nvPr>
        </p:nvSpPr>
        <p:spPr>
          <a:xfrm>
            <a:off x="126999" y="936703"/>
            <a:ext cx="11538528" cy="5731726"/>
          </a:xfrm>
        </p:spPr>
        <p:txBody>
          <a:bodyPr>
            <a:normAutofit fontScale="70000" lnSpcReduction="20000"/>
          </a:bodyPr>
          <a:lstStyle/>
          <a:p>
            <a:pPr>
              <a:lnSpc>
                <a:spcPct val="110000"/>
              </a:lnSpc>
            </a:pPr>
            <a:r>
              <a:rPr lang="en-GB" sz="2800" b="1" dirty="0"/>
              <a:t>Training provider:</a:t>
            </a:r>
            <a:r>
              <a:rPr lang="en-GB" sz="2800" dirty="0"/>
              <a:t> carefully select your training provider, you will be working with them for at least 2 years.  There are different models of training available, find a provider that has good outcomes and is the best fit for your learner and business.</a:t>
            </a:r>
          </a:p>
          <a:p>
            <a:pPr>
              <a:lnSpc>
                <a:spcPct val="110000"/>
              </a:lnSpc>
            </a:pPr>
            <a:r>
              <a:rPr lang="en-GB" sz="2800" b="1" dirty="0"/>
              <a:t>Educational supervisor (ES)</a:t>
            </a:r>
            <a:r>
              <a:rPr lang="en-GB" sz="2800" dirty="0"/>
              <a:t>: you will need a registered pharmacy professional with </a:t>
            </a:r>
            <a:r>
              <a:rPr lang="en-GB" dirty="0"/>
              <a:t>appropriate experience, knowledge, and capacity to </a:t>
            </a:r>
          </a:p>
          <a:p>
            <a:pPr lvl="1">
              <a:lnSpc>
                <a:spcPct val="110000"/>
              </a:lnSpc>
            </a:pPr>
            <a:r>
              <a:rPr lang="en-GB" dirty="0"/>
              <a:t>support the PTPT throughout the duration of their training programme; </a:t>
            </a:r>
          </a:p>
          <a:p>
            <a:pPr lvl="1">
              <a:lnSpc>
                <a:spcPct val="110000"/>
              </a:lnSpc>
            </a:pPr>
            <a:r>
              <a:rPr lang="en-GB" dirty="0"/>
              <a:t>meet the GPhC requirements for tutoring and supervision;​ </a:t>
            </a:r>
          </a:p>
          <a:p>
            <a:pPr lvl="1">
              <a:lnSpc>
                <a:spcPct val="110000"/>
              </a:lnSpc>
            </a:pPr>
            <a:r>
              <a:rPr lang="en-GB" dirty="0"/>
              <a:t>Meet the training provider’s requirements​. </a:t>
            </a:r>
          </a:p>
          <a:p>
            <a:pPr marL="457200" lvl="1" indent="0">
              <a:lnSpc>
                <a:spcPct val="110000"/>
              </a:lnSpc>
              <a:buNone/>
            </a:pPr>
            <a:endParaRPr lang="en-GB" dirty="0"/>
          </a:p>
          <a:p>
            <a:pPr marL="271463" lvl="1">
              <a:lnSpc>
                <a:spcPct val="110000"/>
              </a:lnSpc>
            </a:pPr>
            <a:r>
              <a:rPr lang="en-GB" sz="2900" dirty="0"/>
              <a:t>The work-based experience must be under the supervision, direction, or guidance of a GPhC registered pharmacist or pharmacy technician to whom the trainee is directly accountable for a minimum of 14 hours per week. It is expected that the PTPT will meet their ES at least once a month to ensure holistic care, review progress and provide support to the PTPT.</a:t>
            </a:r>
          </a:p>
          <a:p>
            <a:pPr>
              <a:lnSpc>
                <a:spcPct val="110000"/>
              </a:lnSpc>
            </a:pPr>
            <a:r>
              <a:rPr lang="en-GB" sz="2800" b="1" dirty="0"/>
              <a:t>Placements: </a:t>
            </a:r>
            <a:r>
              <a:rPr lang="en-GB" sz="2800" dirty="0"/>
              <a:t>Provide good experiential learning opportunities. There is a requirement that the PTPT spends time in a dispensary to complete dispensing and final accuracy checking activities as part of their training.</a:t>
            </a:r>
            <a:endParaRPr lang="en-GB" sz="2800" i="1" dirty="0">
              <a:highlight>
                <a:srgbClr val="FFFF00"/>
              </a:highlight>
            </a:endParaRPr>
          </a:p>
          <a:p>
            <a:pPr>
              <a:lnSpc>
                <a:spcPct val="110000"/>
              </a:lnSpc>
            </a:pPr>
            <a:r>
              <a:rPr lang="en-GB" sz="2800" dirty="0"/>
              <a:t>Have </a:t>
            </a:r>
            <a:r>
              <a:rPr lang="en-GB" sz="2800" b="1" dirty="0"/>
              <a:t>honest conversations </a:t>
            </a:r>
            <a:r>
              <a:rPr lang="en-GB" sz="2800" dirty="0"/>
              <a:t>– the programme is intensive so there will be pressure points during the programme. It’s important to catch any issues early so that you can plan and seek support.</a:t>
            </a:r>
          </a:p>
          <a:p>
            <a:pPr>
              <a:lnSpc>
                <a:spcPct val="110000"/>
              </a:lnSpc>
            </a:pPr>
            <a:r>
              <a:rPr lang="en-GB" sz="2800" b="1" dirty="0"/>
              <a:t>Apprentice experience</a:t>
            </a:r>
          </a:p>
          <a:p>
            <a:pPr>
              <a:lnSpc>
                <a:spcPct val="110000"/>
              </a:lnSpc>
            </a:pPr>
            <a:endParaRPr lang="en-GB" dirty="0"/>
          </a:p>
        </p:txBody>
      </p:sp>
    </p:spTree>
    <p:extLst>
      <p:ext uri="{BB962C8B-B14F-4D97-AF65-F5344CB8AC3E}">
        <p14:creationId xmlns:p14="http://schemas.microsoft.com/office/powerpoint/2010/main" val="3252108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C106D-0A76-8D66-1053-D7E13401CD25}"/>
              </a:ext>
            </a:extLst>
          </p:cNvPr>
          <p:cNvSpPr>
            <a:spLocks noGrp="1"/>
          </p:cNvSpPr>
          <p:nvPr>
            <p:ph type="title"/>
          </p:nvPr>
        </p:nvSpPr>
        <p:spPr>
          <a:xfrm>
            <a:off x="126999" y="-189056"/>
            <a:ext cx="10515600" cy="1325563"/>
          </a:xfrm>
        </p:spPr>
        <p:txBody>
          <a:bodyPr/>
          <a:lstStyle/>
          <a:p>
            <a:r>
              <a:rPr lang="en-GB" b="1" dirty="0">
                <a:solidFill>
                  <a:srgbClr val="0070C0"/>
                </a:solidFill>
              </a:rPr>
              <a:t>Funding</a:t>
            </a:r>
            <a:endParaRPr lang="en-GB" dirty="0"/>
          </a:p>
        </p:txBody>
      </p:sp>
      <p:sp>
        <p:nvSpPr>
          <p:cNvPr id="3" name="Content Placeholder 2">
            <a:extLst>
              <a:ext uri="{FF2B5EF4-FFF2-40B4-BE49-F238E27FC236}">
                <a16:creationId xmlns:a16="http://schemas.microsoft.com/office/drawing/2014/main" id="{AFEFE527-F449-9988-DFC0-F6FD7A7B537F}"/>
              </a:ext>
            </a:extLst>
          </p:cNvPr>
          <p:cNvSpPr>
            <a:spLocks noGrp="1"/>
          </p:cNvSpPr>
          <p:nvPr>
            <p:ph idx="1"/>
          </p:nvPr>
        </p:nvSpPr>
        <p:spPr>
          <a:xfrm>
            <a:off x="126999" y="914834"/>
            <a:ext cx="11538528" cy="5809239"/>
          </a:xfrm>
        </p:spPr>
        <p:txBody>
          <a:bodyPr>
            <a:normAutofit fontScale="85000" lnSpcReduction="20000"/>
          </a:bodyPr>
          <a:lstStyle/>
          <a:p>
            <a:pPr marL="0" indent="0">
              <a:lnSpc>
                <a:spcPct val="110000"/>
              </a:lnSpc>
              <a:buNone/>
            </a:pPr>
            <a:r>
              <a:rPr lang="en-GB" dirty="0">
                <a:solidFill>
                  <a:schemeClr val="accent1"/>
                </a:solidFill>
              </a:rPr>
              <a:t>Funding the role:</a:t>
            </a:r>
          </a:p>
          <a:p>
            <a:pPr>
              <a:lnSpc>
                <a:spcPct val="110000"/>
              </a:lnSpc>
            </a:pPr>
            <a:r>
              <a:rPr lang="en-GB" dirty="0"/>
              <a:t>Pharmacy Technicians have been part of the Additional Roles Reimbursement Scheme (ARRS) since 2021 and at present 2,292 FTE pharmacy technicians are directly employed under the scheme (Primary care workforce quarterly update December 2023)</a:t>
            </a:r>
          </a:p>
          <a:p>
            <a:pPr>
              <a:lnSpc>
                <a:spcPct val="110000"/>
              </a:lnSpc>
            </a:pPr>
            <a:r>
              <a:rPr lang="en-GB" dirty="0"/>
              <a:t>PCNs can now use the ‘Direct Patient Contact’ funding to recruit a Pharmacy Technician Apprentice to support future PCN workforce requirements, with support from their Integrated Care Boards</a:t>
            </a:r>
          </a:p>
          <a:p>
            <a:pPr>
              <a:lnSpc>
                <a:spcPct val="110000"/>
              </a:lnSpc>
            </a:pPr>
            <a:r>
              <a:rPr lang="en-GB" dirty="0"/>
              <a:t>See paragraph 8.4 of the </a:t>
            </a:r>
            <a:r>
              <a:rPr lang="fr-FR" dirty="0">
                <a:hlinkClick r:id="rId2"/>
              </a:rPr>
              <a:t>Network </a:t>
            </a:r>
            <a:r>
              <a:rPr lang="fr-FR" dirty="0" err="1">
                <a:hlinkClick r:id="rId2"/>
              </a:rPr>
              <a:t>Contract</a:t>
            </a:r>
            <a:r>
              <a:rPr lang="fr-FR">
                <a:hlinkClick r:id="rId2"/>
              </a:rPr>
              <a:t> DES 2024/25 (england.nhs.uk)</a:t>
            </a:r>
            <a:endParaRPr lang="en-GB" dirty="0"/>
          </a:p>
          <a:p>
            <a:pPr>
              <a:lnSpc>
                <a:spcPct val="110000"/>
              </a:lnSpc>
            </a:pPr>
            <a:endParaRPr lang="en-GB" dirty="0"/>
          </a:p>
          <a:p>
            <a:pPr marL="0" indent="0">
              <a:lnSpc>
                <a:spcPct val="110000"/>
              </a:lnSpc>
              <a:buNone/>
            </a:pPr>
            <a:r>
              <a:rPr lang="en-GB" sz="2800" dirty="0">
                <a:solidFill>
                  <a:schemeClr val="accent1"/>
                </a:solidFill>
              </a:rPr>
              <a:t>Funding the training costs:</a:t>
            </a:r>
          </a:p>
          <a:p>
            <a:pPr>
              <a:lnSpc>
                <a:spcPct val="110000"/>
              </a:lnSpc>
            </a:pPr>
            <a:r>
              <a:rPr lang="en-GB" dirty="0"/>
              <a:t>For employers that are a ‘levy payer’ 100% of course fees will be funded by the levy. If you are classed as a ‘non-levy payer’ you will pay 5% of the course fees, and the remaining 95% will be paid by the government. </a:t>
            </a:r>
          </a:p>
          <a:p>
            <a:pPr>
              <a:lnSpc>
                <a:spcPct val="110000"/>
              </a:lnSpc>
            </a:pPr>
            <a:r>
              <a:rPr lang="en-GB" dirty="0"/>
              <a:t>Non levy payers can access 100% of course fees through Levy Transfer.  </a:t>
            </a:r>
          </a:p>
          <a:p>
            <a:pPr>
              <a:lnSpc>
                <a:spcPct val="110000"/>
              </a:lnSpc>
            </a:pPr>
            <a:endParaRPr lang="en-GB" sz="2800" dirty="0"/>
          </a:p>
          <a:p>
            <a:pPr marL="0" indent="0">
              <a:lnSpc>
                <a:spcPct val="110000"/>
              </a:lnSpc>
              <a:buNone/>
            </a:pPr>
            <a:endParaRPr lang="en-GB" sz="2800" dirty="0"/>
          </a:p>
          <a:p>
            <a:pPr>
              <a:lnSpc>
                <a:spcPct val="110000"/>
              </a:lnSpc>
            </a:pPr>
            <a:endParaRPr lang="en-GB" dirty="0"/>
          </a:p>
        </p:txBody>
      </p:sp>
    </p:spTree>
    <p:extLst>
      <p:ext uri="{BB962C8B-B14F-4D97-AF65-F5344CB8AC3E}">
        <p14:creationId xmlns:p14="http://schemas.microsoft.com/office/powerpoint/2010/main" val="344368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81A53DBBAD63446B685354B0CFE1726" ma:contentTypeVersion="20" ma:contentTypeDescription="Create a new document." ma:contentTypeScope="" ma:versionID="8e5381e89244a20276c53a54f16ebf29">
  <xsd:schema xmlns:xsd="http://www.w3.org/2001/XMLSchema" xmlns:xs="http://www.w3.org/2001/XMLSchema" xmlns:p="http://schemas.microsoft.com/office/2006/metadata/properties" xmlns:ns1="http://schemas.microsoft.com/sharepoint/v3" xmlns:ns3="d028314a-cf84-47e6-b37d-58dacde24649" xmlns:ns4="0912c4c7-c593-4e3c-af73-8c55a6709c74" targetNamespace="http://schemas.microsoft.com/office/2006/metadata/properties" ma:root="true" ma:fieldsID="e51f13edcd5822c9d38d11e6040861de" ns1:_="" ns3:_="" ns4:_="">
    <xsd:import namespace="http://schemas.microsoft.com/sharepoint/v3"/>
    <xsd:import namespace="d028314a-cf84-47e6-b37d-58dacde24649"/>
    <xsd:import namespace="0912c4c7-c593-4e3c-af73-8c55a6709c7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1:_ip_UnifiedCompliancePolicyProperties" minOccurs="0"/>
                <xsd:element ref="ns1:_ip_UnifiedCompliancePolicyUIAction" minOccurs="0"/>
                <xsd:element ref="ns4:SharedWithUsers" minOccurs="0"/>
                <xsd:element ref="ns4:SharedWithDetails" minOccurs="0"/>
                <xsd:element ref="ns4:SharingHintHash" minOccurs="0"/>
                <xsd:element ref="ns3:MediaServiceDateTaken" minOccurs="0"/>
                <xsd:element ref="ns3:MediaLengthInSeconds"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28314a-cf84-47e6-b37d-58dacde246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21" nillable="true" ma:displayName="MediaServiceDateTaken" ma:hidden="true" ma:internalName="MediaServiceDateTake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Location" ma:index="23" nillable="true" ma:displayName="Location" ma:internalName="MediaServiceLocation" ma:readOnly="true">
      <xsd:simpleType>
        <xsd:restriction base="dms:Text"/>
      </xsd:simpleType>
    </xsd:element>
    <xsd:element name="_activity" ma:index="24" nillable="true" ma:displayName="_activity" ma:hidden="true" ma:internalName="_activity">
      <xsd:simpleType>
        <xsd:restriction base="dms:Note"/>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ystemTags" ma:index="26" nillable="true" ma:displayName="MediaServiceSystemTags" ma:hidden="true" ma:internalName="MediaServiceSystemTags" ma:readOnly="true">
      <xsd:simpleType>
        <xsd:restriction base="dms:Note"/>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912c4c7-c593-4e3c-af73-8c55a6709c7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activity xmlns="d028314a-cf84-47e6-b37d-58dacde24649" xsi:nil="true"/>
  </documentManagement>
</p:properties>
</file>

<file path=customXml/itemProps1.xml><?xml version="1.0" encoding="utf-8"?>
<ds:datastoreItem xmlns:ds="http://schemas.openxmlformats.org/officeDocument/2006/customXml" ds:itemID="{D97C02F7-DA94-42C3-9184-5858F7654FBE}">
  <ds:schemaRefs>
    <ds:schemaRef ds:uri="http://schemas.microsoft.com/sharepoint/v3/contenttype/forms"/>
  </ds:schemaRefs>
</ds:datastoreItem>
</file>

<file path=customXml/itemProps2.xml><?xml version="1.0" encoding="utf-8"?>
<ds:datastoreItem xmlns:ds="http://schemas.openxmlformats.org/officeDocument/2006/customXml" ds:itemID="{C6095CD1-3806-496F-896A-A82F918120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028314a-cf84-47e6-b37d-58dacde24649"/>
    <ds:schemaRef ds:uri="0912c4c7-c593-4e3c-af73-8c55a6709c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F389114-0D60-49C7-96AD-6C8FF5796A24}">
  <ds:schemaRefs>
    <ds:schemaRef ds:uri="http://www.w3.org/XML/1998/namespace"/>
    <ds:schemaRef ds:uri="http://purl.org/dc/dcmitype/"/>
    <ds:schemaRef ds:uri="http://schemas.microsoft.com/office/2006/documentManagement/types"/>
    <ds:schemaRef ds:uri="http://purl.org/dc/elements/1.1/"/>
    <ds:schemaRef ds:uri="http://purl.org/dc/terms/"/>
    <ds:schemaRef ds:uri="http://schemas.microsoft.com/office/infopath/2007/PartnerControls"/>
    <ds:schemaRef ds:uri="http://schemas.microsoft.com/office/2006/metadata/properties"/>
    <ds:schemaRef ds:uri="http://schemas.openxmlformats.org/package/2006/metadata/core-properties"/>
    <ds:schemaRef ds:uri="0912c4c7-c593-4e3c-af73-8c55a6709c74"/>
    <ds:schemaRef ds:uri="d028314a-cf84-47e6-b37d-58dacde24649"/>
    <ds:schemaRef ds:uri="http://schemas.microsoft.com/sharepoint/v3"/>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1722</TotalTime>
  <Words>1399</Words>
  <Application>Microsoft Office PowerPoint</Application>
  <PresentationFormat>Widescreen</PresentationFormat>
  <Paragraphs>119</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Apprenticeships in primary care bitesize session 3:   Understanding the  Pharmacy Technician Level 3 apprenticeship</vt:lpstr>
      <vt:lpstr>Session content</vt:lpstr>
      <vt:lpstr>The Pharmacy Technician apprenticeship -  growing the primary care workforce</vt:lpstr>
      <vt:lpstr>The Pharmacy Technician apprenticeship -  growing the primary care workforce</vt:lpstr>
      <vt:lpstr>PTPT Programme </vt:lpstr>
      <vt:lpstr>PTPT Activities / tasks/ competencies / skills / specialist training provided  </vt:lpstr>
      <vt:lpstr>Entry requirements</vt:lpstr>
      <vt:lpstr>Ingredients for a successful apprenticeship</vt:lpstr>
      <vt:lpstr>Funding</vt:lpstr>
      <vt:lpstr>Setting up a PTPT apprenticeship</vt:lpstr>
      <vt:lpstr>Useful contacts and links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Apprenticeships info bitesize session 2: Understanding Levy Transfers</dc:title>
  <dc:creator>NIJHAR, Kusham (NHS FRIMLEY ICB - D4U1Y)</dc:creator>
  <cp:lastModifiedBy>NIJHAR, Kusham (NHS FRIMLEY ICB - D4U1Y)</cp:lastModifiedBy>
  <cp:revision>10</cp:revision>
  <dcterms:created xsi:type="dcterms:W3CDTF">2024-04-22T11:05:31Z</dcterms:created>
  <dcterms:modified xsi:type="dcterms:W3CDTF">2024-07-03T16:03:43Z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0x010100C81A53DBBAD63446B685354B0CFE1726</vt:lpwstr>
  </property>
</Properties>
</file>