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58" r:id="rId6"/>
    <p:sldId id="260" r:id="rId7"/>
    <p:sldId id="456" r:id="rId8"/>
    <p:sldId id="261" r:id="rId9"/>
    <p:sldId id="262" r:id="rId10"/>
    <p:sldId id="265" r:id="rId11"/>
    <p:sldId id="266" r:id="rId12"/>
    <p:sldId id="457" r:id="rId13"/>
    <p:sldId id="263" r:id="rId14"/>
    <p:sldId id="264" r:id="rId15"/>
    <p:sldId id="45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2AAF"/>
    <a:srgbClr val="9CE91F"/>
    <a:srgbClr val="20E846"/>
    <a:srgbClr val="EE8E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84982D-C812-4301-9C2E-D533E3937B20}" v="476" dt="2024-05-01T11:26:31.4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108" d="100"/>
          <a:sy n="108" d="100"/>
        </p:scale>
        <p:origin x="714"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50E735-2B9A-410D-B8E3-0724D4720B8D}" type="datetimeFigureOut">
              <a:rPr lang="en-GB" smtClean="0"/>
              <a:t>08/05/2024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161445-F960-435F-A27A-98B5FF31A59E}" type="slidenum">
              <a:rPr lang="en-GB" smtClean="0"/>
              <a:t>‹#›</a:t>
            </a:fld>
            <a:endParaRPr lang="en-GB"/>
          </a:p>
        </p:txBody>
      </p:sp>
    </p:spTree>
    <p:extLst>
      <p:ext uri="{BB962C8B-B14F-4D97-AF65-F5344CB8AC3E}">
        <p14:creationId xmlns:p14="http://schemas.microsoft.com/office/powerpoint/2010/main" val="1117321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7161445-F960-435F-A27A-98B5FF31A59E}" type="slidenum">
              <a:rPr lang="en-GB" smtClean="0"/>
              <a:t>1</a:t>
            </a:fld>
            <a:endParaRPr lang="en-GB"/>
          </a:p>
        </p:txBody>
      </p:sp>
    </p:spTree>
    <p:extLst>
      <p:ext uri="{BB962C8B-B14F-4D97-AF65-F5344CB8AC3E}">
        <p14:creationId xmlns:p14="http://schemas.microsoft.com/office/powerpoint/2010/main" val="1256178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7161445-F960-435F-A27A-98B5FF31A59E}" type="slidenum">
              <a:rPr lang="en-GB" smtClean="0"/>
              <a:t>7</a:t>
            </a:fld>
            <a:endParaRPr lang="en-GB"/>
          </a:p>
        </p:txBody>
      </p:sp>
    </p:spTree>
    <p:extLst>
      <p:ext uri="{BB962C8B-B14F-4D97-AF65-F5344CB8AC3E}">
        <p14:creationId xmlns:p14="http://schemas.microsoft.com/office/powerpoint/2010/main" val="2791015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D2C92-404F-0E10-6888-EBD9696FAD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74554C6-4DCB-6E63-5765-7B770DBC92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5E84467-8C38-7416-64C1-7B8A63CDFF4D}"/>
              </a:ext>
            </a:extLst>
          </p:cNvPr>
          <p:cNvSpPr>
            <a:spLocks noGrp="1"/>
          </p:cNvSpPr>
          <p:nvPr>
            <p:ph type="dt" sz="half" idx="10"/>
          </p:nvPr>
        </p:nvSpPr>
        <p:spPr/>
        <p:txBody>
          <a:bodyPr/>
          <a:lstStyle/>
          <a:p>
            <a:fld id="{B8009B3B-6D45-4EE2-B4C2-4D775090576C}" type="datetimeFigureOut">
              <a:rPr lang="en-GB" smtClean="0"/>
              <a:t>08/05/2024</a:t>
            </a:fld>
            <a:endParaRPr lang="en-GB"/>
          </a:p>
        </p:txBody>
      </p:sp>
      <p:sp>
        <p:nvSpPr>
          <p:cNvPr id="5" name="Footer Placeholder 4">
            <a:extLst>
              <a:ext uri="{FF2B5EF4-FFF2-40B4-BE49-F238E27FC236}">
                <a16:creationId xmlns:a16="http://schemas.microsoft.com/office/drawing/2014/main" id="{8D983769-14D2-3D99-D394-5F01078C8A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0F9696-BA73-3246-EF5B-3B3B7BD5A955}"/>
              </a:ext>
            </a:extLst>
          </p:cNvPr>
          <p:cNvSpPr>
            <a:spLocks noGrp="1"/>
          </p:cNvSpPr>
          <p:nvPr>
            <p:ph type="sldNum" sz="quarter" idx="12"/>
          </p:nvPr>
        </p:nvSpPr>
        <p:spPr/>
        <p:txBody>
          <a:bodyPr/>
          <a:lstStyle/>
          <a:p>
            <a:fld id="{5A8AC8BE-DC49-4D88-8CA6-1631A88043DE}" type="slidenum">
              <a:rPr lang="en-GB" smtClean="0"/>
              <a:t>‹#›</a:t>
            </a:fld>
            <a:endParaRPr lang="en-GB"/>
          </a:p>
        </p:txBody>
      </p:sp>
    </p:spTree>
    <p:extLst>
      <p:ext uri="{BB962C8B-B14F-4D97-AF65-F5344CB8AC3E}">
        <p14:creationId xmlns:p14="http://schemas.microsoft.com/office/powerpoint/2010/main" val="1677678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4A2D7-42E2-5999-AC6F-BE31F48D046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7051F6-5DC3-501C-0AD3-1A13744253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0A3261-B107-6EC9-E046-B35B2D289319}"/>
              </a:ext>
            </a:extLst>
          </p:cNvPr>
          <p:cNvSpPr>
            <a:spLocks noGrp="1"/>
          </p:cNvSpPr>
          <p:nvPr>
            <p:ph type="dt" sz="half" idx="10"/>
          </p:nvPr>
        </p:nvSpPr>
        <p:spPr/>
        <p:txBody>
          <a:bodyPr/>
          <a:lstStyle/>
          <a:p>
            <a:fld id="{B8009B3B-6D45-4EE2-B4C2-4D775090576C}" type="datetimeFigureOut">
              <a:rPr lang="en-GB" smtClean="0"/>
              <a:t>08/05/2024</a:t>
            </a:fld>
            <a:endParaRPr lang="en-GB"/>
          </a:p>
        </p:txBody>
      </p:sp>
      <p:sp>
        <p:nvSpPr>
          <p:cNvPr id="5" name="Footer Placeholder 4">
            <a:extLst>
              <a:ext uri="{FF2B5EF4-FFF2-40B4-BE49-F238E27FC236}">
                <a16:creationId xmlns:a16="http://schemas.microsoft.com/office/drawing/2014/main" id="{1507D608-BF25-4E44-875F-918F02B049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AD8C45-A958-7330-EF3B-7F97B72EF844}"/>
              </a:ext>
            </a:extLst>
          </p:cNvPr>
          <p:cNvSpPr>
            <a:spLocks noGrp="1"/>
          </p:cNvSpPr>
          <p:nvPr>
            <p:ph type="sldNum" sz="quarter" idx="12"/>
          </p:nvPr>
        </p:nvSpPr>
        <p:spPr/>
        <p:txBody>
          <a:bodyPr/>
          <a:lstStyle/>
          <a:p>
            <a:fld id="{5A8AC8BE-DC49-4D88-8CA6-1631A88043DE}" type="slidenum">
              <a:rPr lang="en-GB" smtClean="0"/>
              <a:t>‹#›</a:t>
            </a:fld>
            <a:endParaRPr lang="en-GB"/>
          </a:p>
        </p:txBody>
      </p:sp>
    </p:spTree>
    <p:extLst>
      <p:ext uri="{BB962C8B-B14F-4D97-AF65-F5344CB8AC3E}">
        <p14:creationId xmlns:p14="http://schemas.microsoft.com/office/powerpoint/2010/main" val="3557364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A3D8BF-4483-1E34-1148-C4D2B5CA22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A7CB1EE-1138-39F8-9E28-437FB17992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EE6E86-FF8E-1FA3-14B4-733A8984CCD0}"/>
              </a:ext>
            </a:extLst>
          </p:cNvPr>
          <p:cNvSpPr>
            <a:spLocks noGrp="1"/>
          </p:cNvSpPr>
          <p:nvPr>
            <p:ph type="dt" sz="half" idx="10"/>
          </p:nvPr>
        </p:nvSpPr>
        <p:spPr/>
        <p:txBody>
          <a:bodyPr/>
          <a:lstStyle/>
          <a:p>
            <a:fld id="{B8009B3B-6D45-4EE2-B4C2-4D775090576C}" type="datetimeFigureOut">
              <a:rPr lang="en-GB" smtClean="0"/>
              <a:t>08/05/2024</a:t>
            </a:fld>
            <a:endParaRPr lang="en-GB"/>
          </a:p>
        </p:txBody>
      </p:sp>
      <p:sp>
        <p:nvSpPr>
          <p:cNvPr id="5" name="Footer Placeholder 4">
            <a:extLst>
              <a:ext uri="{FF2B5EF4-FFF2-40B4-BE49-F238E27FC236}">
                <a16:creationId xmlns:a16="http://schemas.microsoft.com/office/drawing/2014/main" id="{C601EABB-3CDA-A81E-D673-2D69A01135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2E597B-00B0-D914-47DF-5A0A51060C6F}"/>
              </a:ext>
            </a:extLst>
          </p:cNvPr>
          <p:cNvSpPr>
            <a:spLocks noGrp="1"/>
          </p:cNvSpPr>
          <p:nvPr>
            <p:ph type="sldNum" sz="quarter" idx="12"/>
          </p:nvPr>
        </p:nvSpPr>
        <p:spPr/>
        <p:txBody>
          <a:bodyPr/>
          <a:lstStyle/>
          <a:p>
            <a:fld id="{5A8AC8BE-DC49-4D88-8CA6-1631A88043DE}" type="slidenum">
              <a:rPr lang="en-GB" smtClean="0"/>
              <a:t>‹#›</a:t>
            </a:fld>
            <a:endParaRPr lang="en-GB"/>
          </a:p>
        </p:txBody>
      </p:sp>
    </p:spTree>
    <p:extLst>
      <p:ext uri="{BB962C8B-B14F-4D97-AF65-F5344CB8AC3E}">
        <p14:creationId xmlns:p14="http://schemas.microsoft.com/office/powerpoint/2010/main" val="1899529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4753-FC0B-7B40-7E4E-A8C4D16BEC3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F7FBEB-E8C3-0A57-988C-EE0AAD81FD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5A5EB6-F076-CEFA-C490-65E47CEEDAF7}"/>
              </a:ext>
            </a:extLst>
          </p:cNvPr>
          <p:cNvSpPr>
            <a:spLocks noGrp="1"/>
          </p:cNvSpPr>
          <p:nvPr>
            <p:ph type="dt" sz="half" idx="10"/>
          </p:nvPr>
        </p:nvSpPr>
        <p:spPr/>
        <p:txBody>
          <a:bodyPr/>
          <a:lstStyle/>
          <a:p>
            <a:fld id="{B8009B3B-6D45-4EE2-B4C2-4D775090576C}" type="datetimeFigureOut">
              <a:rPr lang="en-GB" smtClean="0"/>
              <a:t>08/05/2024</a:t>
            </a:fld>
            <a:endParaRPr lang="en-GB"/>
          </a:p>
        </p:txBody>
      </p:sp>
      <p:sp>
        <p:nvSpPr>
          <p:cNvPr id="5" name="Footer Placeholder 4">
            <a:extLst>
              <a:ext uri="{FF2B5EF4-FFF2-40B4-BE49-F238E27FC236}">
                <a16:creationId xmlns:a16="http://schemas.microsoft.com/office/drawing/2014/main" id="{57988797-BE99-63A4-534E-8CA0B1AB20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477A90-63A7-51E3-9E24-4ABB3D89A639}"/>
              </a:ext>
            </a:extLst>
          </p:cNvPr>
          <p:cNvSpPr>
            <a:spLocks noGrp="1"/>
          </p:cNvSpPr>
          <p:nvPr>
            <p:ph type="sldNum" sz="quarter" idx="12"/>
          </p:nvPr>
        </p:nvSpPr>
        <p:spPr/>
        <p:txBody>
          <a:bodyPr/>
          <a:lstStyle/>
          <a:p>
            <a:fld id="{5A8AC8BE-DC49-4D88-8CA6-1631A88043DE}" type="slidenum">
              <a:rPr lang="en-GB" smtClean="0"/>
              <a:t>‹#›</a:t>
            </a:fld>
            <a:endParaRPr lang="en-GB"/>
          </a:p>
        </p:txBody>
      </p:sp>
    </p:spTree>
    <p:extLst>
      <p:ext uri="{BB962C8B-B14F-4D97-AF65-F5344CB8AC3E}">
        <p14:creationId xmlns:p14="http://schemas.microsoft.com/office/powerpoint/2010/main" val="3479192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BAAAA-377E-72FE-26A0-B7138C4900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5E67CC5-3137-3B8F-8D4D-CB10578B39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FD92C3-BA2F-4FE6-9F40-87A54C6BEE32}"/>
              </a:ext>
            </a:extLst>
          </p:cNvPr>
          <p:cNvSpPr>
            <a:spLocks noGrp="1"/>
          </p:cNvSpPr>
          <p:nvPr>
            <p:ph type="dt" sz="half" idx="10"/>
          </p:nvPr>
        </p:nvSpPr>
        <p:spPr/>
        <p:txBody>
          <a:bodyPr/>
          <a:lstStyle/>
          <a:p>
            <a:fld id="{B8009B3B-6D45-4EE2-B4C2-4D775090576C}" type="datetimeFigureOut">
              <a:rPr lang="en-GB" smtClean="0"/>
              <a:t>08/05/2024</a:t>
            </a:fld>
            <a:endParaRPr lang="en-GB"/>
          </a:p>
        </p:txBody>
      </p:sp>
      <p:sp>
        <p:nvSpPr>
          <p:cNvPr id="5" name="Footer Placeholder 4">
            <a:extLst>
              <a:ext uri="{FF2B5EF4-FFF2-40B4-BE49-F238E27FC236}">
                <a16:creationId xmlns:a16="http://schemas.microsoft.com/office/drawing/2014/main" id="{9CC1DBB4-18B5-9623-A8EC-B8A6DD012E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435FE2-0CD4-9B90-D666-3D144D02CA04}"/>
              </a:ext>
            </a:extLst>
          </p:cNvPr>
          <p:cNvSpPr>
            <a:spLocks noGrp="1"/>
          </p:cNvSpPr>
          <p:nvPr>
            <p:ph type="sldNum" sz="quarter" idx="12"/>
          </p:nvPr>
        </p:nvSpPr>
        <p:spPr/>
        <p:txBody>
          <a:bodyPr/>
          <a:lstStyle/>
          <a:p>
            <a:fld id="{5A8AC8BE-DC49-4D88-8CA6-1631A88043DE}" type="slidenum">
              <a:rPr lang="en-GB" smtClean="0"/>
              <a:t>‹#›</a:t>
            </a:fld>
            <a:endParaRPr lang="en-GB"/>
          </a:p>
        </p:txBody>
      </p:sp>
    </p:spTree>
    <p:extLst>
      <p:ext uri="{BB962C8B-B14F-4D97-AF65-F5344CB8AC3E}">
        <p14:creationId xmlns:p14="http://schemas.microsoft.com/office/powerpoint/2010/main" val="3168880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C7C5A-F7BF-523C-777D-E84307614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9CE4E55-19E1-A00A-AAF2-52124EF2FE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F716CE8-A7A5-9DE0-232D-94F63B8D69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90620D3-913C-1E7A-8B84-16BB1964A804}"/>
              </a:ext>
            </a:extLst>
          </p:cNvPr>
          <p:cNvSpPr>
            <a:spLocks noGrp="1"/>
          </p:cNvSpPr>
          <p:nvPr>
            <p:ph type="dt" sz="half" idx="10"/>
          </p:nvPr>
        </p:nvSpPr>
        <p:spPr/>
        <p:txBody>
          <a:bodyPr/>
          <a:lstStyle/>
          <a:p>
            <a:fld id="{B8009B3B-6D45-4EE2-B4C2-4D775090576C}" type="datetimeFigureOut">
              <a:rPr lang="en-GB" smtClean="0"/>
              <a:t>08/05/2024</a:t>
            </a:fld>
            <a:endParaRPr lang="en-GB"/>
          </a:p>
        </p:txBody>
      </p:sp>
      <p:sp>
        <p:nvSpPr>
          <p:cNvPr id="6" name="Footer Placeholder 5">
            <a:extLst>
              <a:ext uri="{FF2B5EF4-FFF2-40B4-BE49-F238E27FC236}">
                <a16:creationId xmlns:a16="http://schemas.microsoft.com/office/drawing/2014/main" id="{A7FA0B58-DBB3-282E-B5C5-34DB2F72F2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BB155A-AD5C-3802-26B3-C3B829B463A0}"/>
              </a:ext>
            </a:extLst>
          </p:cNvPr>
          <p:cNvSpPr>
            <a:spLocks noGrp="1"/>
          </p:cNvSpPr>
          <p:nvPr>
            <p:ph type="sldNum" sz="quarter" idx="12"/>
          </p:nvPr>
        </p:nvSpPr>
        <p:spPr/>
        <p:txBody>
          <a:bodyPr/>
          <a:lstStyle/>
          <a:p>
            <a:fld id="{5A8AC8BE-DC49-4D88-8CA6-1631A88043DE}" type="slidenum">
              <a:rPr lang="en-GB" smtClean="0"/>
              <a:t>‹#›</a:t>
            </a:fld>
            <a:endParaRPr lang="en-GB"/>
          </a:p>
        </p:txBody>
      </p:sp>
    </p:spTree>
    <p:extLst>
      <p:ext uri="{BB962C8B-B14F-4D97-AF65-F5344CB8AC3E}">
        <p14:creationId xmlns:p14="http://schemas.microsoft.com/office/powerpoint/2010/main" val="3240052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9DA3B-D8FF-3ED0-0FB9-3D578E4E5B3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B906A1-0804-FE82-3F82-73A7295CFB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3C8E22-2F99-F52F-6044-D621DD5DF3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494A8AE-4E66-533A-50A8-E4D8C7537B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A1FD43-714A-C576-1A71-598E87EEC2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3FB44FA-231B-2E52-0036-B2EDADC02FC5}"/>
              </a:ext>
            </a:extLst>
          </p:cNvPr>
          <p:cNvSpPr>
            <a:spLocks noGrp="1"/>
          </p:cNvSpPr>
          <p:nvPr>
            <p:ph type="dt" sz="half" idx="10"/>
          </p:nvPr>
        </p:nvSpPr>
        <p:spPr/>
        <p:txBody>
          <a:bodyPr/>
          <a:lstStyle/>
          <a:p>
            <a:fld id="{B8009B3B-6D45-4EE2-B4C2-4D775090576C}" type="datetimeFigureOut">
              <a:rPr lang="en-GB" smtClean="0"/>
              <a:t>08/05/2024</a:t>
            </a:fld>
            <a:endParaRPr lang="en-GB"/>
          </a:p>
        </p:txBody>
      </p:sp>
      <p:sp>
        <p:nvSpPr>
          <p:cNvPr id="8" name="Footer Placeholder 7">
            <a:extLst>
              <a:ext uri="{FF2B5EF4-FFF2-40B4-BE49-F238E27FC236}">
                <a16:creationId xmlns:a16="http://schemas.microsoft.com/office/drawing/2014/main" id="{1320A075-6574-C35F-595C-04848B2058A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A3FF0BE-F852-BEC7-DB51-C48047D18DF3}"/>
              </a:ext>
            </a:extLst>
          </p:cNvPr>
          <p:cNvSpPr>
            <a:spLocks noGrp="1"/>
          </p:cNvSpPr>
          <p:nvPr>
            <p:ph type="sldNum" sz="quarter" idx="12"/>
          </p:nvPr>
        </p:nvSpPr>
        <p:spPr/>
        <p:txBody>
          <a:bodyPr/>
          <a:lstStyle/>
          <a:p>
            <a:fld id="{5A8AC8BE-DC49-4D88-8CA6-1631A88043DE}" type="slidenum">
              <a:rPr lang="en-GB" smtClean="0"/>
              <a:t>‹#›</a:t>
            </a:fld>
            <a:endParaRPr lang="en-GB"/>
          </a:p>
        </p:txBody>
      </p:sp>
    </p:spTree>
    <p:extLst>
      <p:ext uri="{BB962C8B-B14F-4D97-AF65-F5344CB8AC3E}">
        <p14:creationId xmlns:p14="http://schemas.microsoft.com/office/powerpoint/2010/main" val="2935681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11195-068E-1BCF-939A-57C78A351AB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213E005-391C-794C-D3C7-0536341945D9}"/>
              </a:ext>
            </a:extLst>
          </p:cNvPr>
          <p:cNvSpPr>
            <a:spLocks noGrp="1"/>
          </p:cNvSpPr>
          <p:nvPr>
            <p:ph type="dt" sz="half" idx="10"/>
          </p:nvPr>
        </p:nvSpPr>
        <p:spPr/>
        <p:txBody>
          <a:bodyPr/>
          <a:lstStyle/>
          <a:p>
            <a:fld id="{B8009B3B-6D45-4EE2-B4C2-4D775090576C}" type="datetimeFigureOut">
              <a:rPr lang="en-GB" smtClean="0"/>
              <a:t>08/05/2024</a:t>
            </a:fld>
            <a:endParaRPr lang="en-GB"/>
          </a:p>
        </p:txBody>
      </p:sp>
      <p:sp>
        <p:nvSpPr>
          <p:cNvPr id="4" name="Footer Placeholder 3">
            <a:extLst>
              <a:ext uri="{FF2B5EF4-FFF2-40B4-BE49-F238E27FC236}">
                <a16:creationId xmlns:a16="http://schemas.microsoft.com/office/drawing/2014/main" id="{FBDAB283-9248-F431-F27E-D01046B7003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575A0AC-C52E-8F65-E02E-C8CD6B55BB5F}"/>
              </a:ext>
            </a:extLst>
          </p:cNvPr>
          <p:cNvSpPr>
            <a:spLocks noGrp="1"/>
          </p:cNvSpPr>
          <p:nvPr>
            <p:ph type="sldNum" sz="quarter" idx="12"/>
          </p:nvPr>
        </p:nvSpPr>
        <p:spPr/>
        <p:txBody>
          <a:bodyPr/>
          <a:lstStyle/>
          <a:p>
            <a:fld id="{5A8AC8BE-DC49-4D88-8CA6-1631A88043DE}" type="slidenum">
              <a:rPr lang="en-GB" smtClean="0"/>
              <a:t>‹#›</a:t>
            </a:fld>
            <a:endParaRPr lang="en-GB"/>
          </a:p>
        </p:txBody>
      </p:sp>
    </p:spTree>
    <p:extLst>
      <p:ext uri="{BB962C8B-B14F-4D97-AF65-F5344CB8AC3E}">
        <p14:creationId xmlns:p14="http://schemas.microsoft.com/office/powerpoint/2010/main" val="4239488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D8AC54-C099-F66B-67D5-6813E3305FD4}"/>
              </a:ext>
            </a:extLst>
          </p:cNvPr>
          <p:cNvSpPr>
            <a:spLocks noGrp="1"/>
          </p:cNvSpPr>
          <p:nvPr>
            <p:ph type="dt" sz="half" idx="10"/>
          </p:nvPr>
        </p:nvSpPr>
        <p:spPr/>
        <p:txBody>
          <a:bodyPr/>
          <a:lstStyle/>
          <a:p>
            <a:fld id="{B8009B3B-6D45-4EE2-B4C2-4D775090576C}" type="datetimeFigureOut">
              <a:rPr lang="en-GB" smtClean="0"/>
              <a:t>08/05/2024</a:t>
            </a:fld>
            <a:endParaRPr lang="en-GB"/>
          </a:p>
        </p:txBody>
      </p:sp>
      <p:sp>
        <p:nvSpPr>
          <p:cNvPr id="3" name="Footer Placeholder 2">
            <a:extLst>
              <a:ext uri="{FF2B5EF4-FFF2-40B4-BE49-F238E27FC236}">
                <a16:creationId xmlns:a16="http://schemas.microsoft.com/office/drawing/2014/main" id="{3E5BC11F-3B13-12E1-7132-FFF07E190EB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17AA45E-CC20-5FD2-AF68-48B25EA7FE94}"/>
              </a:ext>
            </a:extLst>
          </p:cNvPr>
          <p:cNvSpPr>
            <a:spLocks noGrp="1"/>
          </p:cNvSpPr>
          <p:nvPr>
            <p:ph type="sldNum" sz="quarter" idx="12"/>
          </p:nvPr>
        </p:nvSpPr>
        <p:spPr/>
        <p:txBody>
          <a:bodyPr/>
          <a:lstStyle/>
          <a:p>
            <a:fld id="{5A8AC8BE-DC49-4D88-8CA6-1631A88043DE}" type="slidenum">
              <a:rPr lang="en-GB" smtClean="0"/>
              <a:t>‹#›</a:t>
            </a:fld>
            <a:endParaRPr lang="en-GB"/>
          </a:p>
        </p:txBody>
      </p:sp>
    </p:spTree>
    <p:extLst>
      <p:ext uri="{BB962C8B-B14F-4D97-AF65-F5344CB8AC3E}">
        <p14:creationId xmlns:p14="http://schemas.microsoft.com/office/powerpoint/2010/main" val="3924612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CCEEB-7684-1FF1-38DA-DFC35F9658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FB05384-69AF-BA36-1BF2-5D80AC8483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F43A4B6-A267-20E4-68A1-B6E724B98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C821BF-6EC2-809E-D0BE-A74F37A5544A}"/>
              </a:ext>
            </a:extLst>
          </p:cNvPr>
          <p:cNvSpPr>
            <a:spLocks noGrp="1"/>
          </p:cNvSpPr>
          <p:nvPr>
            <p:ph type="dt" sz="half" idx="10"/>
          </p:nvPr>
        </p:nvSpPr>
        <p:spPr/>
        <p:txBody>
          <a:bodyPr/>
          <a:lstStyle/>
          <a:p>
            <a:fld id="{B8009B3B-6D45-4EE2-B4C2-4D775090576C}" type="datetimeFigureOut">
              <a:rPr lang="en-GB" smtClean="0"/>
              <a:t>08/05/2024</a:t>
            </a:fld>
            <a:endParaRPr lang="en-GB"/>
          </a:p>
        </p:txBody>
      </p:sp>
      <p:sp>
        <p:nvSpPr>
          <p:cNvPr id="6" name="Footer Placeholder 5">
            <a:extLst>
              <a:ext uri="{FF2B5EF4-FFF2-40B4-BE49-F238E27FC236}">
                <a16:creationId xmlns:a16="http://schemas.microsoft.com/office/drawing/2014/main" id="{2B2F5A12-A02A-5029-7DB5-F551315E0B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B3B535-0659-9EF2-C95A-B38BB8A7791C}"/>
              </a:ext>
            </a:extLst>
          </p:cNvPr>
          <p:cNvSpPr>
            <a:spLocks noGrp="1"/>
          </p:cNvSpPr>
          <p:nvPr>
            <p:ph type="sldNum" sz="quarter" idx="12"/>
          </p:nvPr>
        </p:nvSpPr>
        <p:spPr/>
        <p:txBody>
          <a:bodyPr/>
          <a:lstStyle/>
          <a:p>
            <a:fld id="{5A8AC8BE-DC49-4D88-8CA6-1631A88043DE}" type="slidenum">
              <a:rPr lang="en-GB" smtClean="0"/>
              <a:t>‹#›</a:t>
            </a:fld>
            <a:endParaRPr lang="en-GB"/>
          </a:p>
        </p:txBody>
      </p:sp>
    </p:spTree>
    <p:extLst>
      <p:ext uri="{BB962C8B-B14F-4D97-AF65-F5344CB8AC3E}">
        <p14:creationId xmlns:p14="http://schemas.microsoft.com/office/powerpoint/2010/main" val="1586880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B12C0-238D-49D6-5F28-037DFC8D15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9BBAB69-A445-AF18-02BA-3F56AC2675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650C655-B747-2FD2-C281-C946C88DE6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995CA1-7099-EE53-511B-A1B581443438}"/>
              </a:ext>
            </a:extLst>
          </p:cNvPr>
          <p:cNvSpPr>
            <a:spLocks noGrp="1"/>
          </p:cNvSpPr>
          <p:nvPr>
            <p:ph type="dt" sz="half" idx="10"/>
          </p:nvPr>
        </p:nvSpPr>
        <p:spPr/>
        <p:txBody>
          <a:bodyPr/>
          <a:lstStyle/>
          <a:p>
            <a:fld id="{B8009B3B-6D45-4EE2-B4C2-4D775090576C}" type="datetimeFigureOut">
              <a:rPr lang="en-GB" smtClean="0"/>
              <a:t>08/05/2024</a:t>
            </a:fld>
            <a:endParaRPr lang="en-GB"/>
          </a:p>
        </p:txBody>
      </p:sp>
      <p:sp>
        <p:nvSpPr>
          <p:cNvPr id="6" name="Footer Placeholder 5">
            <a:extLst>
              <a:ext uri="{FF2B5EF4-FFF2-40B4-BE49-F238E27FC236}">
                <a16:creationId xmlns:a16="http://schemas.microsoft.com/office/drawing/2014/main" id="{06A8B73A-DF35-71CB-C4E4-420E95FBC5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04E5C5-2B92-5D30-20CF-FBBAE77A9469}"/>
              </a:ext>
            </a:extLst>
          </p:cNvPr>
          <p:cNvSpPr>
            <a:spLocks noGrp="1"/>
          </p:cNvSpPr>
          <p:nvPr>
            <p:ph type="sldNum" sz="quarter" idx="12"/>
          </p:nvPr>
        </p:nvSpPr>
        <p:spPr/>
        <p:txBody>
          <a:bodyPr/>
          <a:lstStyle/>
          <a:p>
            <a:fld id="{5A8AC8BE-DC49-4D88-8CA6-1631A88043DE}" type="slidenum">
              <a:rPr lang="en-GB" smtClean="0"/>
              <a:t>‹#›</a:t>
            </a:fld>
            <a:endParaRPr lang="en-GB"/>
          </a:p>
        </p:txBody>
      </p:sp>
    </p:spTree>
    <p:extLst>
      <p:ext uri="{BB962C8B-B14F-4D97-AF65-F5344CB8AC3E}">
        <p14:creationId xmlns:p14="http://schemas.microsoft.com/office/powerpoint/2010/main" val="4106535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2E3ABE-2411-3F30-4B4D-4DD39079C8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D1F193E-4AF1-D5A1-74A7-4B20CAC801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4EDF6A-7BBE-C8BE-F00C-FEA62B6A00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009B3B-6D45-4EE2-B4C2-4D775090576C}" type="datetimeFigureOut">
              <a:rPr lang="en-GB" smtClean="0"/>
              <a:t>08/05/2024</a:t>
            </a:fld>
            <a:endParaRPr lang="en-GB"/>
          </a:p>
        </p:txBody>
      </p:sp>
      <p:sp>
        <p:nvSpPr>
          <p:cNvPr id="5" name="Footer Placeholder 4">
            <a:extLst>
              <a:ext uri="{FF2B5EF4-FFF2-40B4-BE49-F238E27FC236}">
                <a16:creationId xmlns:a16="http://schemas.microsoft.com/office/drawing/2014/main" id="{B804ADEB-3A7F-5879-70A0-9D8BB02831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9CFDFDA-5626-D76D-6F7F-40B68DF3ED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8AC8BE-DC49-4D88-8CA6-1631A88043DE}" type="slidenum">
              <a:rPr lang="en-GB" smtClean="0"/>
              <a:t>‹#›</a:t>
            </a:fld>
            <a:endParaRPr lang="en-GB"/>
          </a:p>
        </p:txBody>
      </p:sp>
    </p:spTree>
    <p:extLst>
      <p:ext uri="{BB962C8B-B14F-4D97-AF65-F5344CB8AC3E}">
        <p14:creationId xmlns:p14="http://schemas.microsoft.com/office/powerpoint/2010/main" val="3436477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essex.hee.nhs.uk/wider-workforce/tvw-primary-care-school/tvw-pcs-training-hubs/development-opportunities/apprenticeships-in-primary-care/" TargetMode="External"/><Relationship Id="rId3" Type="http://schemas.openxmlformats.org/officeDocument/2006/relationships/hyperlink" Target="https://www.apprenticeships.gov.uk/employers/create-apprenticeship-service-account" TargetMode="External"/><Relationship Id="rId7" Type="http://schemas.openxmlformats.org/officeDocument/2006/relationships/hyperlink" Target="https://www.youtube.com/playlist?list=PLXjcCX3hH9LVTWRB7yqs4wvBoqmpivVAg" TargetMode="External"/><Relationship Id="rId2" Type="http://schemas.openxmlformats.org/officeDocument/2006/relationships/hyperlink" Target="mailto:england.primarycareschooltvw.se@nhs.net" TargetMode="External"/><Relationship Id="rId1" Type="http://schemas.openxmlformats.org/officeDocument/2006/relationships/slideLayout" Target="../slideLayouts/slideLayout2.xml"/><Relationship Id="rId6" Type="http://schemas.openxmlformats.org/officeDocument/2006/relationships/hyperlink" Target="https://www.lepnetwork.net/local-growth-hub-contacts/" TargetMode="External"/><Relationship Id="rId11" Type="http://schemas.openxmlformats.org/officeDocument/2006/relationships/image" Target="../media/image3.png"/><Relationship Id="rId5" Type="http://schemas.openxmlformats.org/officeDocument/2006/relationships/hyperlink" Target="https://www.gov.uk/guidance/receive-a-levy-transfer-from-another-business-to-fund-an-apprenticeship" TargetMode="External"/><Relationship Id="rId10" Type="http://schemas.openxmlformats.org/officeDocument/2006/relationships/image" Target="../media/image2.JPG"/><Relationship Id="rId4" Type="http://schemas.openxmlformats.org/officeDocument/2006/relationships/hyperlink" Target="https://www.youtube.com/playlist?list=PLXjcCX3hH9LWb4jrbO0OS2ZiNAEeVsd5V" TargetMode="External"/><Relationship Id="rId9"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6FUy_R9jJaQ" TargetMode="External"/><Relationship Id="rId7" Type="http://schemas.openxmlformats.org/officeDocument/2006/relationships/image" Target="../media/image3.png"/><Relationship Id="rId2" Type="http://schemas.openxmlformats.org/officeDocument/2006/relationships/image" Target="../media/image12.tmp"/><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hyperlink" Target="https://frimleytraininghub.co.uk/wp-content/uploads/2024/02/Apprenticeship-bite-sized-1.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youtube.com/playlist?list=PLXjcCX3hH9LWb4jrbO0OS2ZiNAEeVsd5V" TargetMode="External"/><Relationship Id="rId2" Type="http://schemas.openxmlformats.org/officeDocument/2006/relationships/hyperlink" Target="https://www.apprenticeships.gov.uk/employers/create-apprenticeship-service-account" TargetMode="Externa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ov.uk/guidance/receive-a-levy-transfer-from-another-business-to-fund-an-apprenticeship"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www.lepnetwork.net/local-growth-hub-contact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MGvvTNmlcNY?si=jE0zJEQLsNn_5CQ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ADB6D-4D2F-5840-EB89-ECDCFF3A60B5}"/>
              </a:ext>
            </a:extLst>
          </p:cNvPr>
          <p:cNvSpPr>
            <a:spLocks noGrp="1"/>
          </p:cNvSpPr>
          <p:nvPr>
            <p:ph type="ctrTitle"/>
          </p:nvPr>
        </p:nvSpPr>
        <p:spPr/>
        <p:txBody>
          <a:bodyPr>
            <a:normAutofit fontScale="90000"/>
          </a:bodyPr>
          <a:lstStyle/>
          <a:p>
            <a:r>
              <a:rPr lang="en-GB" dirty="0"/>
              <a:t>Apprenticeships in primary care</a:t>
            </a:r>
            <a:br>
              <a:rPr lang="en-GB" dirty="0"/>
            </a:br>
            <a:r>
              <a:rPr lang="en-GB" dirty="0"/>
              <a:t>Bitesize session 2: </a:t>
            </a:r>
            <a:r>
              <a:rPr lang="en-GB" b="1" dirty="0">
                <a:solidFill>
                  <a:srgbClr val="0070C0"/>
                </a:solidFill>
              </a:rPr>
              <a:t>Understanding Levy Transfers</a:t>
            </a:r>
          </a:p>
        </p:txBody>
      </p:sp>
      <p:sp>
        <p:nvSpPr>
          <p:cNvPr id="3" name="Subtitle 2">
            <a:extLst>
              <a:ext uri="{FF2B5EF4-FFF2-40B4-BE49-F238E27FC236}">
                <a16:creationId xmlns:a16="http://schemas.microsoft.com/office/drawing/2014/main" id="{DE6EF4C4-0237-AC7E-DD27-4607758C7395}"/>
              </a:ext>
            </a:extLst>
          </p:cNvPr>
          <p:cNvSpPr>
            <a:spLocks noGrp="1"/>
          </p:cNvSpPr>
          <p:nvPr>
            <p:ph type="subTitle" idx="1"/>
          </p:nvPr>
        </p:nvSpPr>
        <p:spPr>
          <a:xfrm>
            <a:off x="1524000" y="3629748"/>
            <a:ext cx="9144000" cy="1655762"/>
          </a:xfrm>
        </p:spPr>
        <p:txBody>
          <a:bodyPr>
            <a:normAutofit lnSpcReduction="10000"/>
          </a:bodyPr>
          <a:lstStyle/>
          <a:p>
            <a:r>
              <a:rPr lang="en-GB" dirty="0"/>
              <a:t>1</a:t>
            </a:r>
            <a:r>
              <a:rPr lang="en-GB" baseline="30000" dirty="0"/>
              <a:t>st</a:t>
            </a:r>
            <a:r>
              <a:rPr lang="en-GB" dirty="0"/>
              <a:t> May 2024</a:t>
            </a:r>
          </a:p>
          <a:p>
            <a:endParaRPr lang="en-GB" dirty="0"/>
          </a:p>
          <a:p>
            <a:r>
              <a:rPr lang="en-GB" dirty="0"/>
              <a:t>Kusham Nijhar and Kate Long, Apprenticeship Leads</a:t>
            </a:r>
          </a:p>
          <a:p>
            <a:r>
              <a:rPr lang="en-GB" dirty="0"/>
              <a:t>Thames Valley and Wessex</a:t>
            </a:r>
          </a:p>
        </p:txBody>
      </p:sp>
      <p:pic>
        <p:nvPicPr>
          <p:cNvPr id="5" name="Picture 4" descr="A logo for a health care company&#10;&#10;Description automatically generated">
            <a:extLst>
              <a:ext uri="{FF2B5EF4-FFF2-40B4-BE49-F238E27FC236}">
                <a16:creationId xmlns:a16="http://schemas.microsoft.com/office/drawing/2014/main" id="{7C0BC2B0-92D6-7D37-B876-3FAB6051EB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38" y="5713867"/>
            <a:ext cx="3289955" cy="1085399"/>
          </a:xfrm>
          <a:prstGeom prst="rect">
            <a:avLst/>
          </a:prstGeom>
        </p:spPr>
      </p:pic>
      <p:pic>
        <p:nvPicPr>
          <p:cNvPr id="6" name="Picture 5" descr="A blue and orange text&#10;&#10;Description automatically generated">
            <a:extLst>
              <a:ext uri="{FF2B5EF4-FFF2-40B4-BE49-F238E27FC236}">
                <a16:creationId xmlns:a16="http://schemas.microsoft.com/office/drawing/2014/main" id="{7C583973-6861-97EC-B089-B595ACA1E9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2703" y="5811157"/>
            <a:ext cx="2094759" cy="943385"/>
          </a:xfrm>
          <a:prstGeom prst="rect">
            <a:avLst/>
          </a:prstGeom>
        </p:spPr>
      </p:pic>
      <p:pic>
        <p:nvPicPr>
          <p:cNvPr id="7" name="Picture 6">
            <a:extLst>
              <a:ext uri="{FF2B5EF4-FFF2-40B4-BE49-F238E27FC236}">
                <a16:creationId xmlns:a16="http://schemas.microsoft.com/office/drawing/2014/main" id="{30AD7343-B551-33AB-B725-87403DF6B7BB}"/>
              </a:ext>
            </a:extLst>
          </p:cNvPr>
          <p:cNvPicPr>
            <a:picLocks noChangeAspect="1"/>
          </p:cNvPicPr>
          <p:nvPr/>
        </p:nvPicPr>
        <p:blipFill>
          <a:blip r:embed="rId5"/>
          <a:stretch>
            <a:fillRect/>
          </a:stretch>
        </p:blipFill>
        <p:spPr>
          <a:xfrm>
            <a:off x="4790339" y="5811157"/>
            <a:ext cx="2611321" cy="817932"/>
          </a:xfrm>
          <a:prstGeom prst="rect">
            <a:avLst/>
          </a:prstGeom>
        </p:spPr>
      </p:pic>
    </p:spTree>
    <p:extLst>
      <p:ext uri="{BB962C8B-B14F-4D97-AF65-F5344CB8AC3E}">
        <p14:creationId xmlns:p14="http://schemas.microsoft.com/office/powerpoint/2010/main" val="1139680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6F1964E-1074-CFC0-880F-75D426B6A14C}"/>
              </a:ext>
            </a:extLst>
          </p:cNvPr>
          <p:cNvSpPr>
            <a:spLocks noGrp="1"/>
          </p:cNvSpPr>
          <p:nvPr>
            <p:ph idx="1"/>
          </p:nvPr>
        </p:nvSpPr>
        <p:spPr>
          <a:xfrm>
            <a:off x="203813" y="1253331"/>
            <a:ext cx="11748041" cy="4351338"/>
          </a:xfrm>
        </p:spPr>
        <p:txBody>
          <a:bodyPr>
            <a:normAutofit/>
          </a:bodyPr>
          <a:lstStyle/>
          <a:p>
            <a:r>
              <a:rPr lang="en-GB" dirty="0"/>
              <a:t>Funding processed via the apprenticeship service account pays </a:t>
            </a:r>
            <a:r>
              <a:rPr lang="en-GB"/>
              <a:t>the training </a:t>
            </a:r>
            <a:r>
              <a:rPr lang="en-GB" dirty="0"/>
              <a:t>fees only – apprenticeship levy cannot be used for ineligible costs such as salary or backfill.</a:t>
            </a:r>
          </a:p>
          <a:p>
            <a:pPr marL="0" indent="0">
              <a:buNone/>
            </a:pPr>
            <a:endParaRPr lang="en-GB" dirty="0"/>
          </a:p>
          <a:p>
            <a:r>
              <a:rPr lang="en-GB" dirty="0"/>
              <a:t>NHSE support funding e.g. the nursing associate £8,160k funding is a separate payment, paid via NHSE or your ICB through an invoicing process.  Contact your local training hub or primary care school for support.</a:t>
            </a:r>
          </a:p>
          <a:p>
            <a:endParaRPr lang="en-GB" dirty="0"/>
          </a:p>
          <a:p>
            <a:endParaRPr lang="en-GB" dirty="0"/>
          </a:p>
          <a:p>
            <a:endParaRPr lang="en-GB" dirty="0"/>
          </a:p>
          <a:p>
            <a:endParaRPr lang="en-GB" dirty="0"/>
          </a:p>
        </p:txBody>
      </p:sp>
      <p:sp>
        <p:nvSpPr>
          <p:cNvPr id="6" name="Title 1">
            <a:extLst>
              <a:ext uri="{FF2B5EF4-FFF2-40B4-BE49-F238E27FC236}">
                <a16:creationId xmlns:a16="http://schemas.microsoft.com/office/drawing/2014/main" id="{00AB5B71-AEEF-5CBD-6974-E791519CD957}"/>
              </a:ext>
            </a:extLst>
          </p:cNvPr>
          <p:cNvSpPr>
            <a:spLocks noGrp="1"/>
          </p:cNvSpPr>
          <p:nvPr>
            <p:ph type="title"/>
          </p:nvPr>
        </p:nvSpPr>
        <p:spPr>
          <a:xfrm>
            <a:off x="150860" y="51593"/>
            <a:ext cx="10101503" cy="1325563"/>
          </a:xfrm>
        </p:spPr>
        <p:txBody>
          <a:bodyPr>
            <a:normAutofit/>
          </a:bodyPr>
          <a:lstStyle/>
          <a:p>
            <a:r>
              <a:rPr lang="en-GB" sz="3400" b="1" dirty="0">
                <a:solidFill>
                  <a:schemeClr val="accent1"/>
                </a:solidFill>
              </a:rPr>
              <a:t>Apprenticeship funding vs NHSE support funding</a:t>
            </a:r>
            <a:r>
              <a:rPr lang="en-GB" sz="3400" b="1" dirty="0">
                <a:solidFill>
                  <a:schemeClr val="tx2"/>
                </a:solidFill>
              </a:rPr>
              <a:t>	</a:t>
            </a:r>
            <a:r>
              <a:rPr lang="en-GB" sz="3400" dirty="0"/>
              <a:t>	</a:t>
            </a:r>
          </a:p>
        </p:txBody>
      </p:sp>
    </p:spTree>
    <p:extLst>
      <p:ext uri="{BB962C8B-B14F-4D97-AF65-F5344CB8AC3E}">
        <p14:creationId xmlns:p14="http://schemas.microsoft.com/office/powerpoint/2010/main" val="1180121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A6317-83C3-4DE9-5079-71A3D9EDDA76}"/>
              </a:ext>
            </a:extLst>
          </p:cNvPr>
          <p:cNvSpPr>
            <a:spLocks noGrp="1"/>
          </p:cNvSpPr>
          <p:nvPr>
            <p:ph type="title"/>
          </p:nvPr>
        </p:nvSpPr>
        <p:spPr>
          <a:xfrm>
            <a:off x="247073" y="-78220"/>
            <a:ext cx="10515600" cy="1325563"/>
          </a:xfrm>
        </p:spPr>
        <p:txBody>
          <a:bodyPr/>
          <a:lstStyle/>
          <a:p>
            <a:r>
              <a:rPr lang="en-GB" b="1" dirty="0">
                <a:solidFill>
                  <a:schemeClr val="accent1"/>
                </a:solidFill>
              </a:rPr>
              <a:t>Useful contacts and links</a:t>
            </a:r>
          </a:p>
        </p:txBody>
      </p:sp>
      <p:sp>
        <p:nvSpPr>
          <p:cNvPr id="3" name="Content Placeholder 2">
            <a:extLst>
              <a:ext uri="{FF2B5EF4-FFF2-40B4-BE49-F238E27FC236}">
                <a16:creationId xmlns:a16="http://schemas.microsoft.com/office/drawing/2014/main" id="{034C1597-6596-9829-32F5-192A5966904B}"/>
              </a:ext>
            </a:extLst>
          </p:cNvPr>
          <p:cNvSpPr>
            <a:spLocks noGrp="1"/>
          </p:cNvSpPr>
          <p:nvPr>
            <p:ph idx="1"/>
          </p:nvPr>
        </p:nvSpPr>
        <p:spPr>
          <a:xfrm>
            <a:off x="247072" y="1253331"/>
            <a:ext cx="11750963" cy="4351338"/>
          </a:xfrm>
        </p:spPr>
        <p:txBody>
          <a:bodyPr>
            <a:normAutofit/>
          </a:bodyPr>
          <a:lstStyle/>
          <a:p>
            <a:r>
              <a:rPr lang="en-GB" dirty="0"/>
              <a:t>For local support email: </a:t>
            </a:r>
            <a:r>
              <a:rPr lang="en-GB" dirty="0">
                <a:hlinkClick r:id="rId2"/>
              </a:rPr>
              <a:t>england.primarycareschooltvw.se@nhs.net</a:t>
            </a:r>
            <a:endParaRPr lang="en-GB" dirty="0"/>
          </a:p>
          <a:p>
            <a:r>
              <a:rPr lang="en-GB" dirty="0"/>
              <a:t>Create your Digital Apprenticeship Service account (DAS): </a:t>
            </a:r>
            <a:r>
              <a:rPr lang="en-GB" dirty="0">
                <a:hlinkClick r:id="rId3"/>
              </a:rPr>
              <a:t>Create an apprenticeship service account</a:t>
            </a:r>
            <a:endParaRPr lang="en-GB" dirty="0"/>
          </a:p>
          <a:p>
            <a:r>
              <a:rPr lang="en-GB" dirty="0"/>
              <a:t>Apprentices service video guides: </a:t>
            </a:r>
            <a:r>
              <a:rPr lang="en-GB" dirty="0">
                <a:hlinkClick r:id="rId4"/>
              </a:rPr>
              <a:t>Using the Apprenticeship Service - YouTube</a:t>
            </a:r>
            <a:endParaRPr lang="en-GB" dirty="0"/>
          </a:p>
          <a:p>
            <a:r>
              <a:rPr lang="en-GB" dirty="0"/>
              <a:t>Using the levy pledging service: </a:t>
            </a:r>
            <a:r>
              <a:rPr lang="en-GB" dirty="0">
                <a:hlinkClick r:id="rId5"/>
              </a:rPr>
              <a:t>Receive a levy transfer from another business to fund an apprenticeship - GOV.UK (www.gov.uk)</a:t>
            </a:r>
            <a:endParaRPr lang="en-GB" dirty="0"/>
          </a:p>
          <a:p>
            <a:r>
              <a:rPr lang="en-GB" dirty="0"/>
              <a:t>Find your Local Enterprise Partnership: </a:t>
            </a:r>
            <a:r>
              <a:rPr lang="en-GB" dirty="0">
                <a:hlinkClick r:id="rId6"/>
              </a:rPr>
              <a:t>LEP Growth Hubs | The LEP Network</a:t>
            </a:r>
            <a:endParaRPr lang="en-GB" dirty="0"/>
          </a:p>
          <a:p>
            <a:r>
              <a:rPr lang="en-GB" dirty="0"/>
              <a:t>General tips to support your apprentice - </a:t>
            </a:r>
            <a:r>
              <a:rPr lang="en-GB" dirty="0">
                <a:hlinkClick r:id="rId7"/>
              </a:rPr>
              <a:t>DfE videos for small employers </a:t>
            </a:r>
            <a:endParaRPr lang="en-GB" dirty="0"/>
          </a:p>
          <a:p>
            <a:r>
              <a:rPr lang="en-GB" dirty="0">
                <a:hlinkClick r:id="rId8"/>
              </a:rPr>
              <a:t>Apprenticeships in Primary Care - Working across Wessex (hee.nhs.uk) </a:t>
            </a:r>
            <a:endParaRPr lang="en-GB" dirty="0"/>
          </a:p>
        </p:txBody>
      </p:sp>
      <p:pic>
        <p:nvPicPr>
          <p:cNvPr id="4" name="Picture 3" descr="A logo for a health care company&#10;&#10;Description automatically generated">
            <a:extLst>
              <a:ext uri="{FF2B5EF4-FFF2-40B4-BE49-F238E27FC236}">
                <a16:creationId xmlns:a16="http://schemas.microsoft.com/office/drawing/2014/main" id="{AEE70109-F652-E86B-49F4-A0F358E442B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4538" y="5941273"/>
            <a:ext cx="2600665" cy="857993"/>
          </a:xfrm>
          <a:prstGeom prst="rect">
            <a:avLst/>
          </a:prstGeom>
        </p:spPr>
      </p:pic>
      <p:pic>
        <p:nvPicPr>
          <p:cNvPr id="5" name="Picture 4" descr="A blue and orange text&#10;&#10;Description automatically generated">
            <a:extLst>
              <a:ext uri="{FF2B5EF4-FFF2-40B4-BE49-F238E27FC236}">
                <a16:creationId xmlns:a16="http://schemas.microsoft.com/office/drawing/2014/main" id="{17FE6179-E5B4-CF3E-E437-9614AF33175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72703" y="6008809"/>
            <a:ext cx="1655879" cy="745733"/>
          </a:xfrm>
          <a:prstGeom prst="rect">
            <a:avLst/>
          </a:prstGeom>
        </p:spPr>
      </p:pic>
      <p:pic>
        <p:nvPicPr>
          <p:cNvPr id="6" name="Picture 5">
            <a:extLst>
              <a:ext uri="{FF2B5EF4-FFF2-40B4-BE49-F238E27FC236}">
                <a16:creationId xmlns:a16="http://schemas.microsoft.com/office/drawing/2014/main" id="{640C364E-3E5A-A5CB-C379-91DCB344D852}"/>
              </a:ext>
            </a:extLst>
          </p:cNvPr>
          <p:cNvPicPr>
            <a:picLocks noChangeAspect="1"/>
          </p:cNvPicPr>
          <p:nvPr/>
        </p:nvPicPr>
        <p:blipFill>
          <a:blip r:embed="rId11"/>
          <a:stretch>
            <a:fillRect/>
          </a:stretch>
        </p:blipFill>
        <p:spPr>
          <a:xfrm>
            <a:off x="4790340" y="5982525"/>
            <a:ext cx="2064214" cy="646564"/>
          </a:xfrm>
          <a:prstGeom prst="rect">
            <a:avLst/>
          </a:prstGeom>
        </p:spPr>
      </p:pic>
    </p:spTree>
    <p:extLst>
      <p:ext uri="{BB962C8B-B14F-4D97-AF65-F5344CB8AC3E}">
        <p14:creationId xmlns:p14="http://schemas.microsoft.com/office/powerpoint/2010/main" val="2989586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67378C41-C710-EB2B-9053-3A7C032DB29A}"/>
              </a:ext>
            </a:extLst>
          </p:cNvPr>
          <p:cNvSpPr txBox="1">
            <a:spLocks/>
          </p:cNvSpPr>
          <p:nvPr/>
        </p:nvSpPr>
        <p:spPr>
          <a:xfrm>
            <a:off x="1371597" y="348865"/>
            <a:ext cx="10044023" cy="877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b="1" kern="1200">
                <a:solidFill>
                  <a:srgbClr val="FFFFFF"/>
                </a:solidFill>
                <a:latin typeface="+mj-lt"/>
                <a:ea typeface="+mj-ea"/>
                <a:cs typeface="+mj-cs"/>
              </a:rPr>
              <a:t>Apprenticeships:  information sessions</a:t>
            </a:r>
          </a:p>
        </p:txBody>
      </p:sp>
      <p:pic>
        <p:nvPicPr>
          <p:cNvPr id="8" name="Picture 7">
            <a:extLst>
              <a:ext uri="{FF2B5EF4-FFF2-40B4-BE49-F238E27FC236}">
                <a16:creationId xmlns:a16="http://schemas.microsoft.com/office/drawing/2014/main" id="{E28245DE-4A08-4F64-B9D0-ED5C03AE5095}"/>
              </a:ext>
            </a:extLst>
          </p:cNvPr>
          <p:cNvPicPr>
            <a:picLocks noChangeAspect="1"/>
          </p:cNvPicPr>
          <p:nvPr/>
        </p:nvPicPr>
        <p:blipFill>
          <a:blip r:embed="rId2"/>
          <a:stretch>
            <a:fillRect/>
          </a:stretch>
        </p:blipFill>
        <p:spPr>
          <a:xfrm>
            <a:off x="6104648" y="3951413"/>
            <a:ext cx="6644" cy="6644"/>
          </a:xfrm>
          <a:prstGeom prst="rect">
            <a:avLst/>
          </a:prstGeom>
        </p:spPr>
      </p:pic>
      <p:sp>
        <p:nvSpPr>
          <p:cNvPr id="11" name="Content Placeholder 10">
            <a:extLst>
              <a:ext uri="{FF2B5EF4-FFF2-40B4-BE49-F238E27FC236}">
                <a16:creationId xmlns:a16="http://schemas.microsoft.com/office/drawing/2014/main" id="{3A3719F3-8C6A-A4CD-E36F-616B545693FC}"/>
              </a:ext>
            </a:extLst>
          </p:cNvPr>
          <p:cNvSpPr>
            <a:spLocks/>
          </p:cNvSpPr>
          <p:nvPr/>
        </p:nvSpPr>
        <p:spPr>
          <a:xfrm>
            <a:off x="368438" y="1830095"/>
            <a:ext cx="11472420" cy="3922717"/>
          </a:xfrm>
          <a:prstGeom prst="rect">
            <a:avLst/>
          </a:prstGeom>
        </p:spPr>
        <p:txBody>
          <a:bodyPr>
            <a:normAutofit fontScale="85000" lnSpcReduction="20000"/>
          </a:bodyPr>
          <a:lstStyle/>
          <a:p>
            <a:pPr defTabSz="630936">
              <a:spcAft>
                <a:spcPts val="600"/>
              </a:spcAft>
            </a:pPr>
            <a:r>
              <a:rPr lang="en-GB" kern="1200" dirty="0">
                <a:solidFill>
                  <a:srgbClr val="333333"/>
                </a:solidFill>
                <a:latin typeface="+mn-lt"/>
                <a:ea typeface="+mn-ea"/>
                <a:cs typeface="+mn-cs"/>
              </a:rPr>
              <a:t>6th March – Apprenticeships: What’s available for Primary Care and how to get started – recording : </a:t>
            </a:r>
            <a:r>
              <a:rPr lang="en-GB" dirty="0">
                <a:hlinkClick r:id="rId3"/>
              </a:rPr>
              <a:t>Understanding apprentices in Primary Care and how to get started. (youtube.com)</a:t>
            </a:r>
            <a:r>
              <a:rPr lang="en-GB" dirty="0"/>
              <a:t> </a:t>
            </a:r>
            <a:r>
              <a:rPr lang="en-GB" kern="1200" dirty="0">
                <a:solidFill>
                  <a:srgbClr val="333333"/>
                </a:solidFill>
                <a:highlight>
                  <a:srgbClr val="FFFF00"/>
                </a:highlight>
                <a:latin typeface="+mn-lt"/>
                <a:ea typeface="+mn-ea"/>
                <a:cs typeface="+mn-cs"/>
              </a:rPr>
              <a:t> </a:t>
            </a:r>
          </a:p>
          <a:p>
            <a:pPr defTabSz="630936">
              <a:spcAft>
                <a:spcPts val="600"/>
              </a:spcAft>
            </a:pPr>
            <a:endParaRPr lang="en-GB" kern="1200" dirty="0">
              <a:solidFill>
                <a:srgbClr val="333333"/>
              </a:solidFill>
              <a:latin typeface="+mn-lt"/>
              <a:ea typeface="+mn-ea"/>
              <a:cs typeface="+mn-cs"/>
            </a:endParaRPr>
          </a:p>
          <a:p>
            <a:pPr defTabSz="630936">
              <a:spcAft>
                <a:spcPts val="600"/>
              </a:spcAft>
            </a:pPr>
            <a:r>
              <a:rPr lang="en-GB" i="1" kern="1200" dirty="0">
                <a:solidFill>
                  <a:srgbClr val="333333"/>
                </a:solidFill>
                <a:latin typeface="+mn-lt"/>
                <a:ea typeface="+mn-ea"/>
                <a:cs typeface="+mn-cs"/>
              </a:rPr>
              <a:t>1st May – Apprenticeships: Understanding levy transfers</a:t>
            </a:r>
          </a:p>
          <a:p>
            <a:pPr defTabSz="630936">
              <a:spcAft>
                <a:spcPts val="600"/>
              </a:spcAft>
            </a:pPr>
            <a:endParaRPr lang="en-GB" kern="1200" dirty="0">
              <a:solidFill>
                <a:srgbClr val="333333"/>
              </a:solidFill>
              <a:latin typeface="+mn-lt"/>
              <a:ea typeface="+mn-ea"/>
              <a:cs typeface="+mn-cs"/>
            </a:endParaRPr>
          </a:p>
          <a:p>
            <a:pPr defTabSz="630936">
              <a:spcAft>
                <a:spcPts val="600"/>
              </a:spcAft>
            </a:pPr>
            <a:r>
              <a:rPr lang="en-GB" kern="1200" dirty="0">
                <a:solidFill>
                  <a:srgbClr val="333333"/>
                </a:solidFill>
                <a:latin typeface="+mn-lt"/>
                <a:ea typeface="+mn-ea"/>
                <a:cs typeface="+mn-cs"/>
              </a:rPr>
              <a:t>3rd July – Apprenticeships: Understanding the Pharmacy Technician programmes</a:t>
            </a:r>
          </a:p>
          <a:p>
            <a:pPr defTabSz="630936">
              <a:spcAft>
                <a:spcPts val="600"/>
              </a:spcAft>
            </a:pPr>
            <a:endParaRPr lang="en-GB" kern="1200" dirty="0">
              <a:solidFill>
                <a:srgbClr val="333333"/>
              </a:solidFill>
              <a:latin typeface="+mn-lt"/>
              <a:ea typeface="+mn-ea"/>
              <a:cs typeface="+mn-cs"/>
            </a:endParaRPr>
          </a:p>
          <a:p>
            <a:pPr defTabSz="630936">
              <a:spcAft>
                <a:spcPts val="600"/>
              </a:spcAft>
            </a:pPr>
            <a:r>
              <a:rPr lang="en-GB" kern="1200" dirty="0">
                <a:solidFill>
                  <a:srgbClr val="333333"/>
                </a:solidFill>
                <a:latin typeface="+mn-lt"/>
                <a:ea typeface="+mn-ea"/>
                <a:cs typeface="+mn-cs"/>
              </a:rPr>
              <a:t>4th September – Apprenticeships: Management and Leadership</a:t>
            </a:r>
          </a:p>
          <a:p>
            <a:pPr defTabSz="630936">
              <a:spcAft>
                <a:spcPts val="600"/>
              </a:spcAft>
            </a:pPr>
            <a:endParaRPr lang="en-GB" kern="1200" dirty="0">
              <a:solidFill>
                <a:srgbClr val="333333"/>
              </a:solidFill>
              <a:latin typeface="+mn-lt"/>
              <a:ea typeface="+mn-ea"/>
              <a:cs typeface="+mn-cs"/>
            </a:endParaRPr>
          </a:p>
          <a:p>
            <a:pPr defTabSz="630936">
              <a:spcAft>
                <a:spcPts val="600"/>
              </a:spcAft>
            </a:pPr>
            <a:r>
              <a:rPr lang="en-GB" kern="1200" dirty="0">
                <a:solidFill>
                  <a:srgbClr val="333333"/>
                </a:solidFill>
                <a:latin typeface="+mn-lt"/>
                <a:ea typeface="+mn-ea"/>
                <a:cs typeface="+mn-cs"/>
              </a:rPr>
              <a:t>6th November – Apprenticeships: Digital and Quality</a:t>
            </a:r>
          </a:p>
          <a:p>
            <a:pPr defTabSz="630936">
              <a:spcAft>
                <a:spcPts val="600"/>
              </a:spcAft>
            </a:pPr>
            <a:endParaRPr lang="en-GB" kern="1200" dirty="0">
              <a:solidFill>
                <a:srgbClr val="333333"/>
              </a:solidFill>
              <a:latin typeface="+mn-lt"/>
              <a:ea typeface="+mn-ea"/>
              <a:cs typeface="+mn-cs"/>
            </a:endParaRPr>
          </a:p>
          <a:p>
            <a:pPr defTabSz="630936">
              <a:spcAft>
                <a:spcPts val="600"/>
              </a:spcAft>
            </a:pPr>
            <a:r>
              <a:rPr lang="en-GB" kern="1200" dirty="0">
                <a:solidFill>
                  <a:srgbClr val="333333"/>
                </a:solidFill>
                <a:latin typeface="+mn-lt"/>
                <a:ea typeface="+mn-ea"/>
                <a:cs typeface="+mn-cs"/>
              </a:rPr>
              <a:t>All sessions run from 12:30 – 13:00</a:t>
            </a:r>
          </a:p>
          <a:p>
            <a:pPr defTabSz="630936">
              <a:spcAft>
                <a:spcPts val="600"/>
              </a:spcAft>
            </a:pPr>
            <a:endParaRPr lang="en-GB" kern="1200" dirty="0">
              <a:solidFill>
                <a:srgbClr val="333333"/>
              </a:solidFill>
              <a:latin typeface="+mn-lt"/>
              <a:ea typeface="+mn-ea"/>
              <a:cs typeface="+mn-cs"/>
            </a:endParaRPr>
          </a:p>
          <a:p>
            <a:pPr defTabSz="630936">
              <a:spcAft>
                <a:spcPts val="600"/>
              </a:spcAft>
            </a:pPr>
            <a:r>
              <a:rPr lang="en-GB" kern="1200" dirty="0">
                <a:solidFill>
                  <a:srgbClr val="7030A0"/>
                </a:solidFill>
                <a:latin typeface="+mn-lt"/>
                <a:ea typeface="+mn-ea"/>
                <a:cs typeface="+mn-cs"/>
              </a:rPr>
              <a:t>Click </a:t>
            </a:r>
            <a:r>
              <a:rPr lang="en-GB" kern="1200" dirty="0">
                <a:solidFill>
                  <a:srgbClr val="7030A0"/>
                </a:solidFill>
                <a:latin typeface="+mn-lt"/>
                <a:ea typeface="+mn-ea"/>
                <a:cs typeface="+mn-cs"/>
                <a:hlinkClick r:id="rId4">
                  <a:extLst>
                    <a:ext uri="{A12FA001-AC4F-418D-AE19-62706E023703}">
                      <ahyp:hlinkClr xmlns:ahyp="http://schemas.microsoft.com/office/drawing/2018/hyperlinkcolor" val="tx"/>
                    </a:ext>
                  </a:extLst>
                </a:hlinkClick>
              </a:rPr>
              <a:t>here</a:t>
            </a:r>
            <a:r>
              <a:rPr lang="en-GB" kern="1200" dirty="0">
                <a:solidFill>
                  <a:srgbClr val="7030A0"/>
                </a:solidFill>
                <a:latin typeface="+mn-lt"/>
                <a:ea typeface="+mn-ea"/>
                <a:cs typeface="+mn-cs"/>
              </a:rPr>
              <a:t> for more information and to book.</a:t>
            </a:r>
          </a:p>
          <a:p>
            <a:pPr marL="0" indent="0">
              <a:spcAft>
                <a:spcPts val="600"/>
              </a:spcAft>
              <a:buNone/>
            </a:pPr>
            <a:endParaRPr lang="en-GB" sz="2800" dirty="0"/>
          </a:p>
        </p:txBody>
      </p:sp>
      <p:pic>
        <p:nvPicPr>
          <p:cNvPr id="2" name="Picture 1" descr="A logo for a health care company&#10;&#10;Description automatically generated">
            <a:extLst>
              <a:ext uri="{FF2B5EF4-FFF2-40B4-BE49-F238E27FC236}">
                <a16:creationId xmlns:a16="http://schemas.microsoft.com/office/drawing/2014/main" id="{471A2FD0-2AC5-661A-DF0A-5875C297E0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142" y="5720215"/>
            <a:ext cx="3113759" cy="1027270"/>
          </a:xfrm>
          <a:prstGeom prst="rect">
            <a:avLst/>
          </a:prstGeom>
        </p:spPr>
      </p:pic>
      <p:pic>
        <p:nvPicPr>
          <p:cNvPr id="3" name="Picture 2" descr="A blue and orange text&#10;&#10;Description automatically generated">
            <a:extLst>
              <a:ext uri="{FF2B5EF4-FFF2-40B4-BE49-F238E27FC236}">
                <a16:creationId xmlns:a16="http://schemas.microsoft.com/office/drawing/2014/main" id="{AF2457A5-5196-BB25-967A-7DA949AD54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75274" y="5632944"/>
            <a:ext cx="1982572" cy="892861"/>
          </a:xfrm>
          <a:prstGeom prst="rect">
            <a:avLst/>
          </a:prstGeom>
        </p:spPr>
      </p:pic>
      <p:pic>
        <p:nvPicPr>
          <p:cNvPr id="4" name="Picture 3">
            <a:extLst>
              <a:ext uri="{FF2B5EF4-FFF2-40B4-BE49-F238E27FC236}">
                <a16:creationId xmlns:a16="http://schemas.microsoft.com/office/drawing/2014/main" id="{50956410-FAEE-9A56-3AF2-795E7549D1F9}"/>
              </a:ext>
            </a:extLst>
          </p:cNvPr>
          <p:cNvPicPr>
            <a:picLocks noChangeAspect="1"/>
          </p:cNvPicPr>
          <p:nvPr/>
        </p:nvPicPr>
        <p:blipFill>
          <a:blip r:embed="rId7"/>
          <a:stretch>
            <a:fillRect/>
          </a:stretch>
        </p:blipFill>
        <p:spPr>
          <a:xfrm>
            <a:off x="4762915" y="5720215"/>
            <a:ext cx="2471469" cy="774127"/>
          </a:xfrm>
          <a:prstGeom prst="rect">
            <a:avLst/>
          </a:prstGeom>
        </p:spPr>
      </p:pic>
    </p:spTree>
    <p:extLst>
      <p:ext uri="{BB962C8B-B14F-4D97-AF65-F5344CB8AC3E}">
        <p14:creationId xmlns:p14="http://schemas.microsoft.com/office/powerpoint/2010/main" val="2238775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33317D-8236-622D-71E9-9926091E4303}"/>
              </a:ext>
            </a:extLst>
          </p:cNvPr>
          <p:cNvSpPr>
            <a:spLocks noGrp="1"/>
          </p:cNvSpPr>
          <p:nvPr>
            <p:ph type="title"/>
          </p:nvPr>
        </p:nvSpPr>
        <p:spPr>
          <a:xfrm>
            <a:off x="91045" y="-128647"/>
            <a:ext cx="5685874" cy="1325563"/>
          </a:xfrm>
        </p:spPr>
        <p:txBody>
          <a:bodyPr>
            <a:normAutofit/>
          </a:bodyPr>
          <a:lstStyle/>
          <a:p>
            <a:r>
              <a:rPr lang="en-GB" sz="3400" b="1" dirty="0">
                <a:solidFill>
                  <a:srgbClr val="0070C0"/>
                </a:solidFill>
              </a:rPr>
              <a:t>Digital apprenticeship service (DAS) account</a:t>
            </a:r>
            <a:r>
              <a:rPr lang="en-GB" sz="3400" dirty="0"/>
              <a:t>		</a:t>
            </a:r>
          </a:p>
        </p:txBody>
      </p:sp>
      <p:sp>
        <p:nvSpPr>
          <p:cNvPr id="3" name="Content Placeholder 2">
            <a:extLst>
              <a:ext uri="{FF2B5EF4-FFF2-40B4-BE49-F238E27FC236}">
                <a16:creationId xmlns:a16="http://schemas.microsoft.com/office/drawing/2014/main" id="{85735C43-341B-0652-1B49-51DB661561E4}"/>
              </a:ext>
            </a:extLst>
          </p:cNvPr>
          <p:cNvSpPr>
            <a:spLocks noGrp="1"/>
          </p:cNvSpPr>
          <p:nvPr>
            <p:ph idx="1"/>
          </p:nvPr>
        </p:nvSpPr>
        <p:spPr>
          <a:xfrm>
            <a:off x="136837" y="1135947"/>
            <a:ext cx="5593060" cy="2678597"/>
          </a:xfrm>
        </p:spPr>
        <p:txBody>
          <a:bodyPr>
            <a:normAutofit fontScale="77500" lnSpcReduction="20000"/>
          </a:bodyPr>
          <a:lstStyle/>
          <a:p>
            <a:pPr>
              <a:lnSpc>
                <a:spcPct val="120000"/>
              </a:lnSpc>
            </a:pPr>
            <a:r>
              <a:rPr lang="en-GB" sz="2000" dirty="0"/>
              <a:t>Nothing happens without an </a:t>
            </a:r>
            <a:r>
              <a:rPr lang="en-GB" sz="2000" dirty="0">
                <a:hlinkClick r:id="rId2"/>
              </a:rPr>
              <a:t>Apprenticeship Service account</a:t>
            </a:r>
            <a:r>
              <a:rPr lang="en-GB" sz="2000" dirty="0"/>
              <a:t>         </a:t>
            </a:r>
            <a:r>
              <a:rPr lang="en-GB" sz="1800" dirty="0"/>
              <a:t>The employer who will pay the apprentice salary will need to create this account (i.e. through their payroll).</a:t>
            </a:r>
          </a:p>
          <a:p>
            <a:r>
              <a:rPr lang="en-GB" sz="2000" dirty="0"/>
              <a:t>In this system you can:</a:t>
            </a:r>
          </a:p>
          <a:p>
            <a:pPr>
              <a:buFontTx/>
              <a:buChar char="-"/>
            </a:pPr>
            <a:r>
              <a:rPr lang="en-GB" sz="2000" dirty="0"/>
              <a:t>make automated payments to the training provider</a:t>
            </a:r>
          </a:p>
          <a:p>
            <a:pPr>
              <a:buFontTx/>
              <a:buChar char="-"/>
            </a:pPr>
            <a:r>
              <a:rPr lang="en-GB" sz="2000" dirty="0"/>
              <a:t>have control of the apprentice details</a:t>
            </a:r>
          </a:p>
          <a:p>
            <a:pPr>
              <a:buFontTx/>
              <a:buChar char="-"/>
            </a:pPr>
            <a:r>
              <a:rPr lang="en-GB" sz="2000" dirty="0"/>
              <a:t>use of the apprenticeship recruitment service</a:t>
            </a:r>
          </a:p>
          <a:p>
            <a:pPr>
              <a:buFontTx/>
              <a:buChar char="-"/>
            </a:pPr>
            <a:r>
              <a:rPr lang="en-GB" sz="2000" dirty="0"/>
              <a:t>Accept levy transfer connection requests</a:t>
            </a:r>
          </a:p>
          <a:p>
            <a:pPr marL="0" indent="0">
              <a:buNone/>
            </a:pPr>
            <a:r>
              <a:rPr lang="en-GB" sz="2000" dirty="0"/>
              <a:t>…and more</a:t>
            </a:r>
          </a:p>
        </p:txBody>
      </p:sp>
      <p:sp>
        <p:nvSpPr>
          <p:cNvPr id="1033" name="Oval 103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6" name="Picture 2" descr="Reform: Do Not Pass Go - The Crucial Voice of the PeopleThe Crucial Voice  of the People">
            <a:extLst>
              <a:ext uri="{FF2B5EF4-FFF2-40B4-BE49-F238E27FC236}">
                <a16:creationId xmlns:a16="http://schemas.microsoft.com/office/drawing/2014/main" id="{31FFF0AA-3494-712E-FEC9-B882F5ED71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28" r="3" b="3"/>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1035" name="Arc 1034">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Picture 4">
            <a:extLst>
              <a:ext uri="{FF2B5EF4-FFF2-40B4-BE49-F238E27FC236}">
                <a16:creationId xmlns:a16="http://schemas.microsoft.com/office/drawing/2014/main" id="{FE81D949-050A-BB1E-BCC4-65CFA235F6D5}"/>
              </a:ext>
            </a:extLst>
          </p:cNvPr>
          <p:cNvPicPr>
            <a:picLocks noChangeAspect="1"/>
          </p:cNvPicPr>
          <p:nvPr/>
        </p:nvPicPr>
        <p:blipFill rotWithShape="1">
          <a:blip r:embed="rId4"/>
          <a:srcRect r="-3" b="8095"/>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7" name="Graphic 6" descr="Pound with solid fill">
            <a:extLst>
              <a:ext uri="{FF2B5EF4-FFF2-40B4-BE49-F238E27FC236}">
                <a16:creationId xmlns:a16="http://schemas.microsoft.com/office/drawing/2014/main" id="{FFB6B594-924B-20FD-A4EE-D94C5E227B9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00635" y="-122"/>
            <a:ext cx="1024021" cy="1024021"/>
          </a:xfrm>
          <a:prstGeom prst="rect">
            <a:avLst/>
          </a:prstGeom>
        </p:spPr>
      </p:pic>
      <p:sp>
        <p:nvSpPr>
          <p:cNvPr id="4" name="Oval 3">
            <a:extLst>
              <a:ext uri="{FF2B5EF4-FFF2-40B4-BE49-F238E27FC236}">
                <a16:creationId xmlns:a16="http://schemas.microsoft.com/office/drawing/2014/main" id="{ADCFB523-DEF9-1AB6-5740-7B506A8DFF84}"/>
              </a:ext>
            </a:extLst>
          </p:cNvPr>
          <p:cNvSpPr/>
          <p:nvPr/>
        </p:nvSpPr>
        <p:spPr>
          <a:xfrm rot="20937699">
            <a:off x="479348" y="3687080"/>
            <a:ext cx="2946400" cy="259307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Top tip 1: to enable the full functionality of the DAS, you must accept the </a:t>
            </a:r>
            <a:r>
              <a:rPr lang="en-GB" b="1" dirty="0"/>
              <a:t>Apprenticeship Agreement</a:t>
            </a:r>
          </a:p>
        </p:txBody>
      </p:sp>
      <p:sp>
        <p:nvSpPr>
          <p:cNvPr id="6" name="Oval 5">
            <a:extLst>
              <a:ext uri="{FF2B5EF4-FFF2-40B4-BE49-F238E27FC236}">
                <a16:creationId xmlns:a16="http://schemas.microsoft.com/office/drawing/2014/main" id="{937ABDAB-6181-AB3C-BD27-C0BCE71CE95C}"/>
              </a:ext>
            </a:extLst>
          </p:cNvPr>
          <p:cNvSpPr/>
          <p:nvPr/>
        </p:nvSpPr>
        <p:spPr>
          <a:xfrm rot="20963102">
            <a:off x="3698797" y="3140968"/>
            <a:ext cx="4335873" cy="306284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Top tip 2: Change the name on your DAS account to match the name of your Practice.  Training Providers often struggle with the names on your PAYE account, e.g. </a:t>
            </a:r>
            <a:r>
              <a:rPr lang="en-GB" dirty="0" err="1"/>
              <a:t>Drs.</a:t>
            </a:r>
            <a:r>
              <a:rPr lang="en-GB" dirty="0"/>
              <a:t> Smith &amp; Jones, when they are dealing with several Practices.</a:t>
            </a:r>
            <a:endParaRPr lang="en-GB" b="1" dirty="0"/>
          </a:p>
        </p:txBody>
      </p:sp>
      <p:sp>
        <p:nvSpPr>
          <p:cNvPr id="10" name="TextBox 9">
            <a:extLst>
              <a:ext uri="{FF2B5EF4-FFF2-40B4-BE49-F238E27FC236}">
                <a16:creationId xmlns:a16="http://schemas.microsoft.com/office/drawing/2014/main" id="{2F65A3BA-5CD4-2CA2-30B9-CB812AD4E1DF}"/>
              </a:ext>
            </a:extLst>
          </p:cNvPr>
          <p:cNvSpPr txBox="1"/>
          <p:nvPr/>
        </p:nvSpPr>
        <p:spPr>
          <a:xfrm>
            <a:off x="258360" y="6387014"/>
            <a:ext cx="6137562" cy="369332"/>
          </a:xfrm>
          <a:prstGeom prst="rect">
            <a:avLst/>
          </a:prstGeom>
          <a:noFill/>
        </p:spPr>
        <p:txBody>
          <a:bodyPr wrap="square">
            <a:spAutoFit/>
          </a:bodyPr>
          <a:lstStyle/>
          <a:p>
            <a:r>
              <a:rPr lang="en-GB" sz="1800" dirty="0"/>
              <a:t>Click </a:t>
            </a:r>
            <a:r>
              <a:rPr lang="en-GB" sz="1800" dirty="0">
                <a:hlinkClick r:id="rId7">
                  <a:extLst>
                    <a:ext uri="{A12FA001-AC4F-418D-AE19-62706E023703}">
                      <ahyp:hlinkClr xmlns:ahyp="http://schemas.microsoft.com/office/drawing/2018/hyperlinkcolor" val="tx"/>
                    </a:ext>
                  </a:extLst>
                </a:hlinkClick>
              </a:rPr>
              <a:t>here for instructions and information videos</a:t>
            </a:r>
            <a:endParaRPr lang="en-GB" sz="1800" dirty="0"/>
          </a:p>
        </p:txBody>
      </p:sp>
    </p:spTree>
    <p:extLst>
      <p:ext uri="{BB962C8B-B14F-4D97-AF65-F5344CB8AC3E}">
        <p14:creationId xmlns:p14="http://schemas.microsoft.com/office/powerpoint/2010/main" val="74067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par>
                                <p:cTn id="19" presetID="3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500"/>
                                        <p:tgtEl>
                                          <p:spTgt spid="6"/>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22" name="Rectangle 2121">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23" name="Arc 2122">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le 1">
            <a:extLst>
              <a:ext uri="{FF2B5EF4-FFF2-40B4-BE49-F238E27FC236}">
                <a16:creationId xmlns:a16="http://schemas.microsoft.com/office/drawing/2014/main" id="{A969A724-77C0-8E56-11DA-856B87610344}"/>
              </a:ext>
            </a:extLst>
          </p:cNvPr>
          <p:cNvSpPr>
            <a:spLocks noGrp="1"/>
          </p:cNvSpPr>
          <p:nvPr>
            <p:ph type="title"/>
          </p:nvPr>
        </p:nvSpPr>
        <p:spPr>
          <a:xfrm>
            <a:off x="161409" y="-279866"/>
            <a:ext cx="10515599" cy="1325563"/>
          </a:xfrm>
        </p:spPr>
        <p:txBody>
          <a:bodyPr>
            <a:normAutofit/>
          </a:bodyPr>
          <a:lstStyle/>
          <a:p>
            <a:r>
              <a:rPr lang="en-GB" dirty="0"/>
              <a:t>Apprenticeship programme funding options</a:t>
            </a:r>
          </a:p>
        </p:txBody>
      </p:sp>
      <p:sp>
        <p:nvSpPr>
          <p:cNvPr id="2124" name="Content Placeholder 2">
            <a:extLst>
              <a:ext uri="{FF2B5EF4-FFF2-40B4-BE49-F238E27FC236}">
                <a16:creationId xmlns:a16="http://schemas.microsoft.com/office/drawing/2014/main" id="{99A45867-F207-4257-F191-6D9E2FF5E2F4}"/>
              </a:ext>
            </a:extLst>
          </p:cNvPr>
          <p:cNvSpPr>
            <a:spLocks noGrp="1"/>
          </p:cNvSpPr>
          <p:nvPr>
            <p:ph idx="1"/>
          </p:nvPr>
        </p:nvSpPr>
        <p:spPr>
          <a:xfrm>
            <a:off x="217821" y="1086386"/>
            <a:ext cx="7382259" cy="5460034"/>
          </a:xfrm>
        </p:spPr>
        <p:txBody>
          <a:bodyPr>
            <a:normAutofit fontScale="92500" lnSpcReduction="20000"/>
          </a:bodyPr>
          <a:lstStyle/>
          <a:p>
            <a:r>
              <a:rPr lang="en-GB" sz="2000" b="1" dirty="0">
                <a:solidFill>
                  <a:srgbClr val="0070C0"/>
                </a:solidFill>
              </a:rPr>
              <a:t>Employer Apprenticeship Levy  </a:t>
            </a:r>
            <a:r>
              <a:rPr lang="en-GB" sz="2000" dirty="0"/>
              <a:t>– if your PCN or Federation has an annual salary pay bill &gt; £3million you will be paying the Apprenticeship Levy and can draw down these funds. </a:t>
            </a:r>
          </a:p>
          <a:p>
            <a:r>
              <a:rPr lang="en-GB" sz="2000" dirty="0"/>
              <a:t>Most primary care employers do not pay the levy, or if they do are likely to have limited funds available.</a:t>
            </a:r>
          </a:p>
          <a:p>
            <a:pPr marL="0" indent="0">
              <a:buNone/>
            </a:pPr>
            <a:endParaRPr lang="en-GB" sz="2000" dirty="0"/>
          </a:p>
          <a:p>
            <a:r>
              <a:rPr lang="en-GB" sz="2000" b="1" dirty="0">
                <a:solidFill>
                  <a:srgbClr val="0070C0"/>
                </a:solidFill>
              </a:rPr>
              <a:t>Co-Investment / Reserve Funds </a:t>
            </a:r>
            <a:r>
              <a:rPr lang="en-GB" sz="2000" dirty="0"/>
              <a:t>– the Government can fund 95% of the programme costs for non-levy paying organisations </a:t>
            </a:r>
            <a:r>
              <a:rPr lang="en-GB" sz="1900" i="1" dirty="0">
                <a:solidFill>
                  <a:srgbClr val="0070C0"/>
                </a:solidFill>
              </a:rPr>
              <a:t>(reserve funds within one calendar month of the programme start date)</a:t>
            </a:r>
            <a:endParaRPr lang="en-GB" sz="2000" i="1" dirty="0">
              <a:solidFill>
                <a:srgbClr val="0070C0"/>
              </a:solidFill>
            </a:endParaRPr>
          </a:p>
          <a:p>
            <a:pPr>
              <a:buFontTx/>
              <a:buChar char="-"/>
            </a:pPr>
            <a:r>
              <a:rPr lang="en-GB" sz="2000" dirty="0"/>
              <a:t>E.g. for a programme costing £15,000, you would pay only 5% of the fees = £750 over the duration of the programme    </a:t>
            </a:r>
          </a:p>
          <a:p>
            <a:pPr>
              <a:buFontTx/>
              <a:buChar char="-"/>
            </a:pPr>
            <a:r>
              <a:rPr lang="en-GB" sz="2000" dirty="0"/>
              <a:t>For young people the Government will fully fund the training costs:</a:t>
            </a:r>
          </a:p>
          <a:p>
            <a:pPr>
              <a:buFontTx/>
              <a:buChar char="-"/>
            </a:pPr>
            <a:r>
              <a:rPr lang="en-GB" sz="2000" dirty="0"/>
              <a:t>16 - 21 years old</a:t>
            </a:r>
          </a:p>
          <a:p>
            <a:pPr>
              <a:buFontTx/>
              <a:buChar char="-"/>
            </a:pPr>
            <a:r>
              <a:rPr lang="en-GB" sz="2000" dirty="0"/>
              <a:t>22 - 24 years old with an education and healthcare plan</a:t>
            </a:r>
          </a:p>
          <a:p>
            <a:pPr marL="0" indent="0">
              <a:buNone/>
            </a:pPr>
            <a:endParaRPr lang="en-GB" sz="2000" dirty="0"/>
          </a:p>
          <a:p>
            <a:r>
              <a:rPr lang="en-GB" sz="2000" b="1" dirty="0">
                <a:solidFill>
                  <a:srgbClr val="DE2AAF"/>
                </a:solidFill>
              </a:rPr>
              <a:t>Levy Transfer </a:t>
            </a:r>
            <a:r>
              <a:rPr lang="en-GB" sz="2000" dirty="0"/>
              <a:t>– levy payers can support apprenticeships in other organisations by transferring up to 50% of their annual value of funds.  A Levy transfer covers 100% of the total cost of training (from April 2024) – </a:t>
            </a:r>
            <a:r>
              <a:rPr lang="en-GB" sz="2000" b="1" u="sng" dirty="0">
                <a:solidFill>
                  <a:srgbClr val="DE2AAF"/>
                </a:solidFill>
              </a:rPr>
              <a:t>this is the focus of today’s presentation</a:t>
            </a:r>
            <a:r>
              <a:rPr lang="en-GB" sz="2000" dirty="0">
                <a:solidFill>
                  <a:srgbClr val="0070C0"/>
                </a:solidFill>
              </a:rPr>
              <a:t>.</a:t>
            </a:r>
          </a:p>
          <a:p>
            <a:pPr marL="0" indent="0">
              <a:buNone/>
            </a:pPr>
            <a:endParaRPr lang="en-GB" sz="2000" dirty="0"/>
          </a:p>
        </p:txBody>
      </p:sp>
      <p:sp>
        <p:nvSpPr>
          <p:cNvPr id="2125" name="Oval 212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77008" y="5228027"/>
            <a:ext cx="1107241"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050" name="Picture 2" descr="A screenshot of a computer screen&#10;&#10;Description automatically generated">
            <a:extLst>
              <a:ext uri="{FF2B5EF4-FFF2-40B4-BE49-F238E27FC236}">
                <a16:creationId xmlns:a16="http://schemas.microsoft.com/office/drawing/2014/main" id="{6EAA67E1-1CC2-6A42-C0F9-5C999E3CBEC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07831" y="1413283"/>
            <a:ext cx="2991219" cy="4303912"/>
          </a:xfrm>
          <a:custGeom>
            <a:avLst/>
            <a:gdLst/>
            <a:ahLst/>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87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2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2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2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2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2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2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1E8F9-D041-9522-33A5-BA0DD674CFE0}"/>
              </a:ext>
            </a:extLst>
          </p:cNvPr>
          <p:cNvSpPr>
            <a:spLocks noGrp="1"/>
          </p:cNvSpPr>
          <p:nvPr>
            <p:ph type="title"/>
          </p:nvPr>
        </p:nvSpPr>
        <p:spPr>
          <a:xfrm>
            <a:off x="323273" y="198871"/>
            <a:ext cx="10515600" cy="1325563"/>
          </a:xfrm>
        </p:spPr>
        <p:txBody>
          <a:bodyPr/>
          <a:lstStyle/>
          <a:p>
            <a:r>
              <a:rPr lang="en-GB" b="1" dirty="0">
                <a:solidFill>
                  <a:srgbClr val="0070C0"/>
                </a:solidFill>
              </a:rPr>
              <a:t>When should you set-up a levy transfer?</a:t>
            </a:r>
          </a:p>
        </p:txBody>
      </p:sp>
      <p:sp>
        <p:nvSpPr>
          <p:cNvPr id="3" name="Content Placeholder 2">
            <a:extLst>
              <a:ext uri="{FF2B5EF4-FFF2-40B4-BE49-F238E27FC236}">
                <a16:creationId xmlns:a16="http://schemas.microsoft.com/office/drawing/2014/main" id="{77C1A32E-696D-767F-4719-ADCC50A47BED}"/>
              </a:ext>
            </a:extLst>
          </p:cNvPr>
          <p:cNvSpPr>
            <a:spLocks noGrp="1"/>
          </p:cNvSpPr>
          <p:nvPr>
            <p:ph idx="1"/>
          </p:nvPr>
        </p:nvSpPr>
        <p:spPr>
          <a:xfrm>
            <a:off x="323273" y="1825625"/>
            <a:ext cx="11730181" cy="4351338"/>
          </a:xfrm>
        </p:spPr>
        <p:txBody>
          <a:bodyPr/>
          <a:lstStyle/>
          <a:p>
            <a:r>
              <a:rPr lang="en-GB" dirty="0"/>
              <a:t>As soon as possible</a:t>
            </a:r>
          </a:p>
          <a:p>
            <a:r>
              <a:rPr lang="en-GB" dirty="0"/>
              <a:t>Some levy transfer organisations have approval processes in place that can take between 1 to 2 months</a:t>
            </a:r>
          </a:p>
          <a:p>
            <a:r>
              <a:rPr lang="en-GB" dirty="0"/>
              <a:t>The apprenticeship cohort should created before the apprentices starts their training.</a:t>
            </a:r>
          </a:p>
          <a:p>
            <a:r>
              <a:rPr lang="en-GB" dirty="0"/>
              <a:t>Therefore delaying this process creates a risk to the apprenticeship start date </a:t>
            </a:r>
          </a:p>
        </p:txBody>
      </p:sp>
    </p:spTree>
    <p:extLst>
      <p:ext uri="{BB962C8B-B14F-4D97-AF65-F5344CB8AC3E}">
        <p14:creationId xmlns:p14="http://schemas.microsoft.com/office/powerpoint/2010/main" val="1703132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74CD7D-18C4-EC9F-B620-1E4C89E8CCD3}"/>
              </a:ext>
            </a:extLst>
          </p:cNvPr>
          <p:cNvSpPr>
            <a:spLocks noGrp="1"/>
          </p:cNvSpPr>
          <p:nvPr>
            <p:ph idx="1"/>
          </p:nvPr>
        </p:nvSpPr>
        <p:spPr>
          <a:xfrm>
            <a:off x="3094182" y="1644073"/>
            <a:ext cx="8691418" cy="4525817"/>
          </a:xfrm>
        </p:spPr>
        <p:txBody>
          <a:bodyPr>
            <a:normAutofit/>
          </a:bodyPr>
          <a:lstStyle/>
          <a:p>
            <a:endParaRPr lang="en-GB" dirty="0"/>
          </a:p>
          <a:p>
            <a:endParaRPr lang="en-GB" dirty="0"/>
          </a:p>
        </p:txBody>
      </p:sp>
      <p:sp>
        <p:nvSpPr>
          <p:cNvPr id="4" name="Flowchart: Process 3">
            <a:extLst>
              <a:ext uri="{FF2B5EF4-FFF2-40B4-BE49-F238E27FC236}">
                <a16:creationId xmlns:a16="http://schemas.microsoft.com/office/drawing/2014/main" id="{0099A335-57A2-F1F4-BC15-DAF4D8571AC1}"/>
              </a:ext>
            </a:extLst>
          </p:cNvPr>
          <p:cNvSpPr/>
          <p:nvPr/>
        </p:nvSpPr>
        <p:spPr>
          <a:xfrm>
            <a:off x="200891" y="130393"/>
            <a:ext cx="7890164" cy="1219200"/>
          </a:xfrm>
          <a:prstGeom prst="flowChartProces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Step 1: Source a levy transferring organisation</a:t>
            </a:r>
          </a:p>
        </p:txBody>
      </p:sp>
      <p:pic>
        <p:nvPicPr>
          <p:cNvPr id="2052" name="Picture 4" descr="How to Transfer your Apprenticeship Levy Funds - Baltic Apprenticeships">
            <a:extLst>
              <a:ext uri="{FF2B5EF4-FFF2-40B4-BE49-F238E27FC236}">
                <a16:creationId xmlns:a16="http://schemas.microsoft.com/office/drawing/2014/main" id="{34F52FA9-6E30-F7C4-5C2C-A6F9545666A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005456" y="9698"/>
            <a:ext cx="2985653" cy="1671965"/>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a:noFill/>
          <a:extLst>
            <a:ext uri="{909E8E84-426E-40DD-AFC4-6F175D3DCCD1}">
              <a14:hiddenFill xmlns:a14="http://schemas.microsoft.com/office/drawing/2010/main">
                <a:solidFill>
                  <a:srgbClr val="FFFFFF"/>
                </a:solidFill>
              </a14:hiddenFill>
            </a:ext>
          </a:extLst>
        </p:spPr>
      </p:pic>
      <p:sp>
        <p:nvSpPr>
          <p:cNvPr id="5" name="Flowchart: Process 4">
            <a:extLst>
              <a:ext uri="{FF2B5EF4-FFF2-40B4-BE49-F238E27FC236}">
                <a16:creationId xmlns:a16="http://schemas.microsoft.com/office/drawing/2014/main" id="{60537E6E-E2CE-9724-2A04-9DAC9C7C7FB1}"/>
              </a:ext>
            </a:extLst>
          </p:cNvPr>
          <p:cNvSpPr/>
          <p:nvPr/>
        </p:nvSpPr>
        <p:spPr>
          <a:xfrm>
            <a:off x="406400" y="2484848"/>
            <a:ext cx="2724727" cy="1219200"/>
          </a:xfrm>
          <a:prstGeom prst="flowChartProcess">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Option 1: </a:t>
            </a:r>
          </a:p>
          <a:p>
            <a:pPr algn="ctr"/>
            <a:r>
              <a:rPr lang="en-GB" dirty="0"/>
              <a:t>Contact your local networks</a:t>
            </a:r>
          </a:p>
        </p:txBody>
      </p:sp>
      <p:sp>
        <p:nvSpPr>
          <p:cNvPr id="6" name="Flowchart: Process 5">
            <a:extLst>
              <a:ext uri="{FF2B5EF4-FFF2-40B4-BE49-F238E27FC236}">
                <a16:creationId xmlns:a16="http://schemas.microsoft.com/office/drawing/2014/main" id="{3F1039CA-C401-FAD0-7899-41931F63892C}"/>
              </a:ext>
            </a:extLst>
          </p:cNvPr>
          <p:cNvSpPr/>
          <p:nvPr/>
        </p:nvSpPr>
        <p:spPr>
          <a:xfrm>
            <a:off x="365026" y="4618182"/>
            <a:ext cx="2724727" cy="1893254"/>
          </a:xfrm>
          <a:prstGeom prst="flowChartProcess">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Option 2: </a:t>
            </a:r>
          </a:p>
          <a:p>
            <a:pPr algn="ctr"/>
            <a:r>
              <a:rPr lang="en-GB" dirty="0"/>
              <a:t>Apply via the national levy pledging service</a:t>
            </a:r>
          </a:p>
          <a:p>
            <a:pPr algn="ctr"/>
            <a:endParaRPr lang="en-GB" dirty="0"/>
          </a:p>
          <a:p>
            <a:pPr algn="ctr"/>
            <a:r>
              <a:rPr lang="en-GB" sz="1200" dirty="0">
                <a:solidFill>
                  <a:schemeClr val="bg1"/>
                </a:solidFill>
                <a:hlinkClick r:id="rId3">
                  <a:extLst>
                    <a:ext uri="{A12FA001-AC4F-418D-AE19-62706E023703}">
                      <ahyp:hlinkClr xmlns:ahyp="http://schemas.microsoft.com/office/drawing/2018/hyperlinkcolor" val="tx"/>
                    </a:ext>
                  </a:extLst>
                </a:hlinkClick>
              </a:rPr>
              <a:t>Receive a levy transfer from another business to fund an apprenticeship - GOV.UK (www.gov.uk)</a:t>
            </a:r>
            <a:endParaRPr lang="en-GB" dirty="0">
              <a:solidFill>
                <a:schemeClr val="bg1"/>
              </a:solidFill>
            </a:endParaRPr>
          </a:p>
        </p:txBody>
      </p:sp>
      <p:sp>
        <p:nvSpPr>
          <p:cNvPr id="9" name="Flowchart: Process 8">
            <a:extLst>
              <a:ext uri="{FF2B5EF4-FFF2-40B4-BE49-F238E27FC236}">
                <a16:creationId xmlns:a16="http://schemas.microsoft.com/office/drawing/2014/main" id="{AEC60604-FDF8-64F2-A763-826C09CEC26C}"/>
              </a:ext>
            </a:extLst>
          </p:cNvPr>
          <p:cNvSpPr/>
          <p:nvPr/>
        </p:nvSpPr>
        <p:spPr>
          <a:xfrm>
            <a:off x="3422071" y="3541320"/>
            <a:ext cx="7315201" cy="602344"/>
          </a:xfrm>
          <a:prstGeom prst="flowChartProcess">
            <a:avLst/>
          </a:prstGeom>
          <a:solidFill>
            <a:srgbClr val="EE8ED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As your apprenticeship numbers increase, you will build your own networks </a:t>
            </a:r>
          </a:p>
          <a:p>
            <a:pPr algn="ctr"/>
            <a:r>
              <a:rPr lang="en-GB" sz="1600" dirty="0"/>
              <a:t>- making the transfer process a lot smoother.</a:t>
            </a:r>
          </a:p>
        </p:txBody>
      </p:sp>
      <p:sp>
        <p:nvSpPr>
          <p:cNvPr id="10" name="Flowchart: Process 9">
            <a:extLst>
              <a:ext uri="{FF2B5EF4-FFF2-40B4-BE49-F238E27FC236}">
                <a16:creationId xmlns:a16="http://schemas.microsoft.com/office/drawing/2014/main" id="{B2406E5F-9926-9F9E-6DF9-4B43E11ED153}"/>
              </a:ext>
            </a:extLst>
          </p:cNvPr>
          <p:cNvSpPr/>
          <p:nvPr/>
        </p:nvSpPr>
        <p:spPr>
          <a:xfrm>
            <a:off x="3362035" y="4456252"/>
            <a:ext cx="8480400" cy="2327398"/>
          </a:xfrm>
          <a:prstGeom prst="flowChartProcess">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en-GB" sz="1600" dirty="0">
                <a:solidFill>
                  <a:schemeClr val="tx1"/>
                </a:solidFill>
              </a:rPr>
              <a:t>Access the pledging service via your digital apprenticeship service account</a:t>
            </a:r>
          </a:p>
          <a:p>
            <a:pPr marL="285750" indent="-285750">
              <a:lnSpc>
                <a:spcPct val="150000"/>
              </a:lnSpc>
              <a:buFont typeface="Arial" panose="020B0604020202020204" pitchFamily="34" charset="0"/>
              <a:buChar char="•"/>
            </a:pPr>
            <a:r>
              <a:rPr lang="en-GB" sz="1600" dirty="0">
                <a:solidFill>
                  <a:schemeClr val="tx1"/>
                </a:solidFill>
              </a:rPr>
              <a:t>Here you can navigate employers willing to fund healthcare organisations, filtered by region and apprenticeship categories</a:t>
            </a:r>
          </a:p>
          <a:p>
            <a:pPr marL="285750" indent="-285750">
              <a:lnSpc>
                <a:spcPct val="150000"/>
              </a:lnSpc>
              <a:buFont typeface="Arial" panose="020B0604020202020204" pitchFamily="34" charset="0"/>
              <a:buChar char="•"/>
            </a:pPr>
            <a:r>
              <a:rPr lang="en-GB" sz="1600" dirty="0">
                <a:solidFill>
                  <a:schemeClr val="tx1"/>
                </a:solidFill>
              </a:rPr>
              <a:t>The pledging service can be straightforward if you have experience with levy transfers</a:t>
            </a:r>
          </a:p>
          <a:p>
            <a:pPr marL="285750" indent="-285750">
              <a:lnSpc>
                <a:spcPct val="150000"/>
              </a:lnSpc>
              <a:buFont typeface="Arial" panose="020B0604020202020204" pitchFamily="34" charset="0"/>
              <a:buChar char="•"/>
            </a:pPr>
            <a:r>
              <a:rPr lang="en-GB" sz="1600" dirty="0">
                <a:solidFill>
                  <a:schemeClr val="tx1"/>
                </a:solidFill>
              </a:rPr>
              <a:t>Many transferring organisations are not able to provide technical support to other employers</a:t>
            </a:r>
          </a:p>
          <a:p>
            <a:pPr marL="285750" indent="-285750">
              <a:lnSpc>
                <a:spcPct val="150000"/>
              </a:lnSpc>
              <a:buFont typeface="Arial" panose="020B0604020202020204" pitchFamily="34" charset="0"/>
              <a:buChar char="•"/>
            </a:pPr>
            <a:r>
              <a:rPr lang="en-GB" sz="1600" dirty="0">
                <a:solidFill>
                  <a:schemeClr val="tx1"/>
                </a:solidFill>
              </a:rPr>
              <a:t>Not all large employers use the pledging service</a:t>
            </a:r>
          </a:p>
        </p:txBody>
      </p:sp>
      <p:sp>
        <p:nvSpPr>
          <p:cNvPr id="2" name="Arrow: Right 1">
            <a:extLst>
              <a:ext uri="{FF2B5EF4-FFF2-40B4-BE49-F238E27FC236}">
                <a16:creationId xmlns:a16="http://schemas.microsoft.com/office/drawing/2014/main" id="{82BE848C-7AAF-752D-8D0E-69AF350D6D69}"/>
              </a:ext>
            </a:extLst>
          </p:cNvPr>
          <p:cNvSpPr/>
          <p:nvPr/>
        </p:nvSpPr>
        <p:spPr>
          <a:xfrm>
            <a:off x="3403599" y="2012325"/>
            <a:ext cx="7333673" cy="680451"/>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Contact your local training hub for support and connections or;</a:t>
            </a:r>
          </a:p>
        </p:txBody>
      </p:sp>
      <p:sp>
        <p:nvSpPr>
          <p:cNvPr id="7" name="Arrow: Right 6">
            <a:extLst>
              <a:ext uri="{FF2B5EF4-FFF2-40B4-BE49-F238E27FC236}">
                <a16:creationId xmlns:a16="http://schemas.microsoft.com/office/drawing/2014/main" id="{7178E05A-E053-48E7-ADE7-390D1C0F9512}"/>
              </a:ext>
            </a:extLst>
          </p:cNvPr>
          <p:cNvSpPr/>
          <p:nvPr/>
        </p:nvSpPr>
        <p:spPr>
          <a:xfrm>
            <a:off x="3403599" y="2791167"/>
            <a:ext cx="7333673" cy="680451"/>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Contact your NHS Trust, Local Authority or </a:t>
            </a:r>
            <a:r>
              <a:rPr lang="en-GB" dirty="0">
                <a:solidFill>
                  <a:schemeClr val="tx1"/>
                </a:solidFill>
                <a:hlinkClick r:id="rId4">
                  <a:extLst>
                    <a:ext uri="{A12FA001-AC4F-418D-AE19-62706E023703}">
                      <ahyp:hlinkClr xmlns:ahyp="http://schemas.microsoft.com/office/drawing/2018/hyperlinkcolor" val="tx"/>
                    </a:ext>
                  </a:extLst>
                </a:hlinkClick>
              </a:rPr>
              <a:t>Local Enterprise Partnership</a:t>
            </a:r>
            <a:r>
              <a:rPr lang="en-GB" dirty="0">
                <a:solidFill>
                  <a:schemeClr val="tx1"/>
                </a:solidFill>
              </a:rPr>
              <a:t> </a:t>
            </a:r>
          </a:p>
        </p:txBody>
      </p:sp>
    </p:spTree>
    <p:extLst>
      <p:ext uri="{BB962C8B-B14F-4D97-AF65-F5344CB8AC3E}">
        <p14:creationId xmlns:p14="http://schemas.microsoft.com/office/powerpoint/2010/main" val="354898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2"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Process 5">
            <a:extLst>
              <a:ext uri="{FF2B5EF4-FFF2-40B4-BE49-F238E27FC236}">
                <a16:creationId xmlns:a16="http://schemas.microsoft.com/office/drawing/2014/main" id="{164C7D23-ECA7-9736-1B50-9481C0E600F4}"/>
              </a:ext>
            </a:extLst>
          </p:cNvPr>
          <p:cNvSpPr/>
          <p:nvPr/>
        </p:nvSpPr>
        <p:spPr>
          <a:xfrm>
            <a:off x="143161" y="989012"/>
            <a:ext cx="2724727" cy="1219200"/>
          </a:xfrm>
          <a:prstGeom prst="flowChartProcess">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Step 2: </a:t>
            </a:r>
          </a:p>
          <a:p>
            <a:pPr algn="ctr"/>
            <a:r>
              <a:rPr lang="en-GB" dirty="0"/>
              <a:t>Complete the levy transferring organisation’s application form or process</a:t>
            </a:r>
          </a:p>
        </p:txBody>
      </p:sp>
      <p:sp>
        <p:nvSpPr>
          <p:cNvPr id="7" name="Title 6">
            <a:extLst>
              <a:ext uri="{FF2B5EF4-FFF2-40B4-BE49-F238E27FC236}">
                <a16:creationId xmlns:a16="http://schemas.microsoft.com/office/drawing/2014/main" id="{D2E892A7-7C66-1B78-50D1-FDC15D6B7127}"/>
              </a:ext>
            </a:extLst>
          </p:cNvPr>
          <p:cNvSpPr>
            <a:spLocks noGrp="1"/>
          </p:cNvSpPr>
          <p:nvPr>
            <p:ph type="title"/>
          </p:nvPr>
        </p:nvSpPr>
        <p:spPr>
          <a:xfrm>
            <a:off x="3075706" y="686378"/>
            <a:ext cx="8539019" cy="2130714"/>
          </a:xfrm>
          <a:prstGeom prst="flowChartProcess">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t">
            <a:noAutofit/>
          </a:bodyPr>
          <a:lstStyle/>
          <a:p>
            <a:pPr>
              <a:lnSpc>
                <a:spcPct val="100000"/>
              </a:lnSpc>
            </a:pPr>
            <a:r>
              <a:rPr lang="en-GB" sz="1800" dirty="0">
                <a:solidFill>
                  <a:schemeClr val="tx1"/>
                </a:solidFill>
              </a:rPr>
              <a:t>Make a good case for why you are seeking funding. </a:t>
            </a:r>
            <a:br>
              <a:rPr lang="en-GB" sz="1800" dirty="0">
                <a:solidFill>
                  <a:schemeClr val="tx1"/>
                </a:solidFill>
              </a:rPr>
            </a:br>
            <a:br>
              <a:rPr lang="en-GB" sz="1800" dirty="0">
                <a:solidFill>
                  <a:schemeClr val="tx1"/>
                </a:solidFill>
              </a:rPr>
            </a:br>
            <a:r>
              <a:rPr lang="en-GB" sz="1800" dirty="0">
                <a:solidFill>
                  <a:schemeClr val="tx1"/>
                </a:solidFill>
              </a:rPr>
              <a:t>- Targets/KPIs this training will help to achieve</a:t>
            </a:r>
            <a:br>
              <a:rPr lang="en-GB" sz="1800" dirty="0">
                <a:solidFill>
                  <a:schemeClr val="tx1"/>
                </a:solidFill>
              </a:rPr>
            </a:br>
            <a:r>
              <a:rPr lang="en-GB" sz="1800" dirty="0">
                <a:solidFill>
                  <a:schemeClr val="tx1"/>
                </a:solidFill>
              </a:rPr>
              <a:t>- How will the training impact on workforce retention and your ability to succession plan</a:t>
            </a:r>
            <a:br>
              <a:rPr lang="en-GB" sz="1800" dirty="0">
                <a:solidFill>
                  <a:schemeClr val="tx1"/>
                </a:solidFill>
              </a:rPr>
            </a:br>
            <a:r>
              <a:rPr lang="en-GB" sz="1800" dirty="0">
                <a:solidFill>
                  <a:schemeClr val="tx1"/>
                </a:solidFill>
              </a:rPr>
              <a:t>- How does the programme fit into your workforce planning to meet current and future   </a:t>
            </a:r>
            <a:br>
              <a:rPr lang="en-GB" sz="1800" dirty="0">
                <a:solidFill>
                  <a:schemeClr val="tx1"/>
                </a:solidFill>
              </a:rPr>
            </a:br>
            <a:r>
              <a:rPr lang="en-GB" sz="1800" dirty="0">
                <a:solidFill>
                  <a:schemeClr val="tx1"/>
                </a:solidFill>
              </a:rPr>
              <a:t>  population health demands</a:t>
            </a:r>
            <a:br>
              <a:rPr lang="en-GB" sz="1800" dirty="0">
                <a:solidFill>
                  <a:schemeClr val="tx1"/>
                </a:solidFill>
              </a:rPr>
            </a:br>
            <a:r>
              <a:rPr lang="en-GB" sz="1800" dirty="0">
                <a:solidFill>
                  <a:schemeClr val="tx1"/>
                </a:solidFill>
              </a:rPr>
              <a:t>- How will the training impact on your service quality / benefit the local community.</a:t>
            </a:r>
          </a:p>
        </p:txBody>
      </p:sp>
      <p:sp>
        <p:nvSpPr>
          <p:cNvPr id="10" name="Flowchart: Process 9">
            <a:extLst>
              <a:ext uri="{FF2B5EF4-FFF2-40B4-BE49-F238E27FC236}">
                <a16:creationId xmlns:a16="http://schemas.microsoft.com/office/drawing/2014/main" id="{D53DE502-A8AC-931B-8A39-D672760B5E67}"/>
              </a:ext>
            </a:extLst>
          </p:cNvPr>
          <p:cNvSpPr/>
          <p:nvPr/>
        </p:nvSpPr>
        <p:spPr>
          <a:xfrm>
            <a:off x="143161" y="3654769"/>
            <a:ext cx="2724727" cy="1219200"/>
          </a:xfrm>
          <a:prstGeom prst="flowChartProcess">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Step 3: </a:t>
            </a:r>
          </a:p>
          <a:p>
            <a:pPr algn="ctr"/>
            <a:r>
              <a:rPr lang="en-GB" dirty="0"/>
              <a:t>Accept the levy connection request</a:t>
            </a:r>
          </a:p>
        </p:txBody>
      </p:sp>
      <p:sp>
        <p:nvSpPr>
          <p:cNvPr id="11" name="Title 6">
            <a:extLst>
              <a:ext uri="{FF2B5EF4-FFF2-40B4-BE49-F238E27FC236}">
                <a16:creationId xmlns:a16="http://schemas.microsoft.com/office/drawing/2014/main" id="{C5F2D7A3-D3E6-D23F-3FDF-D341C3C4629C}"/>
              </a:ext>
            </a:extLst>
          </p:cNvPr>
          <p:cNvSpPr txBox="1">
            <a:spLocks/>
          </p:cNvSpPr>
          <p:nvPr/>
        </p:nvSpPr>
        <p:spPr>
          <a:xfrm>
            <a:off x="3075706" y="3769962"/>
            <a:ext cx="8539019" cy="988813"/>
          </a:xfrm>
          <a:prstGeom prst="flowChartProcess">
            <a:avLst/>
          </a:prstGeom>
          <a:noFill/>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1800" dirty="0">
                <a:solidFill>
                  <a:schemeClr val="tx1"/>
                </a:solidFill>
              </a:rPr>
              <a:t>1. Once accepted, the levy transferring organisation will send you a connection request  </a:t>
            </a:r>
          </a:p>
          <a:p>
            <a:r>
              <a:rPr lang="en-GB" sz="1800" dirty="0">
                <a:solidFill>
                  <a:schemeClr val="tx1"/>
                </a:solidFill>
              </a:rPr>
              <a:t>2. You will receive an email from ‘gov.uk’ address to notify you  </a:t>
            </a:r>
          </a:p>
          <a:p>
            <a:r>
              <a:rPr lang="en-GB" sz="1800" dirty="0">
                <a:solidFill>
                  <a:schemeClr val="tx1"/>
                </a:solidFill>
              </a:rPr>
              <a:t>3. Log into your DAS account and accept the levy connection</a:t>
            </a:r>
            <a:endParaRPr lang="en-GB" sz="1800" dirty="0"/>
          </a:p>
        </p:txBody>
      </p:sp>
      <p:sp>
        <p:nvSpPr>
          <p:cNvPr id="2" name="Rectangle: Rounded Corners 1">
            <a:extLst>
              <a:ext uri="{FF2B5EF4-FFF2-40B4-BE49-F238E27FC236}">
                <a16:creationId xmlns:a16="http://schemas.microsoft.com/office/drawing/2014/main" id="{20381D54-113E-1C3E-61E1-C204DD19287E}"/>
              </a:ext>
            </a:extLst>
          </p:cNvPr>
          <p:cNvSpPr/>
          <p:nvPr/>
        </p:nvSpPr>
        <p:spPr>
          <a:xfrm>
            <a:off x="4470396" y="4966855"/>
            <a:ext cx="7241313" cy="1677266"/>
          </a:xfrm>
          <a:prstGeom prst="roundRect">
            <a:avLst/>
          </a:prstGeom>
          <a:solidFill>
            <a:srgbClr val="EE8ED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dirty="0"/>
              <a:t>Can’t see the email? </a:t>
            </a:r>
          </a:p>
          <a:p>
            <a:pPr marL="285750" indent="-285750">
              <a:buFontTx/>
              <a:buChar char="-"/>
            </a:pPr>
            <a:r>
              <a:rPr lang="en-GB" sz="1600" dirty="0"/>
              <a:t>check your junk box</a:t>
            </a:r>
          </a:p>
          <a:p>
            <a:pPr marL="285750" indent="-285750">
              <a:buFontTx/>
              <a:buChar char="-"/>
            </a:pPr>
            <a:r>
              <a:rPr lang="en-GB" sz="1600" dirty="0"/>
              <a:t>have you accepted the apprenticeship agreement?</a:t>
            </a:r>
          </a:p>
          <a:p>
            <a:r>
              <a:rPr lang="en-GB" sz="1600" dirty="0"/>
              <a:t>-     sometimes the connection request is displayed in the ‘Transfers’ section</a:t>
            </a:r>
          </a:p>
          <a:p>
            <a:endParaRPr lang="en-GB" sz="1600" dirty="0"/>
          </a:p>
          <a:p>
            <a:r>
              <a:rPr lang="en-GB" sz="1600" dirty="0">
                <a:solidFill>
                  <a:schemeClr val="tx1"/>
                </a:solidFill>
              </a:rPr>
              <a:t>Failing all this – contact the help desk via your digital apprenticeship account</a:t>
            </a:r>
          </a:p>
        </p:txBody>
      </p:sp>
      <p:pic>
        <p:nvPicPr>
          <p:cNvPr id="3" name="Picture 2">
            <a:extLst>
              <a:ext uri="{FF2B5EF4-FFF2-40B4-BE49-F238E27FC236}">
                <a16:creationId xmlns:a16="http://schemas.microsoft.com/office/drawing/2014/main" id="{9C7DE15A-631D-524C-CC35-F17C336A4DA8}"/>
              </a:ext>
            </a:extLst>
          </p:cNvPr>
          <p:cNvPicPr>
            <a:picLocks noChangeAspect="1"/>
          </p:cNvPicPr>
          <p:nvPr/>
        </p:nvPicPr>
        <p:blipFill>
          <a:blip r:embed="rId2"/>
          <a:stretch>
            <a:fillRect/>
          </a:stretch>
        </p:blipFill>
        <p:spPr>
          <a:xfrm>
            <a:off x="143161" y="5332432"/>
            <a:ext cx="3903209" cy="988813"/>
          </a:xfrm>
          <a:prstGeom prst="rect">
            <a:avLst/>
          </a:prstGeom>
        </p:spPr>
      </p:pic>
    </p:spTree>
    <p:extLst>
      <p:ext uri="{BB962C8B-B14F-4D97-AF65-F5344CB8AC3E}">
        <p14:creationId xmlns:p14="http://schemas.microsoft.com/office/powerpoint/2010/main" val="331203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Process 11">
            <a:extLst>
              <a:ext uri="{FF2B5EF4-FFF2-40B4-BE49-F238E27FC236}">
                <a16:creationId xmlns:a16="http://schemas.microsoft.com/office/drawing/2014/main" id="{2B0B094B-B837-739E-9A24-E7ADD78A82E1}"/>
              </a:ext>
            </a:extLst>
          </p:cNvPr>
          <p:cNvSpPr/>
          <p:nvPr/>
        </p:nvSpPr>
        <p:spPr>
          <a:xfrm>
            <a:off x="281708" y="486353"/>
            <a:ext cx="2724727" cy="1219200"/>
          </a:xfrm>
          <a:prstGeom prst="flowChartProcess">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Step 4: </a:t>
            </a:r>
          </a:p>
          <a:p>
            <a:pPr algn="ctr"/>
            <a:r>
              <a:rPr lang="en-GB" dirty="0"/>
              <a:t>Add your apprenticeship details</a:t>
            </a:r>
          </a:p>
        </p:txBody>
      </p:sp>
      <p:sp>
        <p:nvSpPr>
          <p:cNvPr id="13" name="Title 6">
            <a:extLst>
              <a:ext uri="{FF2B5EF4-FFF2-40B4-BE49-F238E27FC236}">
                <a16:creationId xmlns:a16="http://schemas.microsoft.com/office/drawing/2014/main" id="{651F5094-5448-4D05-92BA-ECADDBD09A46}"/>
              </a:ext>
            </a:extLst>
          </p:cNvPr>
          <p:cNvSpPr txBox="1">
            <a:spLocks/>
          </p:cNvSpPr>
          <p:nvPr/>
        </p:nvSpPr>
        <p:spPr>
          <a:xfrm>
            <a:off x="3435925" y="486352"/>
            <a:ext cx="8531512" cy="2395393"/>
          </a:xfrm>
          <a:prstGeom prst="flowChartProcess">
            <a:avLst/>
          </a:prstGeom>
          <a:noFill/>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285750" indent="-285750">
              <a:buFont typeface="Arial" panose="020B0604020202020204" pitchFamily="34" charset="0"/>
              <a:buChar char="•"/>
            </a:pPr>
            <a:r>
              <a:rPr lang="en-GB" sz="1800" dirty="0">
                <a:solidFill>
                  <a:schemeClr val="tx1"/>
                </a:solidFill>
              </a:rPr>
              <a:t>Once the training provider has been selected and everything is in place for your employee to start the apprenticeship, you will need to add the apprentice and training provider details to your DAS account.</a:t>
            </a:r>
          </a:p>
          <a:p>
            <a:pPr marL="285750" indent="-285750">
              <a:buFont typeface="Arial" panose="020B0604020202020204" pitchFamily="34" charset="0"/>
              <a:buChar char="•"/>
            </a:pPr>
            <a:endParaRPr lang="en-GB" sz="1800" dirty="0">
              <a:solidFill>
                <a:schemeClr val="tx1"/>
              </a:solidFill>
            </a:endParaRPr>
          </a:p>
          <a:p>
            <a:pPr marL="285750" indent="-285750">
              <a:buFont typeface="Arial" panose="020B0604020202020204" pitchFamily="34" charset="0"/>
              <a:buChar char="•"/>
            </a:pPr>
            <a:r>
              <a:rPr lang="en-GB" sz="1800" dirty="0">
                <a:solidFill>
                  <a:schemeClr val="tx1"/>
                </a:solidFill>
              </a:rPr>
              <a:t>You will be guided by your local apprenticeship lead or training provider on how and when to add these details. </a:t>
            </a:r>
          </a:p>
          <a:p>
            <a:pPr marL="285750" indent="-285750">
              <a:buFont typeface="Arial" panose="020B0604020202020204" pitchFamily="34" charset="0"/>
              <a:buChar char="•"/>
            </a:pPr>
            <a:endParaRPr lang="en-GB" sz="1800" dirty="0">
              <a:solidFill>
                <a:schemeClr val="tx1"/>
              </a:solidFill>
            </a:endParaRPr>
          </a:p>
          <a:p>
            <a:pPr marL="285750" indent="-285750">
              <a:buFont typeface="Arial" panose="020B0604020202020204" pitchFamily="34" charset="0"/>
              <a:buChar char="•"/>
            </a:pPr>
            <a:r>
              <a:rPr lang="en-GB" sz="1800" dirty="0">
                <a:solidFill>
                  <a:schemeClr val="tx1"/>
                </a:solidFill>
              </a:rPr>
              <a:t>DfE video instructions are also available: </a:t>
            </a:r>
            <a:r>
              <a:rPr lang="en-GB" sz="1800" dirty="0">
                <a:solidFill>
                  <a:schemeClr val="tx1"/>
                </a:solidFill>
                <a:hlinkClick r:id="rId3"/>
              </a:rPr>
              <a:t>https://youtu.be/MGvvTNmlcNY?si=jE0zJEQLsNn_5CQg</a:t>
            </a:r>
            <a:r>
              <a:rPr lang="en-GB" sz="1800" dirty="0">
                <a:solidFill>
                  <a:schemeClr val="tx1"/>
                </a:solidFill>
              </a:rPr>
              <a:t> </a:t>
            </a:r>
          </a:p>
          <a:p>
            <a:pPr marL="285750" indent="-285750">
              <a:buFont typeface="Arial" panose="020B0604020202020204" pitchFamily="34" charset="0"/>
              <a:buChar char="•"/>
            </a:pPr>
            <a:endParaRPr lang="en-GB" sz="1800" dirty="0">
              <a:solidFill>
                <a:schemeClr val="tx1"/>
              </a:solidFill>
            </a:endParaRPr>
          </a:p>
        </p:txBody>
      </p:sp>
      <p:sp>
        <p:nvSpPr>
          <p:cNvPr id="3" name="Rectangle: Rounded Corners 2">
            <a:extLst>
              <a:ext uri="{FF2B5EF4-FFF2-40B4-BE49-F238E27FC236}">
                <a16:creationId xmlns:a16="http://schemas.microsoft.com/office/drawing/2014/main" id="{B5B5FB37-439B-0CC6-25ED-2F69E8D35718}"/>
              </a:ext>
            </a:extLst>
          </p:cNvPr>
          <p:cNvSpPr/>
          <p:nvPr/>
        </p:nvSpPr>
        <p:spPr>
          <a:xfrm>
            <a:off x="3323069" y="3531321"/>
            <a:ext cx="8757224" cy="2068223"/>
          </a:xfrm>
          <a:prstGeom prst="roundRect">
            <a:avLst/>
          </a:prstGeom>
          <a:solidFill>
            <a:schemeClr val="bg2">
              <a:lumMod val="25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marL="285750" indent="-285750">
              <a:buFont typeface="Arial" panose="020B0604020202020204" pitchFamily="34" charset="0"/>
              <a:buChar char="•"/>
            </a:pPr>
            <a:r>
              <a:rPr lang="en-GB" sz="1800" dirty="0"/>
              <a:t>When adding your apprentice, you will be asked to select an option to fund the apprenticeship (providing you have connected to your levy transferring organisation).</a:t>
            </a:r>
          </a:p>
          <a:p>
            <a:r>
              <a:rPr lang="en-GB" sz="1800" dirty="0"/>
              <a:t> </a:t>
            </a:r>
          </a:p>
          <a:p>
            <a:pPr marL="285750" indent="-285750">
              <a:buFont typeface="Arial" panose="020B0604020202020204" pitchFamily="34" charset="0"/>
              <a:buChar char="•"/>
            </a:pPr>
            <a:r>
              <a:rPr lang="en-GB" sz="1800" dirty="0"/>
              <a:t>Click on the option displaying the name of your levy transferring organisation. Sometimes employers miss this option and select Government co-funding instead. </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It is not easy to un-do this so please select carefully!</a:t>
            </a:r>
          </a:p>
        </p:txBody>
      </p:sp>
      <p:sp>
        <p:nvSpPr>
          <p:cNvPr id="6" name="Isosceles Triangle 5">
            <a:extLst>
              <a:ext uri="{FF2B5EF4-FFF2-40B4-BE49-F238E27FC236}">
                <a16:creationId xmlns:a16="http://schemas.microsoft.com/office/drawing/2014/main" id="{12F7BEFB-664C-E1A2-6E56-2700B7B87C2A}"/>
              </a:ext>
            </a:extLst>
          </p:cNvPr>
          <p:cNvSpPr/>
          <p:nvPr/>
        </p:nvSpPr>
        <p:spPr>
          <a:xfrm>
            <a:off x="484907" y="3531321"/>
            <a:ext cx="2318327" cy="1764146"/>
          </a:xfrm>
          <a:prstGeom prs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Warning!</a:t>
            </a:r>
          </a:p>
        </p:txBody>
      </p:sp>
    </p:spTree>
    <p:extLst>
      <p:ext uri="{BB962C8B-B14F-4D97-AF65-F5344CB8AC3E}">
        <p14:creationId xmlns:p14="http://schemas.microsoft.com/office/powerpoint/2010/main" val="390495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3"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a:extLst>
              <a:ext uri="{FF2B5EF4-FFF2-40B4-BE49-F238E27FC236}">
                <a16:creationId xmlns:a16="http://schemas.microsoft.com/office/drawing/2014/main" id="{FDE3432B-90F1-1D1B-0568-4B32EC674210}"/>
              </a:ext>
            </a:extLst>
          </p:cNvPr>
          <p:cNvSpPr/>
          <p:nvPr/>
        </p:nvSpPr>
        <p:spPr>
          <a:xfrm>
            <a:off x="577245" y="411739"/>
            <a:ext cx="2724727" cy="1219200"/>
          </a:xfrm>
          <a:prstGeom prst="flowChartProcess">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Step 5: </a:t>
            </a:r>
          </a:p>
          <a:p>
            <a:pPr algn="ctr"/>
            <a:r>
              <a:rPr lang="en-GB" dirty="0"/>
              <a:t>Accepting the ‘cohort’</a:t>
            </a:r>
          </a:p>
        </p:txBody>
      </p:sp>
      <p:sp>
        <p:nvSpPr>
          <p:cNvPr id="5" name="Flowchart: Process 4">
            <a:extLst>
              <a:ext uri="{FF2B5EF4-FFF2-40B4-BE49-F238E27FC236}">
                <a16:creationId xmlns:a16="http://schemas.microsoft.com/office/drawing/2014/main" id="{28DD582F-42D4-BFFD-4B7F-183F52536CB5}"/>
              </a:ext>
            </a:extLst>
          </p:cNvPr>
          <p:cNvSpPr/>
          <p:nvPr/>
        </p:nvSpPr>
        <p:spPr>
          <a:xfrm>
            <a:off x="3553693" y="260297"/>
            <a:ext cx="8211127" cy="1723553"/>
          </a:xfrm>
          <a:prstGeom prst="flowChartProcess">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solidFill>
                  <a:schemeClr val="tx1"/>
                </a:solidFill>
              </a:rPr>
              <a:t>Once your cohort has been confirmed by the training provider, the levy transferring organisation will also confirm the request. </a:t>
            </a:r>
          </a:p>
          <a:p>
            <a:pPr marL="285750" indent="-285750">
              <a:buFont typeface="Arial" panose="020B0604020202020204" pitchFamily="34" charset="0"/>
              <a:buChar char="•"/>
            </a:pPr>
            <a:r>
              <a:rPr lang="en-GB" dirty="0">
                <a:solidFill>
                  <a:srgbClr val="FF0000"/>
                </a:solidFill>
              </a:rPr>
              <a:t>Once all parties have confirmed,</a:t>
            </a:r>
            <a:r>
              <a:rPr lang="en-GB" dirty="0">
                <a:solidFill>
                  <a:schemeClr val="tx1"/>
                </a:solidFill>
              </a:rPr>
              <a:t> your apprenticeship payments are ready to commence.  Don’t ignore the ‘approve your cohort email’ from gov.uk</a:t>
            </a:r>
          </a:p>
        </p:txBody>
      </p:sp>
      <p:sp>
        <p:nvSpPr>
          <p:cNvPr id="2" name="Flowchart: Process 1">
            <a:extLst>
              <a:ext uri="{FF2B5EF4-FFF2-40B4-BE49-F238E27FC236}">
                <a16:creationId xmlns:a16="http://schemas.microsoft.com/office/drawing/2014/main" id="{3FEF0F66-F24F-2C7B-E748-92D3704EFB3B}"/>
              </a:ext>
            </a:extLst>
          </p:cNvPr>
          <p:cNvSpPr/>
          <p:nvPr/>
        </p:nvSpPr>
        <p:spPr>
          <a:xfrm>
            <a:off x="8885382" y="4020900"/>
            <a:ext cx="2724727" cy="953656"/>
          </a:xfrm>
          <a:prstGeom prst="flowChartProcess">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Transferred to the provider</a:t>
            </a:r>
          </a:p>
        </p:txBody>
      </p:sp>
      <p:sp>
        <p:nvSpPr>
          <p:cNvPr id="7" name="Flowchart: Process 6">
            <a:extLst>
              <a:ext uri="{FF2B5EF4-FFF2-40B4-BE49-F238E27FC236}">
                <a16:creationId xmlns:a16="http://schemas.microsoft.com/office/drawing/2014/main" id="{77F1A2B7-614F-45AB-9A5B-A477175CE93F}"/>
              </a:ext>
            </a:extLst>
          </p:cNvPr>
          <p:cNvSpPr/>
          <p:nvPr/>
        </p:nvSpPr>
        <p:spPr>
          <a:xfrm>
            <a:off x="4731313" y="3988427"/>
            <a:ext cx="2724727" cy="953656"/>
          </a:xfrm>
          <a:prstGeom prst="flowChartProcess">
            <a:avLst/>
          </a:prstGeom>
          <a:solidFill>
            <a:srgbClr val="9CE91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Enters your DAS account</a:t>
            </a:r>
          </a:p>
        </p:txBody>
      </p:sp>
      <p:sp>
        <p:nvSpPr>
          <p:cNvPr id="8" name="Flowchart: Process 7">
            <a:extLst>
              <a:ext uri="{FF2B5EF4-FFF2-40B4-BE49-F238E27FC236}">
                <a16:creationId xmlns:a16="http://schemas.microsoft.com/office/drawing/2014/main" id="{2DCB7D43-98D8-2855-107D-FE6C74848216}"/>
              </a:ext>
            </a:extLst>
          </p:cNvPr>
          <p:cNvSpPr/>
          <p:nvPr/>
        </p:nvSpPr>
        <p:spPr>
          <a:xfrm>
            <a:off x="542641" y="3988427"/>
            <a:ext cx="2724727" cy="953655"/>
          </a:xfrm>
          <a:prstGeom prst="flowChartProcess">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Funding leaves levy gifting organisation each month</a:t>
            </a:r>
          </a:p>
        </p:txBody>
      </p:sp>
      <p:sp>
        <p:nvSpPr>
          <p:cNvPr id="10" name="Flowchart: Process 9">
            <a:extLst>
              <a:ext uri="{FF2B5EF4-FFF2-40B4-BE49-F238E27FC236}">
                <a16:creationId xmlns:a16="http://schemas.microsoft.com/office/drawing/2014/main" id="{22FA21CB-DAEE-896F-218D-AEAD6A0E5218}"/>
              </a:ext>
            </a:extLst>
          </p:cNvPr>
          <p:cNvSpPr/>
          <p:nvPr/>
        </p:nvSpPr>
        <p:spPr>
          <a:xfrm>
            <a:off x="542642" y="2286288"/>
            <a:ext cx="2724727" cy="1219200"/>
          </a:xfrm>
          <a:prstGeom prst="flowChartProcess">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What happens next?</a:t>
            </a:r>
          </a:p>
        </p:txBody>
      </p:sp>
      <p:sp>
        <p:nvSpPr>
          <p:cNvPr id="15" name="Arrow: Right 14">
            <a:extLst>
              <a:ext uri="{FF2B5EF4-FFF2-40B4-BE49-F238E27FC236}">
                <a16:creationId xmlns:a16="http://schemas.microsoft.com/office/drawing/2014/main" id="{66C0438B-8BEA-E3BF-47E6-AD1CFA2E7376}"/>
              </a:ext>
            </a:extLst>
          </p:cNvPr>
          <p:cNvSpPr/>
          <p:nvPr/>
        </p:nvSpPr>
        <p:spPr>
          <a:xfrm>
            <a:off x="3588328" y="2269332"/>
            <a:ext cx="8141856" cy="12192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rPr>
              <a:t>Once the training provider submits the individual learning plan and starts claiming funds, the payments will be made monthly as follows:</a:t>
            </a:r>
          </a:p>
        </p:txBody>
      </p:sp>
      <p:sp>
        <p:nvSpPr>
          <p:cNvPr id="17" name="Flowchart: Process 16">
            <a:extLst>
              <a:ext uri="{FF2B5EF4-FFF2-40B4-BE49-F238E27FC236}">
                <a16:creationId xmlns:a16="http://schemas.microsoft.com/office/drawing/2014/main" id="{2ABA7E0B-0650-7AC3-E805-A05543C54632}"/>
              </a:ext>
            </a:extLst>
          </p:cNvPr>
          <p:cNvSpPr/>
          <p:nvPr/>
        </p:nvSpPr>
        <p:spPr>
          <a:xfrm>
            <a:off x="577245" y="5185170"/>
            <a:ext cx="11032864" cy="1565458"/>
          </a:xfrm>
          <a:prstGeom prst="flowChartProcess">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t>80% fees paid whilst learner is on main training programme     </a:t>
            </a:r>
          </a:p>
          <a:p>
            <a:pPr marL="285750" indent="-285750">
              <a:buFont typeface="Arial" panose="020B0604020202020204" pitchFamily="34" charset="0"/>
              <a:buChar char="•"/>
            </a:pPr>
            <a:r>
              <a:rPr lang="en-GB" dirty="0"/>
              <a:t>20% fees paid once EPA is complete</a:t>
            </a:r>
          </a:p>
          <a:p>
            <a:pPr marL="285750" indent="-285750">
              <a:buFont typeface="Arial" panose="020B0604020202020204" pitchFamily="34" charset="0"/>
              <a:buChar char="•"/>
            </a:pPr>
            <a:r>
              <a:rPr lang="en-GB" sz="1800" dirty="0"/>
              <a:t>Check your finance tab 3 months into the programme start to check payments are being made</a:t>
            </a:r>
          </a:p>
          <a:p>
            <a:pPr marL="285750" indent="-285750">
              <a:buFont typeface="Arial" panose="020B0604020202020204" pitchFamily="34" charset="0"/>
              <a:buChar char="•"/>
            </a:pPr>
            <a:r>
              <a:rPr lang="en-GB" sz="1800" dirty="0"/>
              <a:t>If they are not, please contact your training provider, as this can effect the levy finances of the transferring organisation</a:t>
            </a:r>
            <a:endParaRPr lang="en-GB" dirty="0"/>
          </a:p>
        </p:txBody>
      </p:sp>
      <p:cxnSp>
        <p:nvCxnSpPr>
          <p:cNvPr id="6" name="Straight Arrow Connector 5">
            <a:extLst>
              <a:ext uri="{FF2B5EF4-FFF2-40B4-BE49-F238E27FC236}">
                <a16:creationId xmlns:a16="http://schemas.microsoft.com/office/drawing/2014/main" id="{EB332CDD-C082-4198-0017-20A3FA3B585F}"/>
              </a:ext>
            </a:extLst>
          </p:cNvPr>
          <p:cNvCxnSpPr>
            <a:stCxn id="8" idx="3"/>
            <a:endCxn id="7" idx="1"/>
          </p:cNvCxnSpPr>
          <p:nvPr/>
        </p:nvCxnSpPr>
        <p:spPr>
          <a:xfrm>
            <a:off x="3267368" y="4465255"/>
            <a:ext cx="1463945" cy="0"/>
          </a:xfrm>
          <a:prstGeom prst="straightConnector1">
            <a:avLst/>
          </a:prstGeom>
          <a:ln w="762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C9A8CB2D-2ABA-FAF2-8C2E-95711D1BE8E1}"/>
              </a:ext>
            </a:extLst>
          </p:cNvPr>
          <p:cNvCxnSpPr/>
          <p:nvPr/>
        </p:nvCxnSpPr>
        <p:spPr>
          <a:xfrm>
            <a:off x="7456040" y="4473193"/>
            <a:ext cx="1429342" cy="13563"/>
          </a:xfrm>
          <a:prstGeom prst="straightConnector1">
            <a:avLst/>
          </a:prstGeom>
          <a:ln w="762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214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10" grpId="0" animBg="1"/>
      <p:bldP spid="15"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D1912F-B0E2-1EE7-CC1B-29860158E9EC}"/>
              </a:ext>
            </a:extLst>
          </p:cNvPr>
          <p:cNvSpPr>
            <a:spLocks noGrp="1"/>
          </p:cNvSpPr>
          <p:nvPr>
            <p:ph type="title"/>
          </p:nvPr>
        </p:nvSpPr>
        <p:spPr>
          <a:xfrm>
            <a:off x="112179" y="-313988"/>
            <a:ext cx="4368602" cy="1956841"/>
          </a:xfrm>
        </p:spPr>
        <p:txBody>
          <a:bodyPr anchor="b">
            <a:normAutofit/>
          </a:bodyPr>
          <a:lstStyle/>
          <a:p>
            <a:r>
              <a:rPr lang="en-GB" sz="5400" dirty="0"/>
              <a:t>Gremlins in the system!</a:t>
            </a:r>
          </a:p>
        </p:txBody>
      </p:sp>
      <p:sp>
        <p:nvSpPr>
          <p:cNvPr id="10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1725572-E91E-CA7A-6530-8F17BFA21ED8}"/>
              </a:ext>
            </a:extLst>
          </p:cNvPr>
          <p:cNvSpPr>
            <a:spLocks noGrp="1"/>
          </p:cNvSpPr>
          <p:nvPr>
            <p:ph idx="1"/>
          </p:nvPr>
        </p:nvSpPr>
        <p:spPr>
          <a:xfrm>
            <a:off x="534057" y="2835192"/>
            <a:ext cx="4243589" cy="3320668"/>
          </a:xfrm>
        </p:spPr>
        <p:txBody>
          <a:bodyPr>
            <a:normAutofit fontScale="92500"/>
          </a:bodyPr>
          <a:lstStyle/>
          <a:p>
            <a:r>
              <a:rPr lang="en-GB" sz="3200" dirty="0"/>
              <a:t>Firewalls</a:t>
            </a:r>
          </a:p>
          <a:p>
            <a:r>
              <a:rPr lang="en-GB" sz="3200" dirty="0"/>
              <a:t>Security settings</a:t>
            </a:r>
          </a:p>
          <a:p>
            <a:r>
              <a:rPr lang="en-GB" sz="3200" dirty="0"/>
              <a:t>The system doesn’t update in real time – give your changes 24 hours before contacting the help desk.</a:t>
            </a:r>
          </a:p>
        </p:txBody>
      </p:sp>
      <p:pic>
        <p:nvPicPr>
          <p:cNvPr id="1026" name="Picture 2" descr="Gremlins 3 is Inevitable if HBO Max Series Succeeds, Says Zach Galligan |  Den of Geek">
            <a:extLst>
              <a:ext uri="{FF2B5EF4-FFF2-40B4-BE49-F238E27FC236}">
                <a16:creationId xmlns:a16="http://schemas.microsoft.com/office/drawing/2014/main" id="{29C2FD91-38DE-8702-772F-541DC97A7C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274" r="5803"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8268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81A53DBBAD63446B685354B0CFE1726" ma:contentTypeVersion="20" ma:contentTypeDescription="Create a new document." ma:contentTypeScope="" ma:versionID="8e5381e89244a20276c53a54f16ebf29">
  <xsd:schema xmlns:xsd="http://www.w3.org/2001/XMLSchema" xmlns:xs="http://www.w3.org/2001/XMLSchema" xmlns:p="http://schemas.microsoft.com/office/2006/metadata/properties" xmlns:ns1="http://schemas.microsoft.com/sharepoint/v3" xmlns:ns3="d028314a-cf84-47e6-b37d-58dacde24649" xmlns:ns4="0912c4c7-c593-4e3c-af73-8c55a6709c74" targetNamespace="http://schemas.microsoft.com/office/2006/metadata/properties" ma:root="true" ma:fieldsID="e51f13edcd5822c9d38d11e6040861de" ns1:_="" ns3:_="" ns4:_="">
    <xsd:import namespace="http://schemas.microsoft.com/sharepoint/v3"/>
    <xsd:import namespace="d028314a-cf84-47e6-b37d-58dacde24649"/>
    <xsd:import namespace="0912c4c7-c593-4e3c-af73-8c55a6709c7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DateTaken" minOccurs="0"/>
                <xsd:element ref="ns3:MediaLengthInSeconds"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28314a-cf84-47e6-b37d-58dacde246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_activity" ma:index="24" nillable="true" ma:displayName="_activity" ma:hidden="true" ma:internalName="_activity">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ystemTags" ma:index="26" nillable="true" ma:displayName="MediaServiceSystemTags" ma:hidden="true" ma:internalName="MediaServiceSystemTags" ma:readOnly="true">
      <xsd:simpleType>
        <xsd:restriction base="dms:Note"/>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12c4c7-c593-4e3c-af73-8c55a6709c7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d028314a-cf84-47e6-b37d-58dacde24649" xsi:nil="true"/>
  </documentManagement>
</p:properties>
</file>

<file path=customXml/itemProps1.xml><?xml version="1.0" encoding="utf-8"?>
<ds:datastoreItem xmlns:ds="http://schemas.openxmlformats.org/officeDocument/2006/customXml" ds:itemID="{D97C02F7-DA94-42C3-9184-5858F7654FBE}">
  <ds:schemaRefs>
    <ds:schemaRef ds:uri="http://schemas.microsoft.com/sharepoint/v3/contenttype/forms"/>
  </ds:schemaRefs>
</ds:datastoreItem>
</file>

<file path=customXml/itemProps2.xml><?xml version="1.0" encoding="utf-8"?>
<ds:datastoreItem xmlns:ds="http://schemas.openxmlformats.org/officeDocument/2006/customXml" ds:itemID="{C6095CD1-3806-496F-896A-A82F918120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028314a-cf84-47e6-b37d-58dacde24649"/>
    <ds:schemaRef ds:uri="0912c4c7-c593-4e3c-af73-8c55a6709c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389114-0D60-49C7-96AD-6C8FF5796A24}">
  <ds:schemaRefs>
    <ds:schemaRef ds:uri="http://www.w3.org/XML/1998/namespace"/>
    <ds:schemaRef ds:uri="http://purl.org/dc/dcmitype/"/>
    <ds:schemaRef ds:uri="http://schemas.microsoft.com/office/2006/documentManagement/types"/>
    <ds:schemaRef ds:uri="http://purl.org/dc/elements/1.1/"/>
    <ds:schemaRef ds:uri="http://purl.org/dc/terms/"/>
    <ds:schemaRef ds:uri="http://schemas.microsoft.com/office/infopath/2007/PartnerControls"/>
    <ds:schemaRef ds:uri="http://schemas.microsoft.com/office/2006/metadata/properties"/>
    <ds:schemaRef ds:uri="http://schemas.openxmlformats.org/package/2006/metadata/core-properties"/>
    <ds:schemaRef ds:uri="0912c4c7-c593-4e3c-af73-8c55a6709c74"/>
    <ds:schemaRef ds:uri="d028314a-cf84-47e6-b37d-58dacde24649"/>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904</TotalTime>
  <Words>1368</Words>
  <Application>Microsoft Office PowerPoint</Application>
  <PresentationFormat>Widescreen</PresentationFormat>
  <Paragraphs>122</Paragraphs>
  <Slides>12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Apprenticeships in primary care Bitesize session 2: Understanding Levy Transfers</vt:lpstr>
      <vt:lpstr>Digital apprenticeship service (DAS) account  </vt:lpstr>
      <vt:lpstr>Apprenticeship programme funding options</vt:lpstr>
      <vt:lpstr>When should you set-up a levy transfer?</vt:lpstr>
      <vt:lpstr>PowerPoint Presentation</vt:lpstr>
      <vt:lpstr>Make a good case for why you are seeking funding.   - Targets/KPIs this training will help to achieve - How will the training impact on workforce retention and your ability to succession plan - How does the programme fit into your workforce planning to meet current and future      population health demands - How will the training impact on your service quality / benefit the local community.</vt:lpstr>
      <vt:lpstr>PowerPoint Presentation</vt:lpstr>
      <vt:lpstr>PowerPoint Presentation</vt:lpstr>
      <vt:lpstr>Gremlins in the system!</vt:lpstr>
      <vt:lpstr>Apprenticeship funding vs NHSE support funding  </vt:lpstr>
      <vt:lpstr>Useful contacts and links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Apprenticeships info bitesize session 2: Understanding Levy Transfers</dc:title>
  <dc:creator>NIJHAR, Kusham (NHS FRIMLEY ICB - D4U1Y)</dc:creator>
  <cp:lastModifiedBy>ADEKUNLE, Ola (NHS ENGLAND - T1510)</cp:lastModifiedBy>
  <cp:revision>2</cp:revision>
  <dcterms:created xsi:type="dcterms:W3CDTF">2024-04-22T11:05:31Z</dcterms:created>
  <dcterms:modified xsi:type="dcterms:W3CDTF">2024-05-08T12:26:06Z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0x010100C81A53DBBAD63446B685354B0CFE1726</vt:lpwstr>
  </property>
</Properties>
</file>