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60" r:id="rId4"/>
    <p:sldId id="268" r:id="rId5"/>
    <p:sldId id="257" r:id="rId6"/>
    <p:sldId id="265" r:id="rId7"/>
    <p:sldId id="270" r:id="rId8"/>
    <p:sldId id="273" r:id="rId9"/>
    <p:sldId id="27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72F"/>
    <a:srgbClr val="AF59AB"/>
    <a:srgbClr val="E7BA7F"/>
    <a:srgbClr val="F78EFA"/>
    <a:srgbClr val="F34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FAD829-CB34-4316-B323-A6724ADE1010}" v="48" dt="2023-05-12T15:12:24.9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E3598-7205-44E3-9F12-287D21D7A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A37A1-10A8-4094-8210-19DDC0E9F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CFE38-0933-4DE4-8B2C-5357969E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19597-A9F6-4BF2-960D-AA8F219E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817F4-3676-4439-A1CD-4D6DA4C8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71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637A9-842F-49DC-8E2D-00A0ED68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EC6F1-2DEA-4ADD-90E5-43D599AC5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8BA19-6633-4B4A-8BEC-356A2616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77B32-EEE3-4D9B-950B-4493015A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FCCA4-A805-486E-82D3-6C3A2F57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3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CC0FB8-03F7-4344-8833-2EECF332D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78B9D3-A58B-4B16-B981-22E4318DC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84E2F-E2C2-4A77-90AC-8314DDD2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59510-1AE5-4E05-B02E-65225F35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A5657-42C9-4845-95F7-48367339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26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A779B-752F-47B3-B960-C204438BB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97BA6-6ED6-4525-AB5B-CCB648F1A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F3EAE-389D-4AC9-BE97-58653B34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21561-7C51-417B-AEA6-6728469FD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38321-5943-4D60-B797-A392B9758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7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C9B2-5F88-478E-8DC9-654B45BE9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A37DA-1D39-4697-AEC1-0869884D3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74FBC-0C6F-41C1-B2DC-5F91706EB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457FD-604E-47DF-AA88-B48B843B5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00751-3B0C-44C6-9AE0-3AE44BE1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00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D7389-DD44-4E4F-A10D-AC40555B0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B6FFE-FEF1-41A9-9C37-9FAF183A8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C84D2-2882-42E6-8E29-F553255AE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F75E3-2148-4DDF-B955-1305BF2C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5F830-6C83-43BA-8D95-6CDC37735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F792AE-8A16-4A7B-B54E-F7C9C78F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13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9D962-9735-4DEB-9319-7B30B610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69EF6-9EA5-4B5E-B408-EFD27B9B1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C142D-C292-430F-A5FF-C57F82FAA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D48317-C0E3-49AD-B5E5-59B7C880D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7C48B6-2974-42AC-AA53-98AC78D481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8B8933-9E6F-485C-92E5-4996EAE4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9FCF18-B644-4569-9907-D332D887C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BF855D-757E-434D-84C6-1BE5141B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35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1AAAE-3CC7-44AB-802D-624E0BBD0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34A3B0-EB15-4F3D-8FE6-74DBB5DF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07B76-9ECB-40AF-B2A1-4EABCDC0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5709C-B940-4862-BE9E-F4829940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13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37F734-5F83-4F35-A3DE-968E286A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931E1-2B5C-4398-9CB9-8019C01D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E4D42C-1E55-4CC2-B305-65ADF7C9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8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1E2F4-439F-4A32-89FA-08F16971D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93A52-1997-4D18-89FC-3D00258C1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11BE3-B4AB-4EEB-B46E-8F199BF1F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5282E-4D17-4F5E-AE90-2687ABA5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57851-3C13-47CC-A130-4A532A17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454C6-1AA0-4272-9196-644B6EC6F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2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869C0-27BF-4B2A-B229-6C472B30C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130731-2BBB-4193-861A-3695EFFC8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B7362-F383-4791-B7F8-F88E03710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8C6F0-1015-4686-9E21-39FF011D0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4F20D-E4B7-4554-BB0C-37F578687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FD67F-0F43-4142-B058-BFB1E62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82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504D3-E723-41F8-B172-7F5D7220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EE4A0-E1E5-4E55-A282-B948528E7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D752-77FE-4703-8965-87C12F499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CFC86-FC9D-4D43-BD75-FC1B3214545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246D1-BED9-48EF-9BC3-1EB66136E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FFC40-859A-4018-BCDA-65E6BB27D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4ED7-C280-462B-B3EE-CA9DBBE70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7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haso.skillsforhealth.org.uk/international-qualifications/" TargetMode="External"/><Relationship Id="rId3" Type="http://schemas.openxmlformats.org/officeDocument/2006/relationships/hyperlink" Target="https://wessex.hee.nhs.uk/wp-content/uploads/sites/6/2023/05/HEE-NAW-FS-presentation.pdf" TargetMode="External"/><Relationship Id="rId7" Type="http://schemas.openxmlformats.org/officeDocument/2006/relationships/hyperlink" Target="https://haso.skillsforhealth.org.uk/free-online-learning-tools/#numeracy-maths" TargetMode="External"/><Relationship Id="rId2" Type="http://schemas.openxmlformats.org/officeDocument/2006/relationships/hyperlink" Target="https://www.youtube.com/watch?v=7Dr52u_4_J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ngland.primarycareschooltvw.se@nhs.net" TargetMode="External"/><Relationship Id="rId5" Type="http://schemas.openxmlformats.org/officeDocument/2006/relationships/hyperlink" Target="https://www.gov.uk/replacement-exam-certificate" TargetMode="External"/><Relationship Id="rId4" Type="http://schemas.openxmlformats.org/officeDocument/2006/relationships/hyperlink" Target="https://www.gov.uk/government/publications/english-and-maths-requirements-in-apprenticeship-standards-at-level-2-and-abov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aso.skillsforhealth.org.uk/understanding-skills-for-life/#what-are-functional-skill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nic@hee.nhs.uk?subject=ENIC%20support" TargetMode="External"/><Relationship Id="rId2" Type="http://schemas.openxmlformats.org/officeDocument/2006/relationships/hyperlink" Target="https://www.enic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replacement-exam-certificat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rimarycareschooltvw.se@hee.nhs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ckscollegegroup.ac.uk/maths-and-english" TargetMode="External"/><Relationship Id="rId13" Type="http://schemas.openxmlformats.org/officeDocument/2006/relationships/hyperlink" Target="https://www.surreycc.gov.uk/schools-and-learning/adult-learning/courses/english-and-maths" TargetMode="External"/><Relationship Id="rId3" Type="http://schemas.openxmlformats.org/officeDocument/2006/relationships/hyperlink" Target="https://www.wbtc-uk.com/english-and-maths/" TargetMode="External"/><Relationship Id="rId7" Type="http://schemas.openxmlformats.org/officeDocument/2006/relationships/hyperlink" Target="https://www.adultlearningbc.ac.uk/courses/english-functional-skills/" TargetMode="External"/><Relationship Id="rId12" Type="http://schemas.openxmlformats.org/officeDocument/2006/relationships/hyperlink" Target="https://www.bracknell-forest.gov.uk/schools-and-learning/community-learning/english-and-maths" TargetMode="External"/><Relationship Id="rId2" Type="http://schemas.openxmlformats.org/officeDocument/2006/relationships/hyperlink" Target="https://adult.activatelearning.ac.uk/find-a-course/detail/functional-skills-english-onlin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a.org.uk/courses/skills-for-work/maths-functional-skills" TargetMode="External"/><Relationship Id="rId11" Type="http://schemas.openxmlformats.org/officeDocument/2006/relationships/hyperlink" Target="https://www.webenrol.com/ebclass/" TargetMode="External"/><Relationship Id="rId5" Type="http://schemas.openxmlformats.org/officeDocument/2006/relationships/hyperlink" Target="https://www.newdirectionsreading.ac.uk/courses/english-courses/" TargetMode="External"/><Relationship Id="rId10" Type="http://schemas.openxmlformats.org/officeDocument/2006/relationships/hyperlink" Target="mailto:19englishmaths.esol@abingdon-witney.ac.uk" TargetMode="External"/><Relationship Id="rId4" Type="http://schemas.openxmlformats.org/officeDocument/2006/relationships/hyperlink" Target="https://adult.activatelearning.ac.uk/locations/detail/berkshire/" TargetMode="External"/><Relationship Id="rId9" Type="http://schemas.openxmlformats.org/officeDocument/2006/relationships/hyperlink" Target="mailto:Julia.wood@Oxfordhealth.nhs.uk" TargetMode="External"/><Relationship Id="rId14" Type="http://schemas.openxmlformats.org/officeDocument/2006/relationships/hyperlink" Target="https://www.farn-ct.ac.uk/courses/adult-essential-skill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killsforlife.campaign.gov.uk/" TargetMode="External"/><Relationship Id="rId2" Type="http://schemas.openxmlformats.org/officeDocument/2006/relationships/hyperlink" Target="https://www.nationalnumeracy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so.skillsforhealth.org.uk/dyscalculia-and-dyslexia-support/" TargetMode="External"/><Relationship Id="rId5" Type="http://schemas.openxmlformats.org/officeDocument/2006/relationships/hyperlink" Target="https://www.youtube.com/results?search_query=functional+skills" TargetMode="External"/><Relationship Id="rId4" Type="http://schemas.openxmlformats.org/officeDocument/2006/relationships/hyperlink" Target="https://www.bbc.co.uk/bitesize/levels/zvhtng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imley training hub 2020">
            <a:extLst>
              <a:ext uri="{FF2B5EF4-FFF2-40B4-BE49-F238E27FC236}">
                <a16:creationId xmlns:a16="http://schemas.microsoft.com/office/drawing/2014/main" id="{5AD9A7FD-7310-4C88-99D3-764EF2BCC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720" y="5687911"/>
            <a:ext cx="3620558" cy="113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8F100A8-587B-43B2-B260-327EE5131867}"/>
              </a:ext>
            </a:extLst>
          </p:cNvPr>
          <p:cNvSpPr txBox="1">
            <a:spLocks/>
          </p:cNvSpPr>
          <p:nvPr/>
        </p:nvSpPr>
        <p:spPr>
          <a:xfrm>
            <a:off x="176419" y="1808062"/>
            <a:ext cx="11839161" cy="2461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Skills English and Maths Information Pack</a:t>
            </a:r>
          </a:p>
          <a:p>
            <a:pPr algn="ctr"/>
            <a:r>
              <a:rPr lang="en-GB" sz="4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47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Thames Valley Primary Care</a:t>
            </a:r>
            <a:br>
              <a:rPr lang="en-GB" sz="4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7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90FD979A-C57A-D499-54DD-194369E946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" y="5402007"/>
            <a:ext cx="4311441" cy="14224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BAD8DD-5A4D-8674-ED64-219D26741855}"/>
              </a:ext>
            </a:extLst>
          </p:cNvPr>
          <p:cNvSpPr txBox="1"/>
          <p:nvPr/>
        </p:nvSpPr>
        <p:spPr>
          <a:xfrm>
            <a:off x="8471214" y="6455076"/>
            <a:ext cx="211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>
                <a:solidFill>
                  <a:schemeClr val="bg2">
                    <a:lumMod val="25000"/>
                  </a:schemeClr>
                </a:solidFill>
              </a:rPr>
              <a:t>supported by</a:t>
            </a:r>
          </a:p>
        </p:txBody>
      </p:sp>
      <p:pic>
        <p:nvPicPr>
          <p:cNvPr id="5" name="Picture 4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18EFF06A-7B61-58B8-6A2D-6C4B1AF0B6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299" y="5508597"/>
            <a:ext cx="1425281" cy="136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2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8AC5A-3DBF-4F56-8A58-F06FC287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3" y="42204"/>
            <a:ext cx="10515600" cy="119575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resources</a:t>
            </a:r>
            <a:endParaRPr lang="en-GB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6662-1FA1-4561-A8BF-5B4838EC0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3" y="1237958"/>
            <a:ext cx="11705062" cy="54301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South-East Training Hubs Functional Skills information webinar: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Functional Skills information for Primary Care – YouTube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South-East Training Hubs Functional Skills information slides: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Support for Functional Skills PowerPoint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Qualifications mapping: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check if your current qualifications are equivalent to Functional Skills Level 2 and acceptable by visiting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English and maths requirements in apprenticeship standards at level 2 and above - GOV.UK (www.gov.uk)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Replacement certificates: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Get a replacement exam certificate - GOV.UK (www.gov.uk)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spcBef>
                <a:spcPts val="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Register for BKSB and Open Access exam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s: contact the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Thames Valley and Wessex Primary Care School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request an account.</a:t>
            </a:r>
          </a:p>
          <a:p>
            <a:pPr>
              <a:spcBef>
                <a:spcPts val="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Skills for Life resources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Free Online Learning Tools - HASO (skillsforhealth.org.uk)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UK ENIC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International Qualifications - HASO (skillsforhealth.org.uk)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13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3D7CA-B977-5765-1068-71A02CBAF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2" y="16632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AA68D6F-71FD-0886-9427-59C300EC9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51351"/>
              </p:ext>
            </p:extLst>
          </p:nvPr>
        </p:nvGraphicFramePr>
        <p:xfrm>
          <a:off x="471182" y="1082180"/>
          <a:ext cx="11249636" cy="5601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7263">
                  <a:extLst>
                    <a:ext uri="{9D8B030D-6E8A-4147-A177-3AD203B41FA5}">
                      <a16:colId xmlns:a16="http://schemas.microsoft.com/office/drawing/2014/main" val="3586218761"/>
                    </a:ext>
                  </a:extLst>
                </a:gridCol>
                <a:gridCol w="2442373">
                  <a:extLst>
                    <a:ext uri="{9D8B030D-6E8A-4147-A177-3AD203B41FA5}">
                      <a16:colId xmlns:a16="http://schemas.microsoft.com/office/drawing/2014/main" val="1685159979"/>
                    </a:ext>
                  </a:extLst>
                </a:gridCol>
              </a:tblGrid>
              <a:tr h="363777">
                <a:tc>
                  <a:txBody>
                    <a:bodyPr/>
                    <a:lstStyle/>
                    <a:p>
                      <a:r>
                        <a:rPr lang="en-GB" dirty="0"/>
                        <a:t>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115009"/>
                  </a:ext>
                </a:extLst>
              </a:tr>
              <a:tr h="636609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are Functional Skills?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Page 3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766708"/>
                  </a:ext>
                </a:extLst>
              </a:tr>
              <a:tr h="636609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Explaining the Functional Skills levels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Page 4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66970"/>
                  </a:ext>
                </a:extLst>
              </a:tr>
              <a:tr h="636609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if you need to achieve Functional Skills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Pages 5 – 6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10351"/>
                  </a:ext>
                </a:extLst>
              </a:tr>
              <a:tr h="636609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your Functional Skills level and learning pathway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Page 7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27926"/>
                  </a:ext>
                </a:extLst>
              </a:tr>
              <a:tr h="636609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options in your local area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Page 8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80704"/>
                  </a:ext>
                </a:extLst>
              </a:tr>
              <a:tr h="636609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support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Page 9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5791"/>
                  </a:ext>
                </a:extLst>
              </a:tr>
              <a:tr h="1395249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Further links including: 			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Qualifications mapping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Replacement certificates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 National Information Centre (ENIC)	                                                       	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Page 10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5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93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5714935-B8C9-4160-AA1A-71E5F21904C3}"/>
              </a:ext>
            </a:extLst>
          </p:cNvPr>
          <p:cNvSpPr txBox="1">
            <a:spLocks/>
          </p:cNvSpPr>
          <p:nvPr/>
        </p:nvSpPr>
        <p:spPr>
          <a:xfrm>
            <a:off x="2555633" y="52643"/>
            <a:ext cx="7113864" cy="1174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Functional Skills?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701B61-8231-4668-AABC-64BA9D485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79" y="1052396"/>
            <a:ext cx="1422142" cy="14221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E222712-2345-4CD8-9BFB-FB0748039F4D}"/>
              </a:ext>
            </a:extLst>
          </p:cNvPr>
          <p:cNvSpPr txBox="1"/>
          <p:nvPr/>
        </p:nvSpPr>
        <p:spPr>
          <a:xfrm>
            <a:off x="1272209" y="1561784"/>
            <a:ext cx="3014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</a:p>
          <a:p>
            <a:r>
              <a:rPr lang="en-GB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Skills?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A2AACA-91EB-4EC1-B2C6-3B4B03352C63}"/>
              </a:ext>
            </a:extLst>
          </p:cNvPr>
          <p:cNvSpPr txBox="1"/>
          <p:nvPr/>
        </p:nvSpPr>
        <p:spPr>
          <a:xfrm>
            <a:off x="4134678" y="1377117"/>
            <a:ext cx="7792279" cy="1200329"/>
          </a:xfrm>
          <a:custGeom>
            <a:avLst/>
            <a:gdLst>
              <a:gd name="connsiteX0" fmla="*/ 0 w 7792279"/>
              <a:gd name="connsiteY0" fmla="*/ 0 h 1200329"/>
              <a:gd name="connsiteX1" fmla="*/ 677329 w 7792279"/>
              <a:gd name="connsiteY1" fmla="*/ 0 h 1200329"/>
              <a:gd name="connsiteX2" fmla="*/ 1198812 w 7792279"/>
              <a:gd name="connsiteY2" fmla="*/ 0 h 1200329"/>
              <a:gd name="connsiteX3" fmla="*/ 1564450 w 7792279"/>
              <a:gd name="connsiteY3" fmla="*/ 0 h 1200329"/>
              <a:gd name="connsiteX4" fmla="*/ 2085933 w 7792279"/>
              <a:gd name="connsiteY4" fmla="*/ 0 h 1200329"/>
              <a:gd name="connsiteX5" fmla="*/ 2685339 w 7792279"/>
              <a:gd name="connsiteY5" fmla="*/ 0 h 1200329"/>
              <a:gd name="connsiteX6" fmla="*/ 3050977 w 7792279"/>
              <a:gd name="connsiteY6" fmla="*/ 0 h 1200329"/>
              <a:gd name="connsiteX7" fmla="*/ 3572460 w 7792279"/>
              <a:gd name="connsiteY7" fmla="*/ 0 h 1200329"/>
              <a:gd name="connsiteX8" fmla="*/ 4093944 w 7792279"/>
              <a:gd name="connsiteY8" fmla="*/ 0 h 1200329"/>
              <a:gd name="connsiteX9" fmla="*/ 4537504 w 7792279"/>
              <a:gd name="connsiteY9" fmla="*/ 0 h 1200329"/>
              <a:gd name="connsiteX10" fmla="*/ 4903142 w 7792279"/>
              <a:gd name="connsiteY10" fmla="*/ 0 h 1200329"/>
              <a:gd name="connsiteX11" fmla="*/ 5658393 w 7792279"/>
              <a:gd name="connsiteY11" fmla="*/ 0 h 1200329"/>
              <a:gd name="connsiteX12" fmla="*/ 6024031 w 7792279"/>
              <a:gd name="connsiteY12" fmla="*/ 0 h 1200329"/>
              <a:gd name="connsiteX13" fmla="*/ 6701360 w 7792279"/>
              <a:gd name="connsiteY13" fmla="*/ 0 h 1200329"/>
              <a:gd name="connsiteX14" fmla="*/ 7792279 w 7792279"/>
              <a:gd name="connsiteY14" fmla="*/ 0 h 1200329"/>
              <a:gd name="connsiteX15" fmla="*/ 7792279 w 7792279"/>
              <a:gd name="connsiteY15" fmla="*/ 400110 h 1200329"/>
              <a:gd name="connsiteX16" fmla="*/ 7792279 w 7792279"/>
              <a:gd name="connsiteY16" fmla="*/ 776213 h 1200329"/>
              <a:gd name="connsiteX17" fmla="*/ 7792279 w 7792279"/>
              <a:gd name="connsiteY17" fmla="*/ 1200329 h 1200329"/>
              <a:gd name="connsiteX18" fmla="*/ 7270796 w 7792279"/>
              <a:gd name="connsiteY18" fmla="*/ 1200329 h 1200329"/>
              <a:gd name="connsiteX19" fmla="*/ 6905158 w 7792279"/>
              <a:gd name="connsiteY19" fmla="*/ 1200329 h 1200329"/>
              <a:gd name="connsiteX20" fmla="*/ 6227829 w 7792279"/>
              <a:gd name="connsiteY20" fmla="*/ 1200329 h 1200329"/>
              <a:gd name="connsiteX21" fmla="*/ 5784269 w 7792279"/>
              <a:gd name="connsiteY21" fmla="*/ 1200329 h 1200329"/>
              <a:gd name="connsiteX22" fmla="*/ 5106940 w 7792279"/>
              <a:gd name="connsiteY22" fmla="*/ 1200329 h 1200329"/>
              <a:gd name="connsiteX23" fmla="*/ 4741302 w 7792279"/>
              <a:gd name="connsiteY23" fmla="*/ 1200329 h 1200329"/>
              <a:gd name="connsiteX24" fmla="*/ 4375664 w 7792279"/>
              <a:gd name="connsiteY24" fmla="*/ 1200329 h 1200329"/>
              <a:gd name="connsiteX25" fmla="*/ 3776258 w 7792279"/>
              <a:gd name="connsiteY25" fmla="*/ 1200329 h 1200329"/>
              <a:gd name="connsiteX26" fmla="*/ 3410621 w 7792279"/>
              <a:gd name="connsiteY26" fmla="*/ 1200329 h 1200329"/>
              <a:gd name="connsiteX27" fmla="*/ 3044983 w 7792279"/>
              <a:gd name="connsiteY27" fmla="*/ 1200329 h 1200329"/>
              <a:gd name="connsiteX28" fmla="*/ 2601422 w 7792279"/>
              <a:gd name="connsiteY28" fmla="*/ 1200329 h 1200329"/>
              <a:gd name="connsiteX29" fmla="*/ 2235785 w 7792279"/>
              <a:gd name="connsiteY29" fmla="*/ 1200329 h 1200329"/>
              <a:gd name="connsiteX30" fmla="*/ 1480533 w 7792279"/>
              <a:gd name="connsiteY30" fmla="*/ 1200329 h 1200329"/>
              <a:gd name="connsiteX31" fmla="*/ 1114895 w 7792279"/>
              <a:gd name="connsiteY31" fmla="*/ 1200329 h 1200329"/>
              <a:gd name="connsiteX32" fmla="*/ 0 w 7792279"/>
              <a:gd name="connsiteY32" fmla="*/ 1200329 h 1200329"/>
              <a:gd name="connsiteX33" fmla="*/ 0 w 7792279"/>
              <a:gd name="connsiteY33" fmla="*/ 788216 h 1200329"/>
              <a:gd name="connsiteX34" fmla="*/ 0 w 7792279"/>
              <a:gd name="connsiteY34" fmla="*/ 424116 h 1200329"/>
              <a:gd name="connsiteX35" fmla="*/ 0 w 7792279"/>
              <a:gd name="connsiteY35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792279" h="1200329" extrusionOk="0">
                <a:moveTo>
                  <a:pt x="0" y="0"/>
                </a:moveTo>
                <a:cubicBezTo>
                  <a:pt x="214382" y="-51296"/>
                  <a:pt x="463316" y="72078"/>
                  <a:pt x="677329" y="0"/>
                </a:cubicBezTo>
                <a:cubicBezTo>
                  <a:pt x="891342" y="-72078"/>
                  <a:pt x="1018963" y="14872"/>
                  <a:pt x="1198812" y="0"/>
                </a:cubicBezTo>
                <a:cubicBezTo>
                  <a:pt x="1378661" y="-14872"/>
                  <a:pt x="1474166" y="13561"/>
                  <a:pt x="1564450" y="0"/>
                </a:cubicBezTo>
                <a:cubicBezTo>
                  <a:pt x="1654734" y="-13561"/>
                  <a:pt x="1867498" y="34986"/>
                  <a:pt x="2085933" y="0"/>
                </a:cubicBezTo>
                <a:cubicBezTo>
                  <a:pt x="2304368" y="-34986"/>
                  <a:pt x="2514358" y="14793"/>
                  <a:pt x="2685339" y="0"/>
                </a:cubicBezTo>
                <a:cubicBezTo>
                  <a:pt x="2856320" y="-14793"/>
                  <a:pt x="2910174" y="12369"/>
                  <a:pt x="3050977" y="0"/>
                </a:cubicBezTo>
                <a:cubicBezTo>
                  <a:pt x="3191780" y="-12369"/>
                  <a:pt x="3431332" y="28239"/>
                  <a:pt x="3572460" y="0"/>
                </a:cubicBezTo>
                <a:cubicBezTo>
                  <a:pt x="3713588" y="-28239"/>
                  <a:pt x="3844614" y="7240"/>
                  <a:pt x="4093944" y="0"/>
                </a:cubicBezTo>
                <a:cubicBezTo>
                  <a:pt x="4343274" y="-7240"/>
                  <a:pt x="4340925" y="26834"/>
                  <a:pt x="4537504" y="0"/>
                </a:cubicBezTo>
                <a:cubicBezTo>
                  <a:pt x="4734083" y="-26834"/>
                  <a:pt x="4785695" y="42942"/>
                  <a:pt x="4903142" y="0"/>
                </a:cubicBezTo>
                <a:cubicBezTo>
                  <a:pt x="5020589" y="-42942"/>
                  <a:pt x="5448072" y="2895"/>
                  <a:pt x="5658393" y="0"/>
                </a:cubicBezTo>
                <a:cubicBezTo>
                  <a:pt x="5868714" y="-2895"/>
                  <a:pt x="5851500" y="23665"/>
                  <a:pt x="6024031" y="0"/>
                </a:cubicBezTo>
                <a:cubicBezTo>
                  <a:pt x="6196562" y="-23665"/>
                  <a:pt x="6362902" y="38713"/>
                  <a:pt x="6701360" y="0"/>
                </a:cubicBezTo>
                <a:cubicBezTo>
                  <a:pt x="7039818" y="-38713"/>
                  <a:pt x="7301177" y="56620"/>
                  <a:pt x="7792279" y="0"/>
                </a:cubicBezTo>
                <a:cubicBezTo>
                  <a:pt x="7792475" y="99681"/>
                  <a:pt x="7785183" y="264108"/>
                  <a:pt x="7792279" y="400110"/>
                </a:cubicBezTo>
                <a:cubicBezTo>
                  <a:pt x="7799375" y="536112"/>
                  <a:pt x="7767273" y="615985"/>
                  <a:pt x="7792279" y="776213"/>
                </a:cubicBezTo>
                <a:cubicBezTo>
                  <a:pt x="7817285" y="936441"/>
                  <a:pt x="7759140" y="1109861"/>
                  <a:pt x="7792279" y="1200329"/>
                </a:cubicBezTo>
                <a:cubicBezTo>
                  <a:pt x="7543375" y="1233762"/>
                  <a:pt x="7415374" y="1154272"/>
                  <a:pt x="7270796" y="1200329"/>
                </a:cubicBezTo>
                <a:cubicBezTo>
                  <a:pt x="7126218" y="1246386"/>
                  <a:pt x="7037465" y="1158191"/>
                  <a:pt x="6905158" y="1200329"/>
                </a:cubicBezTo>
                <a:cubicBezTo>
                  <a:pt x="6772851" y="1242467"/>
                  <a:pt x="6518301" y="1168772"/>
                  <a:pt x="6227829" y="1200329"/>
                </a:cubicBezTo>
                <a:cubicBezTo>
                  <a:pt x="5937357" y="1231886"/>
                  <a:pt x="5950150" y="1167605"/>
                  <a:pt x="5784269" y="1200329"/>
                </a:cubicBezTo>
                <a:cubicBezTo>
                  <a:pt x="5618388" y="1233053"/>
                  <a:pt x="5282143" y="1189421"/>
                  <a:pt x="5106940" y="1200329"/>
                </a:cubicBezTo>
                <a:cubicBezTo>
                  <a:pt x="4931737" y="1211237"/>
                  <a:pt x="4923196" y="1158438"/>
                  <a:pt x="4741302" y="1200329"/>
                </a:cubicBezTo>
                <a:cubicBezTo>
                  <a:pt x="4559408" y="1242220"/>
                  <a:pt x="4553365" y="1189295"/>
                  <a:pt x="4375664" y="1200329"/>
                </a:cubicBezTo>
                <a:cubicBezTo>
                  <a:pt x="4197963" y="1211363"/>
                  <a:pt x="4049996" y="1181529"/>
                  <a:pt x="3776258" y="1200329"/>
                </a:cubicBezTo>
                <a:cubicBezTo>
                  <a:pt x="3502520" y="1219129"/>
                  <a:pt x="3569163" y="1179683"/>
                  <a:pt x="3410621" y="1200329"/>
                </a:cubicBezTo>
                <a:cubicBezTo>
                  <a:pt x="3252079" y="1220975"/>
                  <a:pt x="3173896" y="1168087"/>
                  <a:pt x="3044983" y="1200329"/>
                </a:cubicBezTo>
                <a:cubicBezTo>
                  <a:pt x="2916070" y="1232571"/>
                  <a:pt x="2758200" y="1149264"/>
                  <a:pt x="2601422" y="1200329"/>
                </a:cubicBezTo>
                <a:cubicBezTo>
                  <a:pt x="2444644" y="1251394"/>
                  <a:pt x="2361238" y="1185050"/>
                  <a:pt x="2235785" y="1200329"/>
                </a:cubicBezTo>
                <a:cubicBezTo>
                  <a:pt x="2110332" y="1215608"/>
                  <a:pt x="1693639" y="1178925"/>
                  <a:pt x="1480533" y="1200329"/>
                </a:cubicBezTo>
                <a:cubicBezTo>
                  <a:pt x="1267427" y="1221733"/>
                  <a:pt x="1272346" y="1180522"/>
                  <a:pt x="1114895" y="1200329"/>
                </a:cubicBezTo>
                <a:cubicBezTo>
                  <a:pt x="957444" y="1220136"/>
                  <a:pt x="437603" y="1102821"/>
                  <a:pt x="0" y="1200329"/>
                </a:cubicBezTo>
                <a:cubicBezTo>
                  <a:pt x="-31189" y="1031457"/>
                  <a:pt x="4415" y="958934"/>
                  <a:pt x="0" y="788216"/>
                </a:cubicBezTo>
                <a:cubicBezTo>
                  <a:pt x="-4415" y="617498"/>
                  <a:pt x="14915" y="603872"/>
                  <a:pt x="0" y="424116"/>
                </a:cubicBezTo>
                <a:cubicBezTo>
                  <a:pt x="-14915" y="244360"/>
                  <a:pt x="10134" y="204891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51168366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lvl="0"/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Skills are defined as the fundamental applied skills in literacy, numeracy and digital literacy that help people to gain the most from life, learning and working. Level 2 is equivalent to a GCSE grade C or 4 and above or a CSE level 1.                                                 </a:t>
            </a:r>
            <a:r>
              <a:rPr lang="en-GB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(source: </a:t>
            </a:r>
            <a:r>
              <a:rPr lang="en-GB" sz="16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HASO</a:t>
            </a:r>
            <a:r>
              <a:rPr lang="en-GB" sz="16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>
              <a:solidFill>
                <a:srgbClr val="2626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6588E5B-5BE6-475E-872E-7574194EF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79" y="2769232"/>
            <a:ext cx="1422142" cy="142214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270DCC9-BEEA-4A92-BF29-584877144E9C}"/>
              </a:ext>
            </a:extLst>
          </p:cNvPr>
          <p:cNvSpPr txBox="1"/>
          <p:nvPr/>
        </p:nvSpPr>
        <p:spPr>
          <a:xfrm>
            <a:off x="1272209" y="3187939"/>
            <a:ext cx="2729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 I need them?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4B0D5E-9D81-4439-8274-E36D72CE58C3}"/>
              </a:ext>
            </a:extLst>
          </p:cNvPr>
          <p:cNvSpPr txBox="1"/>
          <p:nvPr/>
        </p:nvSpPr>
        <p:spPr>
          <a:xfrm>
            <a:off x="4134678" y="3275613"/>
            <a:ext cx="7792280" cy="646331"/>
          </a:xfrm>
          <a:custGeom>
            <a:avLst/>
            <a:gdLst>
              <a:gd name="connsiteX0" fmla="*/ 0 w 7792280"/>
              <a:gd name="connsiteY0" fmla="*/ 0 h 646331"/>
              <a:gd name="connsiteX1" fmla="*/ 493511 w 7792280"/>
              <a:gd name="connsiteY1" fmla="*/ 0 h 646331"/>
              <a:gd name="connsiteX2" fmla="*/ 909099 w 7792280"/>
              <a:gd name="connsiteY2" fmla="*/ 0 h 646331"/>
              <a:gd name="connsiteX3" fmla="*/ 1714302 w 7792280"/>
              <a:gd name="connsiteY3" fmla="*/ 0 h 646331"/>
              <a:gd name="connsiteX4" fmla="*/ 2207813 w 7792280"/>
              <a:gd name="connsiteY4" fmla="*/ 0 h 646331"/>
              <a:gd name="connsiteX5" fmla="*/ 3013015 w 7792280"/>
              <a:gd name="connsiteY5" fmla="*/ 0 h 646331"/>
              <a:gd name="connsiteX6" fmla="*/ 3506526 w 7792280"/>
              <a:gd name="connsiteY6" fmla="*/ 0 h 646331"/>
              <a:gd name="connsiteX7" fmla="*/ 4233805 w 7792280"/>
              <a:gd name="connsiteY7" fmla="*/ 0 h 646331"/>
              <a:gd name="connsiteX8" fmla="*/ 5039008 w 7792280"/>
              <a:gd name="connsiteY8" fmla="*/ 0 h 646331"/>
              <a:gd name="connsiteX9" fmla="*/ 5766287 w 7792280"/>
              <a:gd name="connsiteY9" fmla="*/ 0 h 646331"/>
              <a:gd name="connsiteX10" fmla="*/ 6571489 w 7792280"/>
              <a:gd name="connsiteY10" fmla="*/ 0 h 646331"/>
              <a:gd name="connsiteX11" fmla="*/ 7220846 w 7792280"/>
              <a:gd name="connsiteY11" fmla="*/ 0 h 646331"/>
              <a:gd name="connsiteX12" fmla="*/ 7792280 w 7792280"/>
              <a:gd name="connsiteY12" fmla="*/ 0 h 646331"/>
              <a:gd name="connsiteX13" fmla="*/ 7792280 w 7792280"/>
              <a:gd name="connsiteY13" fmla="*/ 646331 h 646331"/>
              <a:gd name="connsiteX14" fmla="*/ 7376692 w 7792280"/>
              <a:gd name="connsiteY14" fmla="*/ 646331 h 646331"/>
              <a:gd name="connsiteX15" fmla="*/ 6883181 w 7792280"/>
              <a:gd name="connsiteY15" fmla="*/ 646331 h 646331"/>
              <a:gd name="connsiteX16" fmla="*/ 6233824 w 7792280"/>
              <a:gd name="connsiteY16" fmla="*/ 646331 h 646331"/>
              <a:gd name="connsiteX17" fmla="*/ 5662390 w 7792280"/>
              <a:gd name="connsiteY17" fmla="*/ 646331 h 646331"/>
              <a:gd name="connsiteX18" fmla="*/ 4935111 w 7792280"/>
              <a:gd name="connsiteY18" fmla="*/ 646331 h 646331"/>
              <a:gd name="connsiteX19" fmla="*/ 4129908 w 7792280"/>
              <a:gd name="connsiteY19" fmla="*/ 646331 h 646331"/>
              <a:gd name="connsiteX20" fmla="*/ 3636397 w 7792280"/>
              <a:gd name="connsiteY20" fmla="*/ 646331 h 646331"/>
              <a:gd name="connsiteX21" fmla="*/ 3220809 w 7792280"/>
              <a:gd name="connsiteY21" fmla="*/ 646331 h 646331"/>
              <a:gd name="connsiteX22" fmla="*/ 2493530 w 7792280"/>
              <a:gd name="connsiteY22" fmla="*/ 646331 h 646331"/>
              <a:gd name="connsiteX23" fmla="*/ 1922096 w 7792280"/>
              <a:gd name="connsiteY23" fmla="*/ 646331 h 646331"/>
              <a:gd name="connsiteX24" fmla="*/ 1350662 w 7792280"/>
              <a:gd name="connsiteY24" fmla="*/ 646331 h 646331"/>
              <a:gd name="connsiteX25" fmla="*/ 0 w 7792280"/>
              <a:gd name="connsiteY25" fmla="*/ 646331 h 646331"/>
              <a:gd name="connsiteX26" fmla="*/ 0 w 7792280"/>
              <a:gd name="connsiteY26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792280" h="646331" extrusionOk="0">
                <a:moveTo>
                  <a:pt x="0" y="0"/>
                </a:moveTo>
                <a:cubicBezTo>
                  <a:pt x="183370" y="9762"/>
                  <a:pt x="254519" y="19650"/>
                  <a:pt x="493511" y="0"/>
                </a:cubicBezTo>
                <a:cubicBezTo>
                  <a:pt x="732503" y="-19650"/>
                  <a:pt x="782063" y="309"/>
                  <a:pt x="909099" y="0"/>
                </a:cubicBezTo>
                <a:cubicBezTo>
                  <a:pt x="1036135" y="-309"/>
                  <a:pt x="1321751" y="-3931"/>
                  <a:pt x="1714302" y="0"/>
                </a:cubicBezTo>
                <a:cubicBezTo>
                  <a:pt x="2106853" y="3931"/>
                  <a:pt x="2000298" y="19005"/>
                  <a:pt x="2207813" y="0"/>
                </a:cubicBezTo>
                <a:cubicBezTo>
                  <a:pt x="2415328" y="-19005"/>
                  <a:pt x="2738330" y="28087"/>
                  <a:pt x="3013015" y="0"/>
                </a:cubicBezTo>
                <a:cubicBezTo>
                  <a:pt x="3287700" y="-28087"/>
                  <a:pt x="3386953" y="5456"/>
                  <a:pt x="3506526" y="0"/>
                </a:cubicBezTo>
                <a:cubicBezTo>
                  <a:pt x="3626099" y="-5456"/>
                  <a:pt x="4076868" y="-29307"/>
                  <a:pt x="4233805" y="0"/>
                </a:cubicBezTo>
                <a:cubicBezTo>
                  <a:pt x="4390742" y="29307"/>
                  <a:pt x="4826549" y="-23800"/>
                  <a:pt x="5039008" y="0"/>
                </a:cubicBezTo>
                <a:cubicBezTo>
                  <a:pt x="5251467" y="23800"/>
                  <a:pt x="5414953" y="27668"/>
                  <a:pt x="5766287" y="0"/>
                </a:cubicBezTo>
                <a:cubicBezTo>
                  <a:pt x="6117621" y="-27668"/>
                  <a:pt x="6408074" y="-18055"/>
                  <a:pt x="6571489" y="0"/>
                </a:cubicBezTo>
                <a:cubicBezTo>
                  <a:pt x="6734904" y="18055"/>
                  <a:pt x="6967161" y="22018"/>
                  <a:pt x="7220846" y="0"/>
                </a:cubicBezTo>
                <a:cubicBezTo>
                  <a:pt x="7474531" y="-22018"/>
                  <a:pt x="7642676" y="23472"/>
                  <a:pt x="7792280" y="0"/>
                </a:cubicBezTo>
                <a:cubicBezTo>
                  <a:pt x="7792231" y="209213"/>
                  <a:pt x="7797252" y="331581"/>
                  <a:pt x="7792280" y="646331"/>
                </a:cubicBezTo>
                <a:cubicBezTo>
                  <a:pt x="7611339" y="659802"/>
                  <a:pt x="7528199" y="660716"/>
                  <a:pt x="7376692" y="646331"/>
                </a:cubicBezTo>
                <a:cubicBezTo>
                  <a:pt x="7225185" y="631946"/>
                  <a:pt x="7092756" y="661443"/>
                  <a:pt x="6883181" y="646331"/>
                </a:cubicBezTo>
                <a:cubicBezTo>
                  <a:pt x="6673606" y="631219"/>
                  <a:pt x="6502631" y="619918"/>
                  <a:pt x="6233824" y="646331"/>
                </a:cubicBezTo>
                <a:cubicBezTo>
                  <a:pt x="5965017" y="672744"/>
                  <a:pt x="5866319" y="618507"/>
                  <a:pt x="5662390" y="646331"/>
                </a:cubicBezTo>
                <a:cubicBezTo>
                  <a:pt x="5458461" y="674155"/>
                  <a:pt x="5083053" y="621586"/>
                  <a:pt x="4935111" y="646331"/>
                </a:cubicBezTo>
                <a:cubicBezTo>
                  <a:pt x="4787169" y="671076"/>
                  <a:pt x="4301333" y="641467"/>
                  <a:pt x="4129908" y="646331"/>
                </a:cubicBezTo>
                <a:cubicBezTo>
                  <a:pt x="3958483" y="651195"/>
                  <a:pt x="3880104" y="638982"/>
                  <a:pt x="3636397" y="646331"/>
                </a:cubicBezTo>
                <a:cubicBezTo>
                  <a:pt x="3392690" y="653680"/>
                  <a:pt x="3413804" y="654292"/>
                  <a:pt x="3220809" y="646331"/>
                </a:cubicBezTo>
                <a:cubicBezTo>
                  <a:pt x="3027814" y="638370"/>
                  <a:pt x="2716673" y="680226"/>
                  <a:pt x="2493530" y="646331"/>
                </a:cubicBezTo>
                <a:cubicBezTo>
                  <a:pt x="2270387" y="612436"/>
                  <a:pt x="2068527" y="658524"/>
                  <a:pt x="1922096" y="646331"/>
                </a:cubicBezTo>
                <a:cubicBezTo>
                  <a:pt x="1775665" y="634138"/>
                  <a:pt x="1496445" y="632897"/>
                  <a:pt x="1350662" y="646331"/>
                </a:cubicBezTo>
                <a:cubicBezTo>
                  <a:pt x="1204879" y="659765"/>
                  <a:pt x="584885" y="632786"/>
                  <a:pt x="0" y="646331"/>
                </a:cubicBezTo>
                <a:cubicBezTo>
                  <a:pt x="5412" y="342755"/>
                  <a:pt x="19913" y="269649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320492118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apprenticeship programmes require learners to achieve functional skills qualifications in English and maths (and in some programmes ICT as well).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CE6712B-2742-464F-A947-2A5EAB9CE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49" y="4403628"/>
            <a:ext cx="1374772" cy="137477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FC4EBCA-168B-4F80-95D3-A509DC3A6A08}"/>
              </a:ext>
            </a:extLst>
          </p:cNvPr>
          <p:cNvSpPr txBox="1"/>
          <p:nvPr/>
        </p:nvSpPr>
        <p:spPr>
          <a:xfrm>
            <a:off x="1272209" y="4675515"/>
            <a:ext cx="3014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need to achieve?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93578C-54B6-4AE3-AAA4-D6B8A3602FE9}"/>
              </a:ext>
            </a:extLst>
          </p:cNvPr>
          <p:cNvSpPr txBox="1"/>
          <p:nvPr/>
        </p:nvSpPr>
        <p:spPr>
          <a:xfrm>
            <a:off x="4134678" y="4403628"/>
            <a:ext cx="3955775" cy="1477328"/>
          </a:xfrm>
          <a:custGeom>
            <a:avLst/>
            <a:gdLst>
              <a:gd name="connsiteX0" fmla="*/ 0 w 3955775"/>
              <a:gd name="connsiteY0" fmla="*/ 0 h 1477328"/>
              <a:gd name="connsiteX1" fmla="*/ 619738 w 3955775"/>
              <a:gd name="connsiteY1" fmla="*/ 0 h 1477328"/>
              <a:gd name="connsiteX2" fmla="*/ 1199918 w 3955775"/>
              <a:gd name="connsiteY2" fmla="*/ 0 h 1477328"/>
              <a:gd name="connsiteX3" fmla="*/ 1819656 w 3955775"/>
              <a:gd name="connsiteY3" fmla="*/ 0 h 1477328"/>
              <a:gd name="connsiteX4" fmla="*/ 2518510 w 3955775"/>
              <a:gd name="connsiteY4" fmla="*/ 0 h 1477328"/>
              <a:gd name="connsiteX5" fmla="*/ 3138248 w 3955775"/>
              <a:gd name="connsiteY5" fmla="*/ 0 h 1477328"/>
              <a:gd name="connsiteX6" fmla="*/ 3955775 w 3955775"/>
              <a:gd name="connsiteY6" fmla="*/ 0 h 1477328"/>
              <a:gd name="connsiteX7" fmla="*/ 3955775 w 3955775"/>
              <a:gd name="connsiteY7" fmla="*/ 492443 h 1477328"/>
              <a:gd name="connsiteX8" fmla="*/ 3955775 w 3955775"/>
              <a:gd name="connsiteY8" fmla="*/ 970112 h 1477328"/>
              <a:gd name="connsiteX9" fmla="*/ 3955775 w 3955775"/>
              <a:gd name="connsiteY9" fmla="*/ 1477328 h 1477328"/>
              <a:gd name="connsiteX10" fmla="*/ 3415152 w 3955775"/>
              <a:gd name="connsiteY10" fmla="*/ 1477328 h 1477328"/>
              <a:gd name="connsiteX11" fmla="*/ 2716299 w 3955775"/>
              <a:gd name="connsiteY11" fmla="*/ 1477328 h 1477328"/>
              <a:gd name="connsiteX12" fmla="*/ 2057003 w 3955775"/>
              <a:gd name="connsiteY12" fmla="*/ 1477328 h 1477328"/>
              <a:gd name="connsiteX13" fmla="*/ 1476823 w 3955775"/>
              <a:gd name="connsiteY13" fmla="*/ 1477328 h 1477328"/>
              <a:gd name="connsiteX14" fmla="*/ 936200 w 3955775"/>
              <a:gd name="connsiteY14" fmla="*/ 1477328 h 1477328"/>
              <a:gd name="connsiteX15" fmla="*/ 0 w 3955775"/>
              <a:gd name="connsiteY15" fmla="*/ 1477328 h 1477328"/>
              <a:gd name="connsiteX16" fmla="*/ 0 w 3955775"/>
              <a:gd name="connsiteY16" fmla="*/ 999659 h 1477328"/>
              <a:gd name="connsiteX17" fmla="*/ 0 w 3955775"/>
              <a:gd name="connsiteY17" fmla="*/ 492443 h 1477328"/>
              <a:gd name="connsiteX18" fmla="*/ 0 w 3955775"/>
              <a:gd name="connsiteY18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5775" h="1477328" extrusionOk="0">
                <a:moveTo>
                  <a:pt x="0" y="0"/>
                </a:moveTo>
                <a:cubicBezTo>
                  <a:pt x="284022" y="-9060"/>
                  <a:pt x="469256" y="26752"/>
                  <a:pt x="619738" y="0"/>
                </a:cubicBezTo>
                <a:cubicBezTo>
                  <a:pt x="770220" y="-26752"/>
                  <a:pt x="1050764" y="-13868"/>
                  <a:pt x="1199918" y="0"/>
                </a:cubicBezTo>
                <a:cubicBezTo>
                  <a:pt x="1349072" y="13868"/>
                  <a:pt x="1641445" y="-21149"/>
                  <a:pt x="1819656" y="0"/>
                </a:cubicBezTo>
                <a:cubicBezTo>
                  <a:pt x="1997867" y="21149"/>
                  <a:pt x="2234981" y="18949"/>
                  <a:pt x="2518510" y="0"/>
                </a:cubicBezTo>
                <a:cubicBezTo>
                  <a:pt x="2802039" y="-18949"/>
                  <a:pt x="2913962" y="19854"/>
                  <a:pt x="3138248" y="0"/>
                </a:cubicBezTo>
                <a:cubicBezTo>
                  <a:pt x="3362534" y="-19854"/>
                  <a:pt x="3716356" y="-33465"/>
                  <a:pt x="3955775" y="0"/>
                </a:cubicBezTo>
                <a:cubicBezTo>
                  <a:pt x="3955807" y="162770"/>
                  <a:pt x="3967809" y="352875"/>
                  <a:pt x="3955775" y="492443"/>
                </a:cubicBezTo>
                <a:cubicBezTo>
                  <a:pt x="3943741" y="632011"/>
                  <a:pt x="3933097" y="790856"/>
                  <a:pt x="3955775" y="970112"/>
                </a:cubicBezTo>
                <a:cubicBezTo>
                  <a:pt x="3978453" y="1149368"/>
                  <a:pt x="3957344" y="1335435"/>
                  <a:pt x="3955775" y="1477328"/>
                </a:cubicBezTo>
                <a:cubicBezTo>
                  <a:pt x="3794838" y="1477375"/>
                  <a:pt x="3642084" y="1458609"/>
                  <a:pt x="3415152" y="1477328"/>
                </a:cubicBezTo>
                <a:cubicBezTo>
                  <a:pt x="3188220" y="1496047"/>
                  <a:pt x="2945330" y="1506744"/>
                  <a:pt x="2716299" y="1477328"/>
                </a:cubicBezTo>
                <a:cubicBezTo>
                  <a:pt x="2487268" y="1447912"/>
                  <a:pt x="2359129" y="1476957"/>
                  <a:pt x="2057003" y="1477328"/>
                </a:cubicBezTo>
                <a:cubicBezTo>
                  <a:pt x="1754877" y="1477699"/>
                  <a:pt x="1639434" y="1504850"/>
                  <a:pt x="1476823" y="1477328"/>
                </a:cubicBezTo>
                <a:cubicBezTo>
                  <a:pt x="1314212" y="1449806"/>
                  <a:pt x="1051318" y="1499277"/>
                  <a:pt x="936200" y="1477328"/>
                </a:cubicBezTo>
                <a:cubicBezTo>
                  <a:pt x="821082" y="1455379"/>
                  <a:pt x="217513" y="1445283"/>
                  <a:pt x="0" y="1477328"/>
                </a:cubicBezTo>
                <a:cubicBezTo>
                  <a:pt x="-12757" y="1304680"/>
                  <a:pt x="-12967" y="1177441"/>
                  <a:pt x="0" y="999659"/>
                </a:cubicBezTo>
                <a:cubicBezTo>
                  <a:pt x="12967" y="821877"/>
                  <a:pt x="-12550" y="706510"/>
                  <a:pt x="0" y="492443"/>
                </a:cubicBezTo>
                <a:cubicBezTo>
                  <a:pt x="12550" y="278376"/>
                  <a:pt x="-20524" y="190526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79593349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level 2 apprenticeship you need to evidence learning towards level 2 functional skills exams.</a:t>
            </a:r>
          </a:p>
          <a:p>
            <a:pPr lvl="0" algn="ctr"/>
            <a:endParaRPr lang="en-GB" sz="1800" dirty="0">
              <a:solidFill>
                <a:schemeClr val="tx1"/>
              </a:solidFill>
            </a:endParaRPr>
          </a:p>
          <a:p>
            <a:pPr lvl="0" algn="ctr"/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06F046-E898-4E45-BF91-9A7CE8ACBF73}"/>
              </a:ext>
            </a:extLst>
          </p:cNvPr>
          <p:cNvSpPr txBox="1"/>
          <p:nvPr/>
        </p:nvSpPr>
        <p:spPr>
          <a:xfrm>
            <a:off x="8216348" y="4403628"/>
            <a:ext cx="3710609" cy="1477328"/>
          </a:xfrm>
          <a:custGeom>
            <a:avLst/>
            <a:gdLst>
              <a:gd name="connsiteX0" fmla="*/ 0 w 3710609"/>
              <a:gd name="connsiteY0" fmla="*/ 0 h 1477328"/>
              <a:gd name="connsiteX1" fmla="*/ 581329 w 3710609"/>
              <a:gd name="connsiteY1" fmla="*/ 0 h 1477328"/>
              <a:gd name="connsiteX2" fmla="*/ 1273976 w 3710609"/>
              <a:gd name="connsiteY2" fmla="*/ 0 h 1477328"/>
              <a:gd name="connsiteX3" fmla="*/ 1781092 w 3710609"/>
              <a:gd name="connsiteY3" fmla="*/ 0 h 1477328"/>
              <a:gd name="connsiteX4" fmla="*/ 2362421 w 3710609"/>
              <a:gd name="connsiteY4" fmla="*/ 0 h 1477328"/>
              <a:gd name="connsiteX5" fmla="*/ 2980856 w 3710609"/>
              <a:gd name="connsiteY5" fmla="*/ 0 h 1477328"/>
              <a:gd name="connsiteX6" fmla="*/ 3710609 w 3710609"/>
              <a:gd name="connsiteY6" fmla="*/ 0 h 1477328"/>
              <a:gd name="connsiteX7" fmla="*/ 3710609 w 3710609"/>
              <a:gd name="connsiteY7" fmla="*/ 477669 h 1477328"/>
              <a:gd name="connsiteX8" fmla="*/ 3710609 w 3710609"/>
              <a:gd name="connsiteY8" fmla="*/ 940565 h 1477328"/>
              <a:gd name="connsiteX9" fmla="*/ 3710609 w 3710609"/>
              <a:gd name="connsiteY9" fmla="*/ 1477328 h 1477328"/>
              <a:gd name="connsiteX10" fmla="*/ 3055068 w 3710609"/>
              <a:gd name="connsiteY10" fmla="*/ 1477328 h 1477328"/>
              <a:gd name="connsiteX11" fmla="*/ 2510845 w 3710609"/>
              <a:gd name="connsiteY11" fmla="*/ 1477328 h 1477328"/>
              <a:gd name="connsiteX12" fmla="*/ 1966623 w 3710609"/>
              <a:gd name="connsiteY12" fmla="*/ 1477328 h 1477328"/>
              <a:gd name="connsiteX13" fmla="*/ 1422400 w 3710609"/>
              <a:gd name="connsiteY13" fmla="*/ 1477328 h 1477328"/>
              <a:gd name="connsiteX14" fmla="*/ 766859 w 3710609"/>
              <a:gd name="connsiteY14" fmla="*/ 1477328 h 1477328"/>
              <a:gd name="connsiteX15" fmla="*/ 0 w 3710609"/>
              <a:gd name="connsiteY15" fmla="*/ 1477328 h 1477328"/>
              <a:gd name="connsiteX16" fmla="*/ 0 w 3710609"/>
              <a:gd name="connsiteY16" fmla="*/ 955339 h 1477328"/>
              <a:gd name="connsiteX17" fmla="*/ 0 w 3710609"/>
              <a:gd name="connsiteY17" fmla="*/ 507216 h 1477328"/>
              <a:gd name="connsiteX18" fmla="*/ 0 w 3710609"/>
              <a:gd name="connsiteY18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10609" h="1477328" extrusionOk="0">
                <a:moveTo>
                  <a:pt x="0" y="0"/>
                </a:moveTo>
                <a:cubicBezTo>
                  <a:pt x="188674" y="17000"/>
                  <a:pt x="397773" y="19637"/>
                  <a:pt x="581329" y="0"/>
                </a:cubicBezTo>
                <a:cubicBezTo>
                  <a:pt x="764885" y="-19637"/>
                  <a:pt x="967247" y="-19374"/>
                  <a:pt x="1273976" y="0"/>
                </a:cubicBezTo>
                <a:cubicBezTo>
                  <a:pt x="1580705" y="19374"/>
                  <a:pt x="1595567" y="-11078"/>
                  <a:pt x="1781092" y="0"/>
                </a:cubicBezTo>
                <a:cubicBezTo>
                  <a:pt x="1966617" y="11078"/>
                  <a:pt x="2207474" y="-4821"/>
                  <a:pt x="2362421" y="0"/>
                </a:cubicBezTo>
                <a:cubicBezTo>
                  <a:pt x="2517368" y="4821"/>
                  <a:pt x="2817028" y="22785"/>
                  <a:pt x="2980856" y="0"/>
                </a:cubicBezTo>
                <a:cubicBezTo>
                  <a:pt x="3144684" y="-22785"/>
                  <a:pt x="3547524" y="-6625"/>
                  <a:pt x="3710609" y="0"/>
                </a:cubicBezTo>
                <a:cubicBezTo>
                  <a:pt x="3720188" y="100188"/>
                  <a:pt x="3718444" y="354161"/>
                  <a:pt x="3710609" y="477669"/>
                </a:cubicBezTo>
                <a:cubicBezTo>
                  <a:pt x="3702774" y="601177"/>
                  <a:pt x="3725287" y="722615"/>
                  <a:pt x="3710609" y="940565"/>
                </a:cubicBezTo>
                <a:cubicBezTo>
                  <a:pt x="3695931" y="1158515"/>
                  <a:pt x="3732683" y="1248354"/>
                  <a:pt x="3710609" y="1477328"/>
                </a:cubicBezTo>
                <a:cubicBezTo>
                  <a:pt x="3494259" y="1495932"/>
                  <a:pt x="3351661" y="1474323"/>
                  <a:pt x="3055068" y="1477328"/>
                </a:cubicBezTo>
                <a:cubicBezTo>
                  <a:pt x="2758475" y="1480333"/>
                  <a:pt x="2704547" y="1460376"/>
                  <a:pt x="2510845" y="1477328"/>
                </a:cubicBezTo>
                <a:cubicBezTo>
                  <a:pt x="2317143" y="1494280"/>
                  <a:pt x="2079397" y="1489817"/>
                  <a:pt x="1966623" y="1477328"/>
                </a:cubicBezTo>
                <a:cubicBezTo>
                  <a:pt x="1853849" y="1464839"/>
                  <a:pt x="1651470" y="1472505"/>
                  <a:pt x="1422400" y="1477328"/>
                </a:cubicBezTo>
                <a:cubicBezTo>
                  <a:pt x="1193330" y="1482151"/>
                  <a:pt x="1088422" y="1468264"/>
                  <a:pt x="766859" y="1477328"/>
                </a:cubicBezTo>
                <a:cubicBezTo>
                  <a:pt x="445296" y="1486392"/>
                  <a:pt x="342036" y="1441925"/>
                  <a:pt x="0" y="1477328"/>
                </a:cubicBezTo>
                <a:cubicBezTo>
                  <a:pt x="14400" y="1362672"/>
                  <a:pt x="1242" y="1081672"/>
                  <a:pt x="0" y="955339"/>
                </a:cubicBezTo>
                <a:cubicBezTo>
                  <a:pt x="-1242" y="829006"/>
                  <a:pt x="18074" y="603868"/>
                  <a:pt x="0" y="507216"/>
                </a:cubicBezTo>
                <a:cubicBezTo>
                  <a:pt x="-18074" y="410564"/>
                  <a:pt x="-7243" y="230709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85874278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lvl="0"/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levels 3 - 7 apprenticeships you need to achieve level 2 in Functional Skills English and maths in order to fully achieve your apprenticeship. </a:t>
            </a:r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D3C18B-C1B3-FD7C-E101-E00B603CB8B2}"/>
              </a:ext>
            </a:extLst>
          </p:cNvPr>
          <p:cNvSpPr txBox="1"/>
          <p:nvPr/>
        </p:nvSpPr>
        <p:spPr>
          <a:xfrm>
            <a:off x="4186030" y="6088098"/>
            <a:ext cx="7808845" cy="646331"/>
          </a:xfrm>
          <a:custGeom>
            <a:avLst/>
            <a:gdLst>
              <a:gd name="connsiteX0" fmla="*/ 0 w 7808845"/>
              <a:gd name="connsiteY0" fmla="*/ 0 h 646331"/>
              <a:gd name="connsiteX1" fmla="*/ 572649 w 7808845"/>
              <a:gd name="connsiteY1" fmla="*/ 0 h 646331"/>
              <a:gd name="connsiteX2" fmla="*/ 1067209 w 7808845"/>
              <a:gd name="connsiteY2" fmla="*/ 0 h 646331"/>
              <a:gd name="connsiteX3" fmla="*/ 1639857 w 7808845"/>
              <a:gd name="connsiteY3" fmla="*/ 0 h 646331"/>
              <a:gd name="connsiteX4" fmla="*/ 2368683 w 7808845"/>
              <a:gd name="connsiteY4" fmla="*/ 0 h 646331"/>
              <a:gd name="connsiteX5" fmla="*/ 2941332 w 7808845"/>
              <a:gd name="connsiteY5" fmla="*/ 0 h 646331"/>
              <a:gd name="connsiteX6" fmla="*/ 3435892 w 7808845"/>
              <a:gd name="connsiteY6" fmla="*/ 0 h 646331"/>
              <a:gd name="connsiteX7" fmla="*/ 4086629 w 7808845"/>
              <a:gd name="connsiteY7" fmla="*/ 0 h 646331"/>
              <a:gd name="connsiteX8" fmla="*/ 4503101 w 7808845"/>
              <a:gd name="connsiteY8" fmla="*/ 0 h 646331"/>
              <a:gd name="connsiteX9" fmla="*/ 4997661 w 7808845"/>
              <a:gd name="connsiteY9" fmla="*/ 0 h 646331"/>
              <a:gd name="connsiteX10" fmla="*/ 5414133 w 7808845"/>
              <a:gd name="connsiteY10" fmla="*/ 0 h 646331"/>
              <a:gd name="connsiteX11" fmla="*/ 6064870 w 7808845"/>
              <a:gd name="connsiteY11" fmla="*/ 0 h 646331"/>
              <a:gd name="connsiteX12" fmla="*/ 6715607 w 7808845"/>
              <a:gd name="connsiteY12" fmla="*/ 0 h 646331"/>
              <a:gd name="connsiteX13" fmla="*/ 7808845 w 7808845"/>
              <a:gd name="connsiteY13" fmla="*/ 0 h 646331"/>
              <a:gd name="connsiteX14" fmla="*/ 7808845 w 7808845"/>
              <a:gd name="connsiteY14" fmla="*/ 646331 h 646331"/>
              <a:gd name="connsiteX15" fmla="*/ 7236196 w 7808845"/>
              <a:gd name="connsiteY15" fmla="*/ 646331 h 646331"/>
              <a:gd name="connsiteX16" fmla="*/ 6663548 w 7808845"/>
              <a:gd name="connsiteY16" fmla="*/ 646331 h 646331"/>
              <a:gd name="connsiteX17" fmla="*/ 5934722 w 7808845"/>
              <a:gd name="connsiteY17" fmla="*/ 646331 h 646331"/>
              <a:gd name="connsiteX18" fmla="*/ 5440162 w 7808845"/>
              <a:gd name="connsiteY18" fmla="*/ 646331 h 646331"/>
              <a:gd name="connsiteX19" fmla="*/ 4633248 w 7808845"/>
              <a:gd name="connsiteY19" fmla="*/ 646331 h 646331"/>
              <a:gd name="connsiteX20" fmla="*/ 3826334 w 7808845"/>
              <a:gd name="connsiteY20" fmla="*/ 646331 h 646331"/>
              <a:gd name="connsiteX21" fmla="*/ 3331774 w 7808845"/>
              <a:gd name="connsiteY21" fmla="*/ 646331 h 646331"/>
              <a:gd name="connsiteX22" fmla="*/ 2602948 w 7808845"/>
              <a:gd name="connsiteY22" fmla="*/ 646331 h 646331"/>
              <a:gd name="connsiteX23" fmla="*/ 1796034 w 7808845"/>
              <a:gd name="connsiteY23" fmla="*/ 646331 h 646331"/>
              <a:gd name="connsiteX24" fmla="*/ 1301474 w 7808845"/>
              <a:gd name="connsiteY24" fmla="*/ 646331 h 646331"/>
              <a:gd name="connsiteX25" fmla="*/ 0 w 7808845"/>
              <a:gd name="connsiteY25" fmla="*/ 646331 h 646331"/>
              <a:gd name="connsiteX26" fmla="*/ 0 w 7808845"/>
              <a:gd name="connsiteY26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08845" h="646331" extrusionOk="0">
                <a:moveTo>
                  <a:pt x="0" y="0"/>
                </a:moveTo>
                <a:cubicBezTo>
                  <a:pt x="115346" y="26241"/>
                  <a:pt x="410164" y="-10215"/>
                  <a:pt x="572649" y="0"/>
                </a:cubicBezTo>
                <a:cubicBezTo>
                  <a:pt x="735134" y="10215"/>
                  <a:pt x="844756" y="19029"/>
                  <a:pt x="1067209" y="0"/>
                </a:cubicBezTo>
                <a:cubicBezTo>
                  <a:pt x="1289662" y="-19029"/>
                  <a:pt x="1445137" y="8707"/>
                  <a:pt x="1639857" y="0"/>
                </a:cubicBezTo>
                <a:cubicBezTo>
                  <a:pt x="1834577" y="-8707"/>
                  <a:pt x="2204004" y="36425"/>
                  <a:pt x="2368683" y="0"/>
                </a:cubicBezTo>
                <a:cubicBezTo>
                  <a:pt x="2533362" y="-36425"/>
                  <a:pt x="2732779" y="10933"/>
                  <a:pt x="2941332" y="0"/>
                </a:cubicBezTo>
                <a:cubicBezTo>
                  <a:pt x="3149885" y="-10933"/>
                  <a:pt x="3336433" y="-1912"/>
                  <a:pt x="3435892" y="0"/>
                </a:cubicBezTo>
                <a:cubicBezTo>
                  <a:pt x="3535351" y="1912"/>
                  <a:pt x="3771312" y="5430"/>
                  <a:pt x="4086629" y="0"/>
                </a:cubicBezTo>
                <a:cubicBezTo>
                  <a:pt x="4401946" y="-5430"/>
                  <a:pt x="4397178" y="5521"/>
                  <a:pt x="4503101" y="0"/>
                </a:cubicBezTo>
                <a:cubicBezTo>
                  <a:pt x="4609024" y="-5521"/>
                  <a:pt x="4827213" y="9802"/>
                  <a:pt x="4997661" y="0"/>
                </a:cubicBezTo>
                <a:cubicBezTo>
                  <a:pt x="5168109" y="-9802"/>
                  <a:pt x="5314015" y="8255"/>
                  <a:pt x="5414133" y="0"/>
                </a:cubicBezTo>
                <a:cubicBezTo>
                  <a:pt x="5514251" y="-8255"/>
                  <a:pt x="5837403" y="25450"/>
                  <a:pt x="6064870" y="0"/>
                </a:cubicBezTo>
                <a:cubicBezTo>
                  <a:pt x="6292337" y="-25450"/>
                  <a:pt x="6408281" y="-4928"/>
                  <a:pt x="6715607" y="0"/>
                </a:cubicBezTo>
                <a:cubicBezTo>
                  <a:pt x="7022933" y="4928"/>
                  <a:pt x="7438948" y="37506"/>
                  <a:pt x="7808845" y="0"/>
                </a:cubicBezTo>
                <a:cubicBezTo>
                  <a:pt x="7821707" y="155702"/>
                  <a:pt x="7794703" y="455502"/>
                  <a:pt x="7808845" y="646331"/>
                </a:cubicBezTo>
                <a:cubicBezTo>
                  <a:pt x="7613376" y="638223"/>
                  <a:pt x="7504389" y="643743"/>
                  <a:pt x="7236196" y="646331"/>
                </a:cubicBezTo>
                <a:cubicBezTo>
                  <a:pt x="6968003" y="648919"/>
                  <a:pt x="6934822" y="630567"/>
                  <a:pt x="6663548" y="646331"/>
                </a:cubicBezTo>
                <a:cubicBezTo>
                  <a:pt x="6392274" y="662095"/>
                  <a:pt x="6238846" y="623810"/>
                  <a:pt x="5934722" y="646331"/>
                </a:cubicBezTo>
                <a:cubicBezTo>
                  <a:pt x="5630598" y="668852"/>
                  <a:pt x="5614517" y="659269"/>
                  <a:pt x="5440162" y="646331"/>
                </a:cubicBezTo>
                <a:cubicBezTo>
                  <a:pt x="5265807" y="633393"/>
                  <a:pt x="4970273" y="618388"/>
                  <a:pt x="4633248" y="646331"/>
                </a:cubicBezTo>
                <a:cubicBezTo>
                  <a:pt x="4296223" y="674274"/>
                  <a:pt x="4065383" y="641517"/>
                  <a:pt x="3826334" y="646331"/>
                </a:cubicBezTo>
                <a:cubicBezTo>
                  <a:pt x="3587285" y="651145"/>
                  <a:pt x="3491746" y="648942"/>
                  <a:pt x="3331774" y="646331"/>
                </a:cubicBezTo>
                <a:cubicBezTo>
                  <a:pt x="3171802" y="643720"/>
                  <a:pt x="2788437" y="676715"/>
                  <a:pt x="2602948" y="646331"/>
                </a:cubicBezTo>
                <a:cubicBezTo>
                  <a:pt x="2417459" y="615947"/>
                  <a:pt x="2080164" y="673082"/>
                  <a:pt x="1796034" y="646331"/>
                </a:cubicBezTo>
                <a:cubicBezTo>
                  <a:pt x="1511904" y="619580"/>
                  <a:pt x="1483758" y="665131"/>
                  <a:pt x="1301474" y="646331"/>
                </a:cubicBezTo>
                <a:cubicBezTo>
                  <a:pt x="1119190" y="627531"/>
                  <a:pt x="460720" y="627399"/>
                  <a:pt x="0" y="646331"/>
                </a:cubicBezTo>
                <a:cubicBezTo>
                  <a:pt x="24609" y="377049"/>
                  <a:pt x="-12803" y="314853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79593349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may be exemptions for special education needs, learning difficulties or disabilities – please check with your training provider.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3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5514-AA29-4FEF-B867-358FC3DD3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0" y="0"/>
            <a:ext cx="11566360" cy="1518407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Functional Skills qualifications equivalent to?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3332B42-7F99-4C19-BDE5-543BE60CA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33" y="1427899"/>
            <a:ext cx="10617334" cy="506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350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878DD-6AC8-45CC-8DBA-A3348B6FB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373" y="1948555"/>
            <a:ext cx="6248909" cy="1420965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“But why???”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7B116194-595A-4068-9254-BBA04B1F89D0}"/>
              </a:ext>
            </a:extLst>
          </p:cNvPr>
          <p:cNvSpPr/>
          <p:nvPr/>
        </p:nvSpPr>
        <p:spPr>
          <a:xfrm>
            <a:off x="66262" y="808388"/>
            <a:ext cx="3313044" cy="2073471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have a degree – surely this is evidence of my maths and English GCSEs?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BC1503C0-7C70-4278-B4F4-7A298C9E3C90}"/>
              </a:ext>
            </a:extLst>
          </p:cNvPr>
          <p:cNvSpPr/>
          <p:nvPr/>
        </p:nvSpPr>
        <p:spPr>
          <a:xfrm>
            <a:off x="3859442" y="64547"/>
            <a:ext cx="3313044" cy="2226366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did my GCSEs/CSEs years ago – I have no idea where my certificates are!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B680D3E8-1A5B-46C8-86CF-F67627A47BC8}"/>
              </a:ext>
            </a:extLst>
          </p:cNvPr>
          <p:cNvSpPr/>
          <p:nvPr/>
        </p:nvSpPr>
        <p:spPr>
          <a:xfrm>
            <a:off x="4327345" y="4631634"/>
            <a:ext cx="3498573" cy="2226366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hated maths at school and this is really putting me off doing an apprenticeship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BE276997-A243-4B78-BE5A-D124BF8B90D7}"/>
              </a:ext>
            </a:extLst>
          </p:cNvPr>
          <p:cNvSpPr/>
          <p:nvPr/>
        </p:nvSpPr>
        <p:spPr>
          <a:xfrm>
            <a:off x="145774" y="3429000"/>
            <a:ext cx="3603065" cy="2379212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have a learning difficulty and didn’t achieve the maths and English grades at school – what support is available now? </a:t>
            </a: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76137CB1-061C-4484-9F36-38A6205E3655}"/>
              </a:ext>
            </a:extLst>
          </p:cNvPr>
          <p:cNvSpPr/>
          <p:nvPr/>
        </p:nvSpPr>
        <p:spPr>
          <a:xfrm>
            <a:off x="8443163" y="2614070"/>
            <a:ext cx="3498573" cy="2226366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achieved maths and/or English in another country – I don’t have my certificates </a:t>
            </a:r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0B6634B9-98FA-4CA0-9CDA-19358CDBB9A6}"/>
              </a:ext>
            </a:extLst>
          </p:cNvPr>
          <p:cNvSpPr/>
          <p:nvPr/>
        </p:nvSpPr>
        <p:spPr>
          <a:xfrm>
            <a:off x="7679124" y="248053"/>
            <a:ext cx="3697356" cy="2226366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write reports and manage budgets in my current role – why do I need to evidence functional skills level 2?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23235E-A8E2-4DB6-8CF6-F5158C5026EE}"/>
              </a:ext>
            </a:extLst>
          </p:cNvPr>
          <p:cNvSpPr txBox="1"/>
          <p:nvPr/>
        </p:nvSpPr>
        <p:spPr>
          <a:xfrm>
            <a:off x="3948383" y="3429000"/>
            <a:ext cx="3697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If you can you relate to any of these comments, read on for help and support!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B6949A0-0462-46D8-85E3-AAE717763AF9}"/>
              </a:ext>
            </a:extLst>
          </p:cNvPr>
          <p:cNvSpPr/>
          <p:nvPr/>
        </p:nvSpPr>
        <p:spPr>
          <a:xfrm>
            <a:off x="8214816" y="5070023"/>
            <a:ext cx="3831410" cy="16355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funding rules require evidence of the specific English, maths and where required, ICT qualifications.  In all of these scenarios – you will need to provide evidence</a:t>
            </a:r>
          </a:p>
        </p:txBody>
      </p:sp>
    </p:spTree>
    <p:extLst>
      <p:ext uri="{BB962C8B-B14F-4D97-AF65-F5344CB8AC3E}">
        <p14:creationId xmlns:p14="http://schemas.microsoft.com/office/powerpoint/2010/main" val="8754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78284-ABF4-496F-B094-B11A36B7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48"/>
            <a:ext cx="10515600" cy="933588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Skills requirements check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8E0C82E-BB36-45F0-885D-5093DEAC9296}"/>
              </a:ext>
            </a:extLst>
          </p:cNvPr>
          <p:cNvSpPr/>
          <p:nvPr/>
        </p:nvSpPr>
        <p:spPr>
          <a:xfrm>
            <a:off x="411756" y="952066"/>
            <a:ext cx="3551580" cy="1235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 have GCSE grades A – C / CSE Level 1 / Functional Skills Level 2 or equivalent qualifications in maths and English or a higher level qualification (e.g. A Levels or a Degree) in maths or English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06A02D-8571-44A0-B4A8-863F57C500DE}"/>
              </a:ext>
            </a:extLst>
          </p:cNvPr>
          <p:cNvSpPr/>
          <p:nvPr/>
        </p:nvSpPr>
        <p:spPr>
          <a:xfrm>
            <a:off x="5112082" y="1006177"/>
            <a:ext cx="4149754" cy="1235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 have English and maths / ICT qualifications if required from another country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E4A326-411D-4791-962C-FC0CF3038FCD}"/>
              </a:ext>
            </a:extLst>
          </p:cNvPr>
          <p:cNvCxnSpPr>
            <a:cxnSpLocks/>
          </p:cNvCxnSpPr>
          <p:nvPr/>
        </p:nvCxnSpPr>
        <p:spPr>
          <a:xfrm>
            <a:off x="2084213" y="2182185"/>
            <a:ext cx="0" cy="3642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30B6669-CE91-4BF8-B857-F08A9FC6245F}"/>
              </a:ext>
            </a:extLst>
          </p:cNvPr>
          <p:cNvCxnSpPr>
            <a:cxnSpLocks/>
          </p:cNvCxnSpPr>
          <p:nvPr/>
        </p:nvCxnSpPr>
        <p:spPr>
          <a:xfrm>
            <a:off x="1122332" y="3354259"/>
            <a:ext cx="20191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C101199-20EA-44C5-A936-265333DCD256}"/>
              </a:ext>
            </a:extLst>
          </p:cNvPr>
          <p:cNvCxnSpPr>
            <a:cxnSpLocks/>
          </p:cNvCxnSpPr>
          <p:nvPr/>
        </p:nvCxnSpPr>
        <p:spPr>
          <a:xfrm>
            <a:off x="1122332" y="3354258"/>
            <a:ext cx="0" cy="4621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7A0D2D-CD1F-437D-8475-23272CED8721}"/>
              </a:ext>
            </a:extLst>
          </p:cNvPr>
          <p:cNvCxnSpPr>
            <a:cxnSpLocks/>
          </p:cNvCxnSpPr>
          <p:nvPr/>
        </p:nvCxnSpPr>
        <p:spPr>
          <a:xfrm>
            <a:off x="3141529" y="3354258"/>
            <a:ext cx="0" cy="44394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E281D8B-5C5F-4F83-86C4-CAA44966C7AB}"/>
              </a:ext>
            </a:extLst>
          </p:cNvPr>
          <p:cNvSpPr txBox="1"/>
          <p:nvPr/>
        </p:nvSpPr>
        <p:spPr>
          <a:xfrm>
            <a:off x="981193" y="2600118"/>
            <a:ext cx="22793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have my certificates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0DA36AC-4744-4192-90F0-2890375151E3}"/>
              </a:ext>
            </a:extLst>
          </p:cNvPr>
          <p:cNvCxnSpPr>
            <a:cxnSpLocks/>
          </p:cNvCxnSpPr>
          <p:nvPr/>
        </p:nvCxnSpPr>
        <p:spPr>
          <a:xfrm>
            <a:off x="7175500" y="2241874"/>
            <a:ext cx="0" cy="3642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FABA7E-A216-4E06-88C8-B9A9939D15D9}"/>
              </a:ext>
            </a:extLst>
          </p:cNvPr>
          <p:cNvSpPr txBox="1"/>
          <p:nvPr/>
        </p:nvSpPr>
        <p:spPr>
          <a:xfrm>
            <a:off x="6096000" y="2644633"/>
            <a:ext cx="22793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have my certificates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5370A1A-3DD1-4D14-A374-9F4EC3F198A0}"/>
              </a:ext>
            </a:extLst>
          </p:cNvPr>
          <p:cNvCxnSpPr>
            <a:cxnSpLocks/>
          </p:cNvCxnSpPr>
          <p:nvPr/>
        </p:nvCxnSpPr>
        <p:spPr>
          <a:xfrm>
            <a:off x="2084213" y="2982853"/>
            <a:ext cx="0" cy="37980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2B77BA-EF84-4851-ADD9-B0859B4A1E5D}"/>
              </a:ext>
            </a:extLst>
          </p:cNvPr>
          <p:cNvCxnSpPr>
            <a:cxnSpLocks/>
          </p:cNvCxnSpPr>
          <p:nvPr/>
        </p:nvCxnSpPr>
        <p:spPr>
          <a:xfrm>
            <a:off x="7175500" y="2998396"/>
            <a:ext cx="0" cy="3642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DBAA745-4933-4386-BE42-212CD59BA4F0}"/>
              </a:ext>
            </a:extLst>
          </p:cNvPr>
          <p:cNvCxnSpPr>
            <a:cxnSpLocks/>
          </p:cNvCxnSpPr>
          <p:nvPr/>
        </p:nvCxnSpPr>
        <p:spPr>
          <a:xfrm>
            <a:off x="6096000" y="3366818"/>
            <a:ext cx="21712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06C232-B711-4615-BFC2-6EF2AE0C63AD}"/>
              </a:ext>
            </a:extLst>
          </p:cNvPr>
          <p:cNvCxnSpPr>
            <a:cxnSpLocks/>
          </p:cNvCxnSpPr>
          <p:nvPr/>
        </p:nvCxnSpPr>
        <p:spPr>
          <a:xfrm>
            <a:off x="6096000" y="3366818"/>
            <a:ext cx="0" cy="49594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689E341-AF98-4674-89B6-78E7B7A8ACA3}"/>
              </a:ext>
            </a:extLst>
          </p:cNvPr>
          <p:cNvCxnSpPr>
            <a:cxnSpLocks/>
          </p:cNvCxnSpPr>
          <p:nvPr/>
        </p:nvCxnSpPr>
        <p:spPr>
          <a:xfrm>
            <a:off x="8267294" y="3373922"/>
            <a:ext cx="0" cy="49594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C3C5D-92F9-4E6A-822A-A215D7EC3170}"/>
              </a:ext>
            </a:extLst>
          </p:cNvPr>
          <p:cNvSpPr txBox="1"/>
          <p:nvPr/>
        </p:nvSpPr>
        <p:spPr>
          <a:xfrm>
            <a:off x="1054630" y="2961379"/>
            <a:ext cx="689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155E85-E874-4B43-8EF9-7D4DEE1D62DF}"/>
              </a:ext>
            </a:extLst>
          </p:cNvPr>
          <p:cNvSpPr txBox="1"/>
          <p:nvPr/>
        </p:nvSpPr>
        <p:spPr>
          <a:xfrm>
            <a:off x="6095433" y="2981712"/>
            <a:ext cx="689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3BDFDD-1F61-45EA-AD49-3402CF3AD98B}"/>
              </a:ext>
            </a:extLst>
          </p:cNvPr>
          <p:cNvSpPr txBox="1"/>
          <p:nvPr/>
        </p:nvSpPr>
        <p:spPr>
          <a:xfrm flipH="1">
            <a:off x="2770098" y="2969143"/>
            <a:ext cx="531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36DCB1-66E1-4B79-A1E9-1FF2B7C8E97B}"/>
              </a:ext>
            </a:extLst>
          </p:cNvPr>
          <p:cNvSpPr txBox="1"/>
          <p:nvPr/>
        </p:nvSpPr>
        <p:spPr>
          <a:xfrm>
            <a:off x="7831082" y="2981712"/>
            <a:ext cx="789852" cy="338553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6F7AA760-E323-41FF-8733-266937EE4F49}"/>
              </a:ext>
            </a:extLst>
          </p:cNvPr>
          <p:cNvSpPr/>
          <p:nvPr/>
        </p:nvSpPr>
        <p:spPr>
          <a:xfrm>
            <a:off x="9984430" y="967119"/>
            <a:ext cx="2108218" cy="1244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 have a learning difficulty assessment and/or a Education Health Care Plan (EHCP)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7C50749-1891-4BFC-8D2E-887991D858D2}"/>
              </a:ext>
            </a:extLst>
          </p:cNvPr>
          <p:cNvCxnSpPr>
            <a:cxnSpLocks/>
            <a:stCxn id="39" idx="2"/>
            <a:endCxn id="13" idx="0"/>
          </p:cNvCxnSpPr>
          <p:nvPr/>
        </p:nvCxnSpPr>
        <p:spPr>
          <a:xfrm flipH="1">
            <a:off x="11023427" y="2211874"/>
            <a:ext cx="15112" cy="1938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98E01D6-8FAE-4759-B61E-02DAD7CBFBAC}"/>
              </a:ext>
            </a:extLst>
          </p:cNvPr>
          <p:cNvSpPr/>
          <p:nvPr/>
        </p:nvSpPr>
        <p:spPr>
          <a:xfrm>
            <a:off x="9969318" y="2405675"/>
            <a:ext cx="2108218" cy="43083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Various rules apply depending on your assessment.  Speak to your training provider or contact your apprenticeship co-ordinator for more information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ABEF8E4-CE45-48E2-9647-4DD7855803DD}"/>
              </a:ext>
            </a:extLst>
          </p:cNvPr>
          <p:cNvSpPr/>
          <p:nvPr/>
        </p:nvSpPr>
        <p:spPr>
          <a:xfrm>
            <a:off x="6990692" y="3844235"/>
            <a:ext cx="2745380" cy="28697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your options with the apprenticeship 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raining 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rovider</a:t>
            </a:r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the evidence cannot be obtained, you will need to achieve the functional skills qualifications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A446DF3-F225-419E-A140-907C396602E9}"/>
              </a:ext>
            </a:extLst>
          </p:cNvPr>
          <p:cNvSpPr/>
          <p:nvPr/>
        </p:nvSpPr>
        <p:spPr>
          <a:xfrm>
            <a:off x="4772475" y="3870739"/>
            <a:ext cx="2141016" cy="28697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the  required evidence you do not need to complete functional skills  </a:t>
            </a:r>
          </a:p>
          <a:p>
            <a:pPr algn="ctr"/>
            <a:endParaRPr lang="en-GB" sz="1400" dirty="0">
              <a:solidFill>
                <a:sysClr val="windowText" lastClr="00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need a statement of comparability by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UK ENIC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GB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HEE support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available</a:t>
            </a:r>
          </a:p>
          <a:p>
            <a:pPr algn="ctr"/>
            <a:endParaRPr lang="en-GB" sz="1600" dirty="0">
              <a:solidFill>
                <a:sysClr val="windowText" lastClr="000000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6B9941A5-1E21-4D91-8EC7-795766FAD590}"/>
              </a:ext>
            </a:extLst>
          </p:cNvPr>
          <p:cNvSpPr/>
          <p:nvPr/>
        </p:nvSpPr>
        <p:spPr>
          <a:xfrm>
            <a:off x="1638556" y="3870739"/>
            <a:ext cx="3038802" cy="28656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is required to be exempt from Functional Skills  </a:t>
            </a:r>
          </a:p>
          <a:p>
            <a:pPr algn="ctr"/>
            <a:endParaRPr lang="en-GB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here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more information about obtaining a copy </a:t>
            </a:r>
          </a:p>
          <a:p>
            <a:pPr algn="ctr"/>
            <a:endParaRPr lang="en-GB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evidence cannot be obtained, you will need to achieve functional skills qualifications before or during the apprenticeship programme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CA778E0-A06B-4CB4-B381-B93C26FA4763}"/>
              </a:ext>
            </a:extLst>
          </p:cNvPr>
          <p:cNvSpPr/>
          <p:nvPr/>
        </p:nvSpPr>
        <p:spPr>
          <a:xfrm>
            <a:off x="113414" y="3870738"/>
            <a:ext cx="1493168" cy="28656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do not need to achieve functional skills, you will still complete an initial assessment to see where skills can be improved</a:t>
            </a:r>
          </a:p>
        </p:txBody>
      </p:sp>
    </p:spTree>
    <p:extLst>
      <p:ext uri="{BB962C8B-B14F-4D97-AF65-F5344CB8AC3E}">
        <p14:creationId xmlns:p14="http://schemas.microsoft.com/office/powerpoint/2010/main" val="315430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C7C7-3FF9-671E-4E62-3C71BC30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16" y="244586"/>
            <a:ext cx="11922368" cy="946393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your Functional Skills level and learning pathway 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9CD63-FB89-8A7A-0FF6-36F26E48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16" y="1587455"/>
            <a:ext cx="11696113" cy="52705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Before identifying the best options to achieve your Functional Skills, the first step is to access a Functional Skills software package called Basic Key Skills Builder (BKSB). This allows learners to establish their current skill level and creates a personalised learning plan to build up from there. It is fully funded for NHS employees.</a:t>
            </a:r>
          </a:p>
          <a:p>
            <a:pPr marL="0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Complete an initial assessment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English and maths to establish your working level and skills gaps. Contact the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Thames Valley and Wessex Primary Care School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request an account.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Identify your preferred learning pathway.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the Thames Valley area, the following options are available to you: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BKSB self directed online learning – this approach offers more flexibility and depending on your working level, and can be a quicker option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you prefer tutor-led delivery, see the next slide for organisations that provide funded training in your area. These course can be longer in duration, from 10 weeks to 6 months per module depending on your working level but they provide more structured support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59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C7C7-3FF9-671E-4E62-3C71BC30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5" y="68675"/>
            <a:ext cx="11922368" cy="946393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Thames Valley Functional Skills training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9CD63-FB89-8A7A-0FF6-36F26E48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53" y="1015068"/>
            <a:ext cx="12191999" cy="270807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For face-to-face learning such as classroom based and virtual training, please contact the following organisations in your area.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Virtual class sessions are also available via Activate College. To find out if you are eligible, visit </a:t>
            </a:r>
            <a:r>
              <a:rPr lang="en-GB" sz="1600" dirty="0">
                <a:hlinkClick r:id="rId2"/>
              </a:rPr>
              <a:t>Functional Skills English (Pre-GCSE) Online - Activate Learning - Adult Education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8A6FF1D-771B-9DDB-46FB-6664EDA49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506437"/>
              </p:ext>
            </p:extLst>
          </p:nvPr>
        </p:nvGraphicFramePr>
        <p:xfrm>
          <a:off x="272172" y="1961461"/>
          <a:ext cx="11647656" cy="510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885">
                  <a:extLst>
                    <a:ext uri="{9D8B030D-6E8A-4147-A177-3AD203B41FA5}">
                      <a16:colId xmlns:a16="http://schemas.microsoft.com/office/drawing/2014/main" val="3711855431"/>
                    </a:ext>
                  </a:extLst>
                </a:gridCol>
                <a:gridCol w="9426771">
                  <a:extLst>
                    <a:ext uri="{9D8B030D-6E8A-4147-A177-3AD203B41FA5}">
                      <a16:colId xmlns:a16="http://schemas.microsoft.com/office/drawing/2014/main" val="2685979924"/>
                    </a:ext>
                  </a:extLst>
                </a:gridCol>
              </a:tblGrid>
              <a:tr h="335982">
                <a:tc>
                  <a:txBody>
                    <a:bodyPr/>
                    <a:lstStyle/>
                    <a:p>
                      <a:r>
                        <a:rPr lang="en-GB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629427"/>
                  </a:ext>
                </a:extLst>
              </a:tr>
              <a:tr h="1259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Berkshire 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 Berkshire Training Consortium: </a:t>
                      </a:r>
                      <a:r>
                        <a:rPr lang="en-GB" sz="1400" dirty="0">
                          <a:solidFill>
                            <a:srgbClr val="0563C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English and Maths Functional Skills - West Berkshire Training Consortium (wbtc-uk.com)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Activate Learning: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Berkshire Archives - Activate Learning - Adult Education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Directions College in Reading: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English - New Directions College (newdirectionsreading.ac.uk)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hlinkClick r:id="rId6"/>
                        </a:rPr>
                        <a:t>Functional maths courses for adults | WEA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479236"/>
                  </a:ext>
                </a:extLst>
              </a:tr>
              <a:tr h="6719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Buckinghamshire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Learning Buckinghamshire Council: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English Functional Skills - Online (adultlearningbc.ac.uk)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Buckinghamshire College Group: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Maths and English (buckscollegegroup.ac.uk)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66681"/>
                  </a:ext>
                </a:extLst>
              </a:tr>
              <a:tr h="10639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Oxfordshire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Oxford Health Functional Skills provision: email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Julia.wood@Oxfordhealth.nhs.uk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Activate Learning: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Functional Skills English: Online - Activate Learning - Adult Education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Abingdon and Witney College: email </a:t>
                      </a:r>
                      <a:r>
                        <a:rPr lang="en-US" sz="14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10"/>
                        </a:rPr>
                        <a:t>19englishmaths.esol@abingdon-witney.ac.uk</a:t>
                      </a:r>
                      <a:endParaRPr lang="en-US" sz="1400" u="sng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WEA Wallingford </a:t>
                      </a:r>
                      <a:r>
                        <a:rPr lang="en-GB" sz="1400" dirty="0">
                          <a:hlinkClick r:id="rId6"/>
                        </a:rPr>
                        <a:t>Functional maths courses for adults | WEA</a:t>
                      </a:r>
                      <a:endParaRPr lang="en-US" sz="1400" u="sng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en-US" sz="1400" u="sng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188761"/>
                  </a:ext>
                </a:extLst>
              </a:tr>
              <a:tr h="1482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Frimley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Slough, Windsor and Maidenhead Community Learning and Skills: </a:t>
                      </a:r>
                      <a:r>
                        <a:rPr lang="en-GB" sz="1400" dirty="0" err="1"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Web.Enrol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 (webenrol.com)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Bracknell Council: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English and maths | Bracknell Forest Council (bracknell-forest.gov.uk)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Surrey Heath Council:  </a:t>
                      </a: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13"/>
                        </a:rPr>
                        <a:t>English and maths courses for adult learners - Surrey County Council (surreycc.gov.uk)</a:t>
                      </a:r>
                      <a:endParaRPr lang="en-GB" sz="1400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Farnborough College: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4"/>
                        </a:rPr>
                        <a:t>https://www.farn-ct.ac.uk/courses/adult-essential-skills/</a:t>
                      </a:r>
                      <a:r>
                        <a:rPr lang="en-GB" sz="1400" dirty="0"/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WEA Berkshire: </a:t>
                      </a:r>
                      <a:r>
                        <a:rPr lang="en-GB" sz="1400" dirty="0">
                          <a:hlinkClick r:id="rId6"/>
                        </a:rPr>
                        <a:t>Functional maths courses for adults | WEA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15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22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2F19-432F-CCA1-34C1-1BA70DB2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" y="-15474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support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3C2BE-B468-8938-494A-FBD11A521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030142"/>
            <a:ext cx="11682046" cy="52721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National Numeracy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is a great place to start improving your confidence with number calculations and is g</a:t>
            </a:r>
            <a:r>
              <a:rPr lang="en-GB" sz="24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reat for explaining how to work answers out. You can even use the app when you’re on the go!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Skills for Life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webpage provides access to training, support and advice in your area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BBC Bitesize Functional Skills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offer bite-sized learning modules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YouTube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video tutorials are available 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HASO website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has support for Dyslexia and Dyscalculia</a:t>
            </a:r>
          </a:p>
        </p:txBody>
      </p:sp>
    </p:spTree>
    <p:extLst>
      <p:ext uri="{BB962C8B-B14F-4D97-AF65-F5344CB8AC3E}">
        <p14:creationId xmlns:p14="http://schemas.microsoft.com/office/powerpoint/2010/main" val="3585730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1353</Words>
  <Application>Microsoft Office PowerPoint</Application>
  <PresentationFormat>Widescreen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Contents</vt:lpstr>
      <vt:lpstr>PowerPoint Presentation</vt:lpstr>
      <vt:lpstr>What are Functional Skills qualifications equivalent to?</vt:lpstr>
      <vt:lpstr>“But why???”</vt:lpstr>
      <vt:lpstr>Functional Skills requirements check</vt:lpstr>
      <vt:lpstr>Identify your Functional Skills level and learning pathway </vt:lpstr>
      <vt:lpstr>Thames Valley Functional Skills training options</vt:lpstr>
      <vt:lpstr>Additional support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NIJHAR, Kusham (NHS FRIMLEY CCG)</dc:creator>
  <cp:lastModifiedBy>Ola Adekunle</cp:lastModifiedBy>
  <cp:revision>21</cp:revision>
  <dcterms:created xsi:type="dcterms:W3CDTF">2021-12-10T12:51:02Z</dcterms:created>
  <dcterms:modified xsi:type="dcterms:W3CDTF">2023-09-13T14:15:48Z</dcterms:modified>
</cp:coreProperties>
</file>