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  <p:sldMasterId id="2147483651" r:id="rId3"/>
    <p:sldMasterId id="2147483653" r:id="rId4"/>
    <p:sldMasterId id="2147483655" r:id="rId5"/>
  </p:sldMasterIdLst>
  <p:notesMasterIdLst>
    <p:notesMasterId r:id="rId7"/>
  </p:notesMasterIdLst>
  <p:sldIdLst>
    <p:sldId id="294" r:id="rId6"/>
  </p:sldIdLst>
  <p:sldSz cx="15119350" cy="21383625"/>
  <p:notesSz cx="6858000" cy="9144000"/>
  <p:defaultTextStyle>
    <a:defPPr>
      <a:defRPr lang="en-US"/>
    </a:defPPr>
    <a:lvl1pPr marL="0" algn="l" defTabSz="2085695" rtl="0" eaLnBrk="1" latinLnBrk="0" hangingPunct="1">
      <a:defRPr sz="4199" kern="1200">
        <a:solidFill>
          <a:schemeClr val="tx1"/>
        </a:solidFill>
        <a:latin typeface="+mn-lt"/>
        <a:ea typeface="+mn-ea"/>
        <a:cs typeface="+mn-cs"/>
      </a:defRPr>
    </a:lvl1pPr>
    <a:lvl2pPr marL="1042847" algn="l" defTabSz="2085695" rtl="0" eaLnBrk="1" latinLnBrk="0" hangingPunct="1">
      <a:defRPr sz="4199" kern="1200">
        <a:solidFill>
          <a:schemeClr val="tx1"/>
        </a:solidFill>
        <a:latin typeface="+mn-lt"/>
        <a:ea typeface="+mn-ea"/>
        <a:cs typeface="+mn-cs"/>
      </a:defRPr>
    </a:lvl2pPr>
    <a:lvl3pPr marL="2085695" algn="l" defTabSz="2085695" rtl="0" eaLnBrk="1" latinLnBrk="0" hangingPunct="1">
      <a:defRPr sz="4199" kern="1200">
        <a:solidFill>
          <a:schemeClr val="tx1"/>
        </a:solidFill>
        <a:latin typeface="+mn-lt"/>
        <a:ea typeface="+mn-ea"/>
        <a:cs typeface="+mn-cs"/>
      </a:defRPr>
    </a:lvl3pPr>
    <a:lvl4pPr marL="3128542" algn="l" defTabSz="2085695" rtl="0" eaLnBrk="1" latinLnBrk="0" hangingPunct="1">
      <a:defRPr sz="4199" kern="1200">
        <a:solidFill>
          <a:schemeClr val="tx1"/>
        </a:solidFill>
        <a:latin typeface="+mn-lt"/>
        <a:ea typeface="+mn-ea"/>
        <a:cs typeface="+mn-cs"/>
      </a:defRPr>
    </a:lvl4pPr>
    <a:lvl5pPr marL="4171390" algn="l" defTabSz="2085695" rtl="0" eaLnBrk="1" latinLnBrk="0" hangingPunct="1">
      <a:defRPr sz="4199" kern="1200">
        <a:solidFill>
          <a:schemeClr val="tx1"/>
        </a:solidFill>
        <a:latin typeface="+mn-lt"/>
        <a:ea typeface="+mn-ea"/>
        <a:cs typeface="+mn-cs"/>
      </a:defRPr>
    </a:lvl5pPr>
    <a:lvl6pPr marL="5214237" algn="l" defTabSz="2085695" rtl="0" eaLnBrk="1" latinLnBrk="0" hangingPunct="1">
      <a:defRPr sz="4199" kern="1200">
        <a:solidFill>
          <a:schemeClr val="tx1"/>
        </a:solidFill>
        <a:latin typeface="+mn-lt"/>
        <a:ea typeface="+mn-ea"/>
        <a:cs typeface="+mn-cs"/>
      </a:defRPr>
    </a:lvl6pPr>
    <a:lvl7pPr marL="6257084" algn="l" defTabSz="2085695" rtl="0" eaLnBrk="1" latinLnBrk="0" hangingPunct="1">
      <a:defRPr sz="4199" kern="1200">
        <a:solidFill>
          <a:schemeClr val="tx1"/>
        </a:solidFill>
        <a:latin typeface="+mn-lt"/>
        <a:ea typeface="+mn-ea"/>
        <a:cs typeface="+mn-cs"/>
      </a:defRPr>
    </a:lvl7pPr>
    <a:lvl8pPr marL="7299932" algn="l" defTabSz="2085695" rtl="0" eaLnBrk="1" latinLnBrk="0" hangingPunct="1">
      <a:defRPr sz="4199" kern="1200">
        <a:solidFill>
          <a:schemeClr val="tx1"/>
        </a:solidFill>
        <a:latin typeface="+mn-lt"/>
        <a:ea typeface="+mn-ea"/>
        <a:cs typeface="+mn-cs"/>
      </a:defRPr>
    </a:lvl8pPr>
    <a:lvl9pPr marL="8342779" algn="l" defTabSz="2085695" rtl="0" eaLnBrk="1" latinLnBrk="0" hangingPunct="1">
      <a:defRPr sz="41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 userDrawn="1">
          <p15:clr>
            <a:srgbClr val="A4A3A4"/>
          </p15:clr>
        </p15:guide>
        <p15:guide id="2" pos="47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EE0"/>
    <a:srgbClr val="CC75A7"/>
    <a:srgbClr val="FFFFFF"/>
    <a:srgbClr val="000000"/>
    <a:srgbClr val="4D4D4D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E03B07-2658-4CB2-9BED-2B73C83981E1}" v="1" dt="2021-07-21T10:59:46.882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80" autoAdjust="0"/>
  </p:normalViewPr>
  <p:slideViewPr>
    <p:cSldViewPr>
      <p:cViewPr varScale="1">
        <p:scale>
          <a:sx n="21" d="100"/>
          <a:sy n="21" d="100"/>
        </p:scale>
        <p:origin x="2212" y="80"/>
      </p:cViewPr>
      <p:guideLst>
        <p:guide orient="horz" pos="6737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 believe increasing the number of multi- disciplinary Approved / Responsible Clinicians is: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Strongly Agree &amp;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Sheet1!$B$4:$B$6</c:f>
              <c:strCache>
                <c:ptCount val="3"/>
                <c:pt idx="0">
                  <c:v>better for service users</c:v>
                </c:pt>
                <c:pt idx="1">
                  <c:v>better for services</c:v>
                </c:pt>
                <c:pt idx="2">
                  <c:v>beneficial to non-medical professionals</c:v>
                </c:pt>
              </c:strCache>
            </c: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46</c:v>
                </c:pt>
                <c:pt idx="1">
                  <c:v>45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5-4B3D-AA45-F06DB575D2DF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Neutral, Disagree &amp; Strongly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Sheet1!$B$4:$B$6</c:f>
              <c:strCache>
                <c:ptCount val="3"/>
                <c:pt idx="0">
                  <c:v>better for service users</c:v>
                </c:pt>
                <c:pt idx="1">
                  <c:v>better for services</c:v>
                </c:pt>
                <c:pt idx="2">
                  <c:v>beneficial to non-medical professionals</c:v>
                </c:pt>
              </c:strCache>
            </c:strRef>
          </c:cat>
          <c:val>
            <c:numRef>
              <c:f>Sheet1!$D$4:$D$6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75-4B3D-AA45-F06DB575D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3644416"/>
        <c:axId val="2073644832"/>
      </c:barChart>
      <c:catAx>
        <c:axId val="207364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644832"/>
        <c:crosses val="autoZero"/>
        <c:auto val="1"/>
        <c:lblAlgn val="ctr"/>
        <c:lblOffset val="100"/>
        <c:noMultiLvlLbl val="0"/>
      </c:catAx>
      <c:valAx>
        <c:axId val="207364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64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Interested are you in becoming an: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Sheet1!$C$25</c:f>
              <c:strCache>
                <c:ptCount val="1"/>
                <c:pt idx="0">
                  <c:v>Approved/ Responsible Clinician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Sheet1!$B$26:$B$31</c:f>
              <c:strCache>
                <c:ptCount val="6"/>
                <c:pt idx="0">
                  <c:v>Very interested</c:v>
                </c:pt>
                <c:pt idx="1">
                  <c:v>Maybe - Id like to know more</c:v>
                </c:pt>
                <c:pt idx="2">
                  <c:v>Neutral</c:v>
                </c:pt>
                <c:pt idx="3">
                  <c:v>Not Really Interested</c:v>
                </c:pt>
                <c:pt idx="4">
                  <c:v>Definitely Not Interested</c:v>
                </c:pt>
                <c:pt idx="5">
                  <c:v>Other</c:v>
                </c:pt>
              </c:strCache>
            </c:strRef>
          </c:cat>
          <c:val>
            <c:numRef>
              <c:f>Sheet1!$C$26:$C$31</c:f>
              <c:numCache>
                <c:formatCode>General</c:formatCode>
                <c:ptCount val="6"/>
                <c:pt idx="0">
                  <c:v>6</c:v>
                </c:pt>
                <c:pt idx="1">
                  <c:v>20</c:v>
                </c:pt>
                <c:pt idx="2">
                  <c:v>7</c:v>
                </c:pt>
                <c:pt idx="3">
                  <c:v>10</c:v>
                </c:pt>
                <c:pt idx="4">
                  <c:v>11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5-44BC-829E-42B5E2D52D96}"/>
            </c:ext>
          </c:extLst>
        </c:ser>
        <c:ser>
          <c:idx val="1"/>
          <c:order val="1"/>
          <c:tx>
            <c:strRef>
              <c:f>Sheet1!$D$25</c:f>
              <c:strCache>
                <c:ptCount val="1"/>
                <c:pt idx="0">
                  <c:v>Approved Mental Health Professional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Sheet1!$B$26:$B$31</c:f>
              <c:strCache>
                <c:ptCount val="6"/>
                <c:pt idx="0">
                  <c:v>Very interested</c:v>
                </c:pt>
                <c:pt idx="1">
                  <c:v>Maybe - Id like to know more</c:v>
                </c:pt>
                <c:pt idx="2">
                  <c:v>Neutral</c:v>
                </c:pt>
                <c:pt idx="3">
                  <c:v>Not Really Interested</c:v>
                </c:pt>
                <c:pt idx="4">
                  <c:v>Definitely Not Interested</c:v>
                </c:pt>
                <c:pt idx="5">
                  <c:v>Other</c:v>
                </c:pt>
              </c:strCache>
            </c:strRef>
          </c:cat>
          <c:val>
            <c:numRef>
              <c:f>Sheet1!$D$26:$D$31</c:f>
              <c:numCache>
                <c:formatCode>General</c:formatCode>
                <c:ptCount val="6"/>
                <c:pt idx="0">
                  <c:v>3</c:v>
                </c:pt>
                <c:pt idx="1">
                  <c:v>21</c:v>
                </c:pt>
                <c:pt idx="2">
                  <c:v>7</c:v>
                </c:pt>
                <c:pt idx="3">
                  <c:v>5</c:v>
                </c:pt>
                <c:pt idx="4">
                  <c:v>15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A5-44BC-829E-42B5E2D52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880416"/>
        <c:axId val="137882496"/>
      </c:barChart>
      <c:catAx>
        <c:axId val="13788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82496"/>
        <c:crosses val="autoZero"/>
        <c:auto val="1"/>
        <c:lblAlgn val="ctr"/>
        <c:lblOffset val="100"/>
        <c:noMultiLvlLbl val="0"/>
      </c:catAx>
      <c:valAx>
        <c:axId val="13788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8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61D7-A714-4274-8236-B4491BC91E7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43613-3F94-4D86-8C35-A3A937F11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69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5695" rtl="0" eaLnBrk="1" latinLnBrk="0" hangingPunct="1">
      <a:defRPr sz="2799" kern="1200">
        <a:solidFill>
          <a:schemeClr val="tx1"/>
        </a:solidFill>
        <a:latin typeface="+mn-lt"/>
        <a:ea typeface="+mn-ea"/>
        <a:cs typeface="+mn-cs"/>
      </a:defRPr>
    </a:lvl1pPr>
    <a:lvl2pPr marL="1042847" algn="l" defTabSz="2085695" rtl="0" eaLnBrk="1" latinLnBrk="0" hangingPunct="1">
      <a:defRPr sz="2799" kern="1200">
        <a:solidFill>
          <a:schemeClr val="tx1"/>
        </a:solidFill>
        <a:latin typeface="+mn-lt"/>
        <a:ea typeface="+mn-ea"/>
        <a:cs typeface="+mn-cs"/>
      </a:defRPr>
    </a:lvl2pPr>
    <a:lvl3pPr marL="2085695" algn="l" defTabSz="2085695" rtl="0" eaLnBrk="1" latinLnBrk="0" hangingPunct="1">
      <a:defRPr sz="2799" kern="1200">
        <a:solidFill>
          <a:schemeClr val="tx1"/>
        </a:solidFill>
        <a:latin typeface="+mn-lt"/>
        <a:ea typeface="+mn-ea"/>
        <a:cs typeface="+mn-cs"/>
      </a:defRPr>
    </a:lvl3pPr>
    <a:lvl4pPr marL="3128542" algn="l" defTabSz="2085695" rtl="0" eaLnBrk="1" latinLnBrk="0" hangingPunct="1">
      <a:defRPr sz="2799" kern="1200">
        <a:solidFill>
          <a:schemeClr val="tx1"/>
        </a:solidFill>
        <a:latin typeface="+mn-lt"/>
        <a:ea typeface="+mn-ea"/>
        <a:cs typeface="+mn-cs"/>
      </a:defRPr>
    </a:lvl4pPr>
    <a:lvl5pPr marL="4171390" algn="l" defTabSz="2085695" rtl="0" eaLnBrk="1" latinLnBrk="0" hangingPunct="1">
      <a:defRPr sz="2799" kern="1200">
        <a:solidFill>
          <a:schemeClr val="tx1"/>
        </a:solidFill>
        <a:latin typeface="+mn-lt"/>
        <a:ea typeface="+mn-ea"/>
        <a:cs typeface="+mn-cs"/>
      </a:defRPr>
    </a:lvl5pPr>
    <a:lvl6pPr marL="5214237" algn="l" defTabSz="2085695" rtl="0" eaLnBrk="1" latinLnBrk="0" hangingPunct="1">
      <a:defRPr sz="2799" kern="1200">
        <a:solidFill>
          <a:schemeClr val="tx1"/>
        </a:solidFill>
        <a:latin typeface="+mn-lt"/>
        <a:ea typeface="+mn-ea"/>
        <a:cs typeface="+mn-cs"/>
      </a:defRPr>
    </a:lvl6pPr>
    <a:lvl7pPr marL="6257084" algn="l" defTabSz="2085695" rtl="0" eaLnBrk="1" latinLnBrk="0" hangingPunct="1">
      <a:defRPr sz="2799" kern="1200">
        <a:solidFill>
          <a:schemeClr val="tx1"/>
        </a:solidFill>
        <a:latin typeface="+mn-lt"/>
        <a:ea typeface="+mn-ea"/>
        <a:cs typeface="+mn-cs"/>
      </a:defRPr>
    </a:lvl7pPr>
    <a:lvl8pPr marL="7299932" algn="l" defTabSz="2085695" rtl="0" eaLnBrk="1" latinLnBrk="0" hangingPunct="1">
      <a:defRPr sz="2799" kern="1200">
        <a:solidFill>
          <a:schemeClr val="tx1"/>
        </a:solidFill>
        <a:latin typeface="+mn-lt"/>
        <a:ea typeface="+mn-ea"/>
        <a:cs typeface="+mn-cs"/>
      </a:defRPr>
    </a:lvl8pPr>
    <a:lvl9pPr marL="8342779" algn="l" defTabSz="2085695" rtl="0" eaLnBrk="1" latinLnBrk="0" hangingPunct="1">
      <a:defRPr sz="27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3613-3F94-4D86-8C35-A3A937F11B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35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01908" y="305293"/>
            <a:ext cx="8941110" cy="1748432"/>
          </a:xfrm>
          <a:prstGeom prst="rect">
            <a:avLst/>
          </a:prstGeom>
        </p:spPr>
        <p:txBody>
          <a:bodyPr anchor="ctr" anchorCtr="0"/>
          <a:lstStyle>
            <a:lvl1pPr>
              <a:defRPr baseline="0"/>
            </a:lvl1pPr>
          </a:lstStyle>
          <a:p>
            <a:pPr lvl="0"/>
            <a:r>
              <a:rPr lang="en-GB" dirty="0"/>
              <a:t>Your improvement project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8DC7A94-D69E-4A93-9585-295B4FCAE7F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446644" y="291989"/>
            <a:ext cx="2341670" cy="17617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ctr">
              <a:defRPr sz="2262" b="1">
                <a:solidFill>
                  <a:schemeClr val="accent4"/>
                </a:solidFill>
              </a:defRPr>
            </a:lvl1pPr>
          </a:lstStyle>
          <a:p>
            <a:r>
              <a:rPr lang="en-GB" sz="1698" dirty="0"/>
              <a:t>Your organisations </a:t>
            </a:r>
          </a:p>
          <a:p>
            <a:r>
              <a:rPr lang="en-GB" sz="1698" dirty="0"/>
              <a:t>LOGO here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ADD6D3-B3DB-4B1A-9852-9568E2211C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0" y="291988"/>
            <a:ext cx="3257407" cy="154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7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27941" y="305289"/>
            <a:ext cx="14863470" cy="2648823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7941" y="3160631"/>
            <a:ext cx="14863470" cy="17102365"/>
          </a:xfrm>
          <a:prstGeom prst="rect">
            <a:avLst/>
          </a:prstGeom>
        </p:spPr>
        <p:txBody>
          <a:bodyPr anchor="t" anchorCtr="0"/>
          <a:lstStyle>
            <a:lvl1pPr>
              <a:defRPr sz="1980" baseline="0">
                <a:latin typeface="+mn-lt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671" y="409521"/>
            <a:ext cx="1801432" cy="254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7941" y="3160631"/>
            <a:ext cx="14863470" cy="17102365"/>
          </a:xfrm>
          <a:prstGeom prst="rect">
            <a:avLst/>
          </a:prstGeom>
        </p:spPr>
        <p:txBody>
          <a:bodyPr anchor="t" anchorCtr="0"/>
          <a:lstStyle>
            <a:lvl1pPr>
              <a:defRPr sz="1980" baseline="0">
                <a:latin typeface="+mn-lt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1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27941" y="305289"/>
            <a:ext cx="14863470" cy="2648823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27941" y="3160631"/>
            <a:ext cx="14863470" cy="17102365"/>
          </a:xfrm>
          <a:prstGeom prst="rect">
            <a:avLst/>
          </a:prstGeom>
        </p:spPr>
        <p:txBody>
          <a:bodyPr anchor="t" anchorCtr="0"/>
          <a:lstStyle>
            <a:lvl1pPr>
              <a:defRPr sz="1980" baseline="0">
                <a:latin typeface="+mn-lt"/>
              </a:defRPr>
            </a:lvl1pPr>
          </a:lstStyle>
          <a:p>
            <a:pPr lvl="0"/>
            <a:r>
              <a:rPr lang="en-US" dirty="0"/>
              <a:t>Body here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671" y="409521"/>
            <a:ext cx="1801432" cy="254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1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7941" y="305289"/>
            <a:ext cx="14863470" cy="2648823"/>
          </a:xfrm>
          <a:prstGeom prst="rect">
            <a:avLst/>
          </a:prstGeom>
        </p:spPr>
        <p:txBody>
          <a:bodyPr anchor="ctr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Title here</a:t>
            </a:r>
            <a:endParaRPr lang="en-GB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27941" y="3160631"/>
            <a:ext cx="14863470" cy="17102365"/>
          </a:xfrm>
          <a:prstGeom prst="rect">
            <a:avLst/>
          </a:prstGeom>
        </p:spPr>
        <p:txBody>
          <a:bodyPr anchor="t" anchorCtr="0"/>
          <a:lstStyle>
            <a:lvl1pPr>
              <a:defRPr sz="1980" baseline="0">
                <a:latin typeface="+mn-lt"/>
              </a:defRPr>
            </a:lvl1pPr>
          </a:lstStyle>
          <a:p>
            <a:pPr lvl="0"/>
            <a:r>
              <a:rPr lang="en-US" dirty="0"/>
              <a:t>Body here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5D8BC4-24AA-4CA1-AFEB-65397D3EA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985" y="305286"/>
            <a:ext cx="2795985" cy="264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1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7941" y="305289"/>
            <a:ext cx="14863470" cy="2648823"/>
          </a:xfrm>
          <a:prstGeom prst="rect">
            <a:avLst/>
          </a:prstGeom>
        </p:spPr>
        <p:txBody>
          <a:bodyPr anchor="ctr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Title here</a:t>
            </a:r>
            <a:endParaRPr lang="en-GB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27941" y="3160631"/>
            <a:ext cx="14863470" cy="17102365"/>
          </a:xfrm>
          <a:prstGeom prst="rect">
            <a:avLst/>
          </a:prstGeom>
        </p:spPr>
        <p:txBody>
          <a:bodyPr anchor="t" anchorCtr="0"/>
          <a:lstStyle>
            <a:lvl1pPr>
              <a:defRPr sz="1980" baseline="0">
                <a:latin typeface="+mn-lt"/>
              </a:defRPr>
            </a:lvl1pPr>
          </a:lstStyle>
          <a:p>
            <a:pPr lvl="0"/>
            <a:r>
              <a:rPr lang="en-US" dirty="0"/>
              <a:t>Body here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94E282-3FC6-40D2-8481-C303EDB44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985" y="305286"/>
            <a:ext cx="2795985" cy="264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1428523" y="19941716"/>
            <a:ext cx="3528447" cy="1135849"/>
          </a:xfrm>
          <a:prstGeom prst="rect">
            <a:avLst/>
          </a:prstGeom>
        </p:spPr>
        <p:txBody>
          <a:bodyPr/>
          <a:lstStyle/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81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21077562"/>
            <a:ext cx="15119350" cy="306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969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11428523" y="19941716"/>
            <a:ext cx="3528447" cy="1135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6">
                <a:solidFill>
                  <a:schemeClr val="accent4"/>
                </a:solidFill>
              </a:defRPr>
            </a:lvl1pPr>
          </a:lstStyle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61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7" r:id="rId2"/>
  </p:sldLayoutIdLst>
  <p:hf hdr="0" ftr="0" dt="0"/>
  <p:txStyles>
    <p:titleStyle>
      <a:lvl1pPr algn="l" defTabSz="1474795" rtl="0" eaLnBrk="1" latinLnBrk="0" hangingPunct="1">
        <a:spcBef>
          <a:spcPct val="0"/>
        </a:spcBef>
        <a:buNone/>
        <a:defRPr sz="5655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1474795" rtl="0" eaLnBrk="1" latinLnBrk="0" hangingPunct="1">
        <a:spcBef>
          <a:spcPct val="20000"/>
        </a:spcBef>
        <a:buFontTx/>
        <a:buNone/>
        <a:defRPr sz="5231" kern="1200">
          <a:solidFill>
            <a:schemeClr val="accent4"/>
          </a:solidFill>
          <a:latin typeface="+mj-lt"/>
          <a:ea typeface="+mn-ea"/>
          <a:cs typeface="+mn-cs"/>
        </a:defRPr>
      </a:lvl1pPr>
      <a:lvl2pPr marL="737396" indent="0" algn="l" defTabSz="1474795" rtl="0" eaLnBrk="1" latinLnBrk="0" hangingPunct="1">
        <a:spcBef>
          <a:spcPct val="20000"/>
        </a:spcBef>
        <a:buFontTx/>
        <a:buNone/>
        <a:defRPr sz="4525" kern="1200">
          <a:solidFill>
            <a:schemeClr val="accent4"/>
          </a:solidFill>
          <a:latin typeface="+mj-lt"/>
          <a:ea typeface="+mn-ea"/>
          <a:cs typeface="+mn-cs"/>
        </a:defRPr>
      </a:lvl2pPr>
      <a:lvl3pPr marL="1474795" indent="0" algn="l" defTabSz="1474795" rtl="0" eaLnBrk="1" latinLnBrk="0" hangingPunct="1">
        <a:spcBef>
          <a:spcPct val="20000"/>
        </a:spcBef>
        <a:buFontTx/>
        <a:buNone/>
        <a:defRPr sz="3817" kern="1200">
          <a:solidFill>
            <a:schemeClr val="accent4"/>
          </a:solidFill>
          <a:latin typeface="+mj-lt"/>
          <a:ea typeface="+mn-ea"/>
          <a:cs typeface="+mn-cs"/>
        </a:defRPr>
      </a:lvl3pPr>
      <a:lvl4pPr marL="2212191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4pPr>
      <a:lvl5pPr marL="2949590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5pPr>
      <a:lvl6pPr marL="4055685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3083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30480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7878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1pPr>
      <a:lvl2pPr marL="73739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2pPr>
      <a:lvl3pPr marL="147479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3pPr>
      <a:lvl4pPr marL="221219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4pPr>
      <a:lvl5pPr marL="294959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5pPr>
      <a:lvl6pPr marL="368698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6pPr>
      <a:lvl7pPr marL="442438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7pPr>
      <a:lvl8pPr marL="516178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8pPr>
      <a:lvl9pPr marL="589918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21077562"/>
            <a:ext cx="15119350" cy="306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969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11428523" y="19941716"/>
            <a:ext cx="3528447" cy="1135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6">
                <a:solidFill>
                  <a:schemeClr val="accent4"/>
                </a:solidFill>
              </a:defRPr>
            </a:lvl1pPr>
          </a:lstStyle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127941" y="305289"/>
            <a:ext cx="14863470" cy="2648823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 algn="l" defTabSz="1043056" rtl="0" eaLnBrk="1" latinLnBrk="0" hangingPunct="1">
              <a:spcBef>
                <a:spcPct val="20000"/>
              </a:spcBef>
              <a:buFontTx/>
              <a:buNone/>
              <a:defRPr sz="37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21528" indent="0" algn="l" defTabSz="1043056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2pPr>
            <a:lvl3pPr marL="1043056" indent="0" algn="l" defTabSz="1043056" rtl="0" eaLnBrk="1" latinLnBrk="0" hangingPunct="1">
              <a:spcBef>
                <a:spcPct val="20000"/>
              </a:spcBef>
              <a:buFontTx/>
              <a:buNone/>
              <a:defRPr sz="270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3pPr>
            <a:lvl4pPr marL="1564584" indent="0" algn="l" defTabSz="1043056" rtl="0" eaLnBrk="1" latinLnBrk="0" hangingPunct="1">
              <a:spcBef>
                <a:spcPct val="20000"/>
              </a:spcBef>
              <a:buFontTx/>
              <a:buNone/>
              <a:defRPr sz="230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4pPr>
            <a:lvl5pPr marL="2086112" indent="0" algn="l" defTabSz="1043056" rtl="0" eaLnBrk="1" latinLnBrk="0" hangingPunct="1">
              <a:spcBef>
                <a:spcPct val="20000"/>
              </a:spcBef>
              <a:buFontTx/>
              <a:buNone/>
              <a:defRPr sz="230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5231" dirty="0"/>
          </a:p>
        </p:txBody>
      </p:sp>
      <p:sp>
        <p:nvSpPr>
          <p:cNvPr id="5" name="Text Placeholder 8"/>
          <p:cNvSpPr txBox="1">
            <a:spLocks/>
          </p:cNvSpPr>
          <p:nvPr userDrawn="1"/>
        </p:nvSpPr>
        <p:spPr>
          <a:xfrm>
            <a:off x="127941" y="3160631"/>
            <a:ext cx="14863470" cy="17102365"/>
          </a:xfrm>
          <a:prstGeom prst="rect">
            <a:avLst/>
          </a:prstGeom>
        </p:spPr>
        <p:txBody>
          <a:bodyPr anchor="t" anchorCtr="0"/>
          <a:lstStyle>
            <a:lvl1pPr marL="0" indent="0" algn="l" defTabSz="1043056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521528" indent="0" algn="l" defTabSz="1043056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2pPr>
            <a:lvl3pPr marL="1043056" indent="0" algn="l" defTabSz="1043056" rtl="0" eaLnBrk="1" latinLnBrk="0" hangingPunct="1">
              <a:spcBef>
                <a:spcPct val="20000"/>
              </a:spcBef>
              <a:buFontTx/>
              <a:buNone/>
              <a:defRPr sz="270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3pPr>
            <a:lvl4pPr marL="1564584" indent="0" algn="l" defTabSz="1043056" rtl="0" eaLnBrk="1" latinLnBrk="0" hangingPunct="1">
              <a:spcBef>
                <a:spcPct val="20000"/>
              </a:spcBef>
              <a:buFontTx/>
              <a:buNone/>
              <a:defRPr sz="230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4pPr>
            <a:lvl5pPr marL="2086112" indent="0" algn="l" defTabSz="1043056" rtl="0" eaLnBrk="1" latinLnBrk="0" hangingPunct="1">
              <a:spcBef>
                <a:spcPct val="20000"/>
              </a:spcBef>
              <a:buFontTx/>
              <a:buNone/>
              <a:defRPr sz="230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98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671" y="409521"/>
            <a:ext cx="1801432" cy="25475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E06E24-93DC-4E83-B07B-D87AA3D092A0}"/>
              </a:ext>
            </a:extLst>
          </p:cNvPr>
          <p:cNvSpPr txBox="1"/>
          <p:nvPr userDrawn="1"/>
        </p:nvSpPr>
        <p:spPr>
          <a:xfrm>
            <a:off x="127173" y="19850752"/>
            <a:ext cx="14864238" cy="100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69" dirty="0">
                <a:solidFill>
                  <a:schemeClr val="accent1"/>
                </a:solidFill>
              </a:rPr>
              <a:t>website | qiclearn.com </a:t>
            </a:r>
            <a:r>
              <a:rPr lang="en-GB" sz="2969" dirty="0">
                <a:solidFill>
                  <a:schemeClr val="accent4"/>
                </a:solidFill>
              </a:rPr>
              <a:t>					               </a:t>
            </a:r>
            <a:r>
              <a:rPr lang="en-GB" sz="2969" dirty="0">
                <a:solidFill>
                  <a:schemeClr val="accent1"/>
                </a:solidFill>
              </a:rPr>
              <a:t>Twitter | @qiclearn  </a:t>
            </a:r>
          </a:p>
        </p:txBody>
      </p:sp>
    </p:spTree>
    <p:extLst>
      <p:ext uri="{BB962C8B-B14F-4D97-AF65-F5344CB8AC3E}">
        <p14:creationId xmlns:p14="http://schemas.microsoft.com/office/powerpoint/2010/main" val="42698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hdr="0" ftr="0" dt="0"/>
  <p:txStyles>
    <p:titleStyle>
      <a:lvl1pPr algn="l" defTabSz="1474795" rtl="0" eaLnBrk="1" latinLnBrk="0" hangingPunct="1">
        <a:spcBef>
          <a:spcPct val="0"/>
        </a:spcBef>
        <a:buNone/>
        <a:defRPr sz="5655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1474795" rtl="0" eaLnBrk="1" latinLnBrk="0" hangingPunct="1">
        <a:spcBef>
          <a:spcPct val="20000"/>
        </a:spcBef>
        <a:buFontTx/>
        <a:buNone/>
        <a:defRPr sz="5231" kern="1200">
          <a:solidFill>
            <a:schemeClr val="accent4"/>
          </a:solidFill>
          <a:latin typeface="+mj-lt"/>
          <a:ea typeface="+mn-ea"/>
          <a:cs typeface="+mn-cs"/>
        </a:defRPr>
      </a:lvl1pPr>
      <a:lvl2pPr marL="737396" indent="0" algn="l" defTabSz="1474795" rtl="0" eaLnBrk="1" latinLnBrk="0" hangingPunct="1">
        <a:spcBef>
          <a:spcPct val="20000"/>
        </a:spcBef>
        <a:buFontTx/>
        <a:buNone/>
        <a:defRPr sz="4525" kern="1200">
          <a:solidFill>
            <a:schemeClr val="accent4"/>
          </a:solidFill>
          <a:latin typeface="+mj-lt"/>
          <a:ea typeface="+mn-ea"/>
          <a:cs typeface="+mn-cs"/>
        </a:defRPr>
      </a:lvl2pPr>
      <a:lvl3pPr marL="1474795" indent="0" algn="l" defTabSz="1474795" rtl="0" eaLnBrk="1" latinLnBrk="0" hangingPunct="1">
        <a:spcBef>
          <a:spcPct val="20000"/>
        </a:spcBef>
        <a:buFontTx/>
        <a:buNone/>
        <a:defRPr sz="3817" kern="1200">
          <a:solidFill>
            <a:schemeClr val="accent4"/>
          </a:solidFill>
          <a:latin typeface="+mj-lt"/>
          <a:ea typeface="+mn-ea"/>
          <a:cs typeface="+mn-cs"/>
        </a:defRPr>
      </a:lvl3pPr>
      <a:lvl4pPr marL="2212191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4pPr>
      <a:lvl5pPr marL="2949590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5pPr>
      <a:lvl6pPr marL="4055685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3083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30480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7878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1pPr>
      <a:lvl2pPr marL="73739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2pPr>
      <a:lvl3pPr marL="147479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3pPr>
      <a:lvl4pPr marL="221219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4pPr>
      <a:lvl5pPr marL="294959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5pPr>
      <a:lvl6pPr marL="368698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6pPr>
      <a:lvl7pPr marL="442438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7pPr>
      <a:lvl8pPr marL="516178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8pPr>
      <a:lvl9pPr marL="589918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21077562"/>
            <a:ext cx="15119350" cy="306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969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11428523" y="19941716"/>
            <a:ext cx="3528447" cy="1135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6">
                <a:solidFill>
                  <a:schemeClr val="accent4"/>
                </a:solidFill>
              </a:defRPr>
            </a:lvl1pPr>
          </a:lstStyle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A5DC2-EF3E-4FBF-AE4B-A07F7F60182A}"/>
              </a:ext>
            </a:extLst>
          </p:cNvPr>
          <p:cNvSpPr txBox="1"/>
          <p:nvPr userDrawn="1"/>
        </p:nvSpPr>
        <p:spPr>
          <a:xfrm>
            <a:off x="127173" y="19850752"/>
            <a:ext cx="14864238" cy="100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69" dirty="0">
                <a:solidFill>
                  <a:schemeClr val="accent1"/>
                </a:solidFill>
              </a:rPr>
              <a:t>website | qiclearn.com </a:t>
            </a:r>
            <a:r>
              <a:rPr lang="en-GB" sz="2969" dirty="0">
                <a:solidFill>
                  <a:schemeClr val="accent4"/>
                </a:solidFill>
              </a:rPr>
              <a:t>					               </a:t>
            </a:r>
            <a:r>
              <a:rPr lang="en-GB" sz="2969" dirty="0">
                <a:solidFill>
                  <a:schemeClr val="accent1"/>
                </a:solidFill>
              </a:rPr>
              <a:t>Twitter | @qiclearn  </a:t>
            </a:r>
          </a:p>
        </p:txBody>
      </p:sp>
    </p:spTree>
    <p:extLst>
      <p:ext uri="{BB962C8B-B14F-4D97-AF65-F5344CB8AC3E}">
        <p14:creationId xmlns:p14="http://schemas.microsoft.com/office/powerpoint/2010/main" val="326748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1474795" rtl="0" eaLnBrk="1" latinLnBrk="0" hangingPunct="1">
        <a:spcBef>
          <a:spcPct val="0"/>
        </a:spcBef>
        <a:buNone/>
        <a:defRPr sz="5655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1474795" rtl="0" eaLnBrk="1" latinLnBrk="0" hangingPunct="1">
        <a:spcBef>
          <a:spcPct val="20000"/>
        </a:spcBef>
        <a:buFontTx/>
        <a:buNone/>
        <a:defRPr sz="5231" kern="1200">
          <a:solidFill>
            <a:schemeClr val="accent4"/>
          </a:solidFill>
          <a:latin typeface="+mj-lt"/>
          <a:ea typeface="+mn-ea"/>
          <a:cs typeface="+mn-cs"/>
        </a:defRPr>
      </a:lvl1pPr>
      <a:lvl2pPr marL="737396" indent="0" algn="l" defTabSz="1474795" rtl="0" eaLnBrk="1" latinLnBrk="0" hangingPunct="1">
        <a:spcBef>
          <a:spcPct val="20000"/>
        </a:spcBef>
        <a:buFontTx/>
        <a:buNone/>
        <a:defRPr sz="4525" kern="1200">
          <a:solidFill>
            <a:schemeClr val="accent4"/>
          </a:solidFill>
          <a:latin typeface="+mj-lt"/>
          <a:ea typeface="+mn-ea"/>
          <a:cs typeface="+mn-cs"/>
        </a:defRPr>
      </a:lvl2pPr>
      <a:lvl3pPr marL="1474795" indent="0" algn="l" defTabSz="1474795" rtl="0" eaLnBrk="1" latinLnBrk="0" hangingPunct="1">
        <a:spcBef>
          <a:spcPct val="20000"/>
        </a:spcBef>
        <a:buFontTx/>
        <a:buNone/>
        <a:defRPr sz="3817" kern="1200">
          <a:solidFill>
            <a:schemeClr val="accent4"/>
          </a:solidFill>
          <a:latin typeface="+mj-lt"/>
          <a:ea typeface="+mn-ea"/>
          <a:cs typeface="+mn-cs"/>
        </a:defRPr>
      </a:lvl3pPr>
      <a:lvl4pPr marL="2212191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4pPr>
      <a:lvl5pPr marL="2949590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5pPr>
      <a:lvl6pPr marL="4055685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3083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30480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7878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1pPr>
      <a:lvl2pPr marL="73739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2pPr>
      <a:lvl3pPr marL="147479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3pPr>
      <a:lvl4pPr marL="221219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4pPr>
      <a:lvl5pPr marL="294959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5pPr>
      <a:lvl6pPr marL="368698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6pPr>
      <a:lvl7pPr marL="442438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7pPr>
      <a:lvl8pPr marL="516178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8pPr>
      <a:lvl9pPr marL="589918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21077562"/>
            <a:ext cx="15119350" cy="3060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969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11428523" y="19941716"/>
            <a:ext cx="3528447" cy="1135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6">
                <a:solidFill>
                  <a:schemeClr val="accent4"/>
                </a:solidFill>
              </a:defRPr>
            </a:lvl1pPr>
          </a:lstStyle>
          <a:p>
            <a:fld id="{33260F48-8041-4845-9672-BA72292B85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9D92E7-4BC9-4C4C-B3D3-C95626A4B4F0}"/>
              </a:ext>
            </a:extLst>
          </p:cNvPr>
          <p:cNvSpPr txBox="1"/>
          <p:nvPr userDrawn="1"/>
        </p:nvSpPr>
        <p:spPr>
          <a:xfrm>
            <a:off x="127173" y="19850752"/>
            <a:ext cx="14864238" cy="100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69" dirty="0">
                <a:solidFill>
                  <a:schemeClr val="accent1"/>
                </a:solidFill>
              </a:rPr>
              <a:t>website | qiclearn.com </a:t>
            </a:r>
            <a:r>
              <a:rPr lang="en-GB" sz="2969" dirty="0">
                <a:solidFill>
                  <a:schemeClr val="accent4"/>
                </a:solidFill>
              </a:rPr>
              <a:t>					               </a:t>
            </a:r>
            <a:r>
              <a:rPr lang="en-GB" sz="2969" dirty="0">
                <a:solidFill>
                  <a:schemeClr val="accent1"/>
                </a:solidFill>
              </a:rPr>
              <a:t>Twitter | @qiclearn  </a:t>
            </a:r>
          </a:p>
        </p:txBody>
      </p:sp>
    </p:spTree>
    <p:extLst>
      <p:ext uri="{BB962C8B-B14F-4D97-AF65-F5344CB8AC3E}">
        <p14:creationId xmlns:p14="http://schemas.microsoft.com/office/powerpoint/2010/main" val="387010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l" defTabSz="1474795" rtl="0" eaLnBrk="1" latinLnBrk="0" hangingPunct="1">
        <a:spcBef>
          <a:spcPct val="0"/>
        </a:spcBef>
        <a:buNone/>
        <a:defRPr sz="5655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1474795" rtl="0" eaLnBrk="1" latinLnBrk="0" hangingPunct="1">
        <a:spcBef>
          <a:spcPct val="20000"/>
        </a:spcBef>
        <a:buFontTx/>
        <a:buNone/>
        <a:defRPr sz="5231" kern="1200">
          <a:solidFill>
            <a:schemeClr val="accent4"/>
          </a:solidFill>
          <a:latin typeface="+mj-lt"/>
          <a:ea typeface="+mn-ea"/>
          <a:cs typeface="+mn-cs"/>
        </a:defRPr>
      </a:lvl1pPr>
      <a:lvl2pPr marL="737396" indent="0" algn="l" defTabSz="1474795" rtl="0" eaLnBrk="1" latinLnBrk="0" hangingPunct="1">
        <a:spcBef>
          <a:spcPct val="20000"/>
        </a:spcBef>
        <a:buFontTx/>
        <a:buNone/>
        <a:defRPr sz="4525" kern="1200">
          <a:solidFill>
            <a:schemeClr val="accent4"/>
          </a:solidFill>
          <a:latin typeface="+mj-lt"/>
          <a:ea typeface="+mn-ea"/>
          <a:cs typeface="+mn-cs"/>
        </a:defRPr>
      </a:lvl2pPr>
      <a:lvl3pPr marL="1474795" indent="0" algn="l" defTabSz="1474795" rtl="0" eaLnBrk="1" latinLnBrk="0" hangingPunct="1">
        <a:spcBef>
          <a:spcPct val="20000"/>
        </a:spcBef>
        <a:buFontTx/>
        <a:buNone/>
        <a:defRPr sz="3817" kern="1200">
          <a:solidFill>
            <a:schemeClr val="accent4"/>
          </a:solidFill>
          <a:latin typeface="+mj-lt"/>
          <a:ea typeface="+mn-ea"/>
          <a:cs typeface="+mn-cs"/>
        </a:defRPr>
      </a:lvl3pPr>
      <a:lvl4pPr marL="2212191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4pPr>
      <a:lvl5pPr marL="2949590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5pPr>
      <a:lvl6pPr marL="4055685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3083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30480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7878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1pPr>
      <a:lvl2pPr marL="73739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2pPr>
      <a:lvl3pPr marL="147479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3pPr>
      <a:lvl4pPr marL="221219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4pPr>
      <a:lvl5pPr marL="294959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5pPr>
      <a:lvl6pPr marL="368698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6pPr>
      <a:lvl7pPr marL="442438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7pPr>
      <a:lvl8pPr marL="516178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8pPr>
      <a:lvl9pPr marL="589918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3E2ED0-EABC-47DA-B448-9F9E8A3247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944" y="7379937"/>
            <a:ext cx="10253460" cy="484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7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lvl1pPr algn="l" defTabSz="1474795" rtl="0" eaLnBrk="1" latinLnBrk="0" hangingPunct="1">
        <a:spcBef>
          <a:spcPct val="0"/>
        </a:spcBef>
        <a:buNone/>
        <a:defRPr sz="5655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1474795" rtl="0" eaLnBrk="1" latinLnBrk="0" hangingPunct="1">
        <a:spcBef>
          <a:spcPct val="20000"/>
        </a:spcBef>
        <a:buFontTx/>
        <a:buNone/>
        <a:defRPr sz="5231" kern="1200">
          <a:solidFill>
            <a:schemeClr val="accent4"/>
          </a:solidFill>
          <a:latin typeface="+mj-lt"/>
          <a:ea typeface="+mn-ea"/>
          <a:cs typeface="+mn-cs"/>
        </a:defRPr>
      </a:lvl1pPr>
      <a:lvl2pPr marL="737396" indent="0" algn="l" defTabSz="1474795" rtl="0" eaLnBrk="1" latinLnBrk="0" hangingPunct="1">
        <a:spcBef>
          <a:spcPct val="20000"/>
        </a:spcBef>
        <a:buFontTx/>
        <a:buNone/>
        <a:defRPr sz="4525" kern="1200">
          <a:solidFill>
            <a:schemeClr val="accent4"/>
          </a:solidFill>
          <a:latin typeface="+mj-lt"/>
          <a:ea typeface="+mn-ea"/>
          <a:cs typeface="+mn-cs"/>
        </a:defRPr>
      </a:lvl2pPr>
      <a:lvl3pPr marL="1474795" indent="0" algn="l" defTabSz="1474795" rtl="0" eaLnBrk="1" latinLnBrk="0" hangingPunct="1">
        <a:spcBef>
          <a:spcPct val="20000"/>
        </a:spcBef>
        <a:buFontTx/>
        <a:buNone/>
        <a:defRPr sz="3817" kern="1200">
          <a:solidFill>
            <a:schemeClr val="accent4"/>
          </a:solidFill>
          <a:latin typeface="+mj-lt"/>
          <a:ea typeface="+mn-ea"/>
          <a:cs typeface="+mn-cs"/>
        </a:defRPr>
      </a:lvl3pPr>
      <a:lvl4pPr marL="2212191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4pPr>
      <a:lvl5pPr marL="2949590" indent="0" algn="l" defTabSz="1474795" rtl="0" eaLnBrk="1" latinLnBrk="0" hangingPunct="1">
        <a:spcBef>
          <a:spcPct val="20000"/>
        </a:spcBef>
        <a:buFontTx/>
        <a:buNone/>
        <a:defRPr sz="3251" kern="1200">
          <a:solidFill>
            <a:schemeClr val="accent4"/>
          </a:solidFill>
          <a:latin typeface="+mj-lt"/>
          <a:ea typeface="+mn-ea"/>
          <a:cs typeface="+mn-cs"/>
        </a:defRPr>
      </a:lvl5pPr>
      <a:lvl6pPr marL="4055685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3083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30480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7878" indent="-368698" algn="l" defTabSz="14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1pPr>
      <a:lvl2pPr marL="73739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2pPr>
      <a:lvl3pPr marL="147479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3pPr>
      <a:lvl4pPr marL="221219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4pPr>
      <a:lvl5pPr marL="294959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5pPr>
      <a:lvl6pPr marL="3686986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6pPr>
      <a:lvl7pPr marL="4424385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7pPr>
      <a:lvl8pPr marL="5161781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8pPr>
      <a:lvl9pPr marL="5899180" algn="l" defTabSz="1474795" rtl="0" eaLnBrk="1" latinLnBrk="0" hangingPunct="1">
        <a:defRPr sz="29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chart" Target="../charts/chart2.xml"/><Relationship Id="rId5" Type="http://schemas.openxmlformats.org/officeDocument/2006/relationships/hyperlink" Target="https://www.hee.nhs.uk/sites/default/files/documents/Multi%20Professional%20Approved%20Responsible%20Clinician%20Implementation%20Guide.pdf" TargetMode="External"/><Relationship Id="rId10" Type="http://schemas.openxmlformats.org/officeDocument/2006/relationships/chart" Target="../charts/chart1.xml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BF18BAB0-2F3C-40FD-B578-03328EC6C26D}"/>
              </a:ext>
            </a:extLst>
          </p:cNvPr>
          <p:cNvSpPr/>
          <p:nvPr/>
        </p:nvSpPr>
        <p:spPr>
          <a:xfrm>
            <a:off x="12693182" y="11028334"/>
            <a:ext cx="1152128" cy="91078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5E37F5-ED3C-4270-A2C6-F62D30E71610}"/>
              </a:ext>
            </a:extLst>
          </p:cNvPr>
          <p:cNvSpPr/>
          <p:nvPr/>
        </p:nvSpPr>
        <p:spPr>
          <a:xfrm>
            <a:off x="4552423" y="3002185"/>
            <a:ext cx="3821852" cy="33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9728" lvl="0" defTabSz="914400">
              <a:spcBef>
                <a:spcPts val="400"/>
              </a:spcBef>
              <a:buClr>
                <a:srgbClr val="FF388C"/>
              </a:buClr>
              <a:buSzPct val="68000"/>
            </a:pPr>
            <a:endParaRPr lang="en-GB" sz="2200" b="1" dirty="0">
              <a:solidFill>
                <a:srgbClr val="002060"/>
              </a:solidFill>
              <a:latin typeface="Lucida Sans Unicode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C6939C-DEDA-495A-9771-1C7C35D21DFE}"/>
              </a:ext>
            </a:extLst>
          </p:cNvPr>
          <p:cNvSpPr/>
          <p:nvPr/>
        </p:nvSpPr>
        <p:spPr>
          <a:xfrm>
            <a:off x="8606827" y="3021396"/>
            <a:ext cx="6390103" cy="3336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66371">
              <a:defRPr/>
            </a:pPr>
            <a:endParaRPr lang="en-GB" sz="3393" dirty="0">
              <a:solidFill>
                <a:srgbClr val="00206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098133-BF7B-4637-B385-D1FF95CA8C54}"/>
              </a:ext>
            </a:extLst>
          </p:cNvPr>
          <p:cNvSpPr/>
          <p:nvPr/>
        </p:nvSpPr>
        <p:spPr>
          <a:xfrm>
            <a:off x="614617" y="6737139"/>
            <a:ext cx="3871610" cy="1218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466371">
              <a:defRPr/>
            </a:pPr>
            <a:r>
              <a:rPr lang="en-GB" sz="2800" dirty="0">
                <a:solidFill>
                  <a:schemeClr val="accent2"/>
                </a:solidFill>
              </a:rPr>
              <a:t>Survey</a:t>
            </a:r>
            <a:r>
              <a:rPr lang="en-GB" sz="3200" dirty="0">
                <a:solidFill>
                  <a:schemeClr val="accent2"/>
                </a:solidFill>
              </a:rPr>
              <a:t> </a:t>
            </a:r>
            <a:r>
              <a:rPr lang="en-GB" sz="1800" dirty="0">
                <a:solidFill>
                  <a:srgbClr val="002060"/>
                </a:solidFill>
              </a:rPr>
              <a:t>8-26 Feb 2021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     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      Occupational Therapists in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      South East</a:t>
            </a:r>
            <a:endParaRPr lang="en-GB" sz="3393" dirty="0">
              <a:solidFill>
                <a:srgbClr val="00206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B093D-E03C-4058-91AC-E161BEEF39D3}"/>
              </a:ext>
            </a:extLst>
          </p:cNvPr>
          <p:cNvSpPr txBox="1"/>
          <p:nvPr/>
        </p:nvSpPr>
        <p:spPr>
          <a:xfrm>
            <a:off x="11355845" y="2625482"/>
            <a:ext cx="26746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solidFill>
                  <a:schemeClr val="accent2"/>
                </a:solidFill>
              </a:rPr>
              <a:t>Problem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644181-224E-4698-B094-317D99B3EC8C}"/>
              </a:ext>
            </a:extLst>
          </p:cNvPr>
          <p:cNvSpPr txBox="1"/>
          <p:nvPr/>
        </p:nvSpPr>
        <p:spPr>
          <a:xfrm>
            <a:off x="588278" y="2609571"/>
            <a:ext cx="2756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kern="0" dirty="0">
                <a:solidFill>
                  <a:schemeClr val="accent2"/>
                </a:solidFill>
              </a:rPr>
              <a:t>Background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CA68A3-08E6-47F1-ACE4-6F439FE4AE9C}"/>
              </a:ext>
            </a:extLst>
          </p:cNvPr>
          <p:cNvSpPr txBox="1"/>
          <p:nvPr/>
        </p:nvSpPr>
        <p:spPr>
          <a:xfrm>
            <a:off x="5833209" y="5817072"/>
            <a:ext cx="27632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solidFill>
                  <a:schemeClr val="accent2"/>
                </a:solidFill>
              </a:rPr>
              <a:t>Approach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104892-1B09-4BDB-9812-9CB08FE207B0}"/>
              </a:ext>
            </a:extLst>
          </p:cNvPr>
          <p:cNvSpPr txBox="1"/>
          <p:nvPr/>
        </p:nvSpPr>
        <p:spPr>
          <a:xfrm>
            <a:off x="5826656" y="8754770"/>
            <a:ext cx="134834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solidFill>
                  <a:schemeClr val="accent2"/>
                </a:solidFill>
              </a:rPr>
              <a:t>Findings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29CC7414-D6C0-4DE9-ABF0-E827C4E27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507" y="2179733"/>
            <a:ext cx="342948" cy="323895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E072383-A55C-48AB-A8BA-359E4B4AB533}"/>
              </a:ext>
            </a:extLst>
          </p:cNvPr>
          <p:cNvCxnSpPr>
            <a:cxnSpLocks/>
          </p:cNvCxnSpPr>
          <p:nvPr/>
        </p:nvCxnSpPr>
        <p:spPr>
          <a:xfrm>
            <a:off x="377492" y="2811875"/>
            <a:ext cx="0" cy="24942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BFF02BA-77A1-473F-A368-E60691B705C6}"/>
              </a:ext>
            </a:extLst>
          </p:cNvPr>
          <p:cNvCxnSpPr>
            <a:cxnSpLocks/>
          </p:cNvCxnSpPr>
          <p:nvPr/>
        </p:nvCxnSpPr>
        <p:spPr>
          <a:xfrm>
            <a:off x="5903491" y="2811875"/>
            <a:ext cx="0" cy="24942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FFD4AE1-613D-4C5B-83FD-D89D630BFD60}"/>
              </a:ext>
            </a:extLst>
          </p:cNvPr>
          <p:cNvCxnSpPr>
            <a:cxnSpLocks/>
          </p:cNvCxnSpPr>
          <p:nvPr/>
        </p:nvCxnSpPr>
        <p:spPr>
          <a:xfrm>
            <a:off x="10713257" y="2780000"/>
            <a:ext cx="22859" cy="24942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86BD82A-44A3-48A9-BE9E-F22126DE5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408" y="458403"/>
            <a:ext cx="3039804" cy="12763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51AC34F-398C-4B27-9E1F-8C953C03A9FC}"/>
              </a:ext>
            </a:extLst>
          </p:cNvPr>
          <p:cNvSpPr txBox="1"/>
          <p:nvPr/>
        </p:nvSpPr>
        <p:spPr>
          <a:xfrm>
            <a:off x="11355845" y="3208408"/>
            <a:ext cx="36080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2019: 63 Multi-disciplinary AC/RCs (primarily Psychologists)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2060"/>
                </a:solidFill>
              </a:rPr>
              <a:t>Only 1 Occupational Therapist </a:t>
            </a:r>
          </a:p>
          <a:p>
            <a:pPr algn="ctr"/>
            <a:endParaRPr lang="en-GB" sz="2000" b="1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>
                <a:solidFill>
                  <a:srgbClr val="002060"/>
                </a:solidFill>
              </a:rPr>
              <a:t>What are the barriers for Occupational Therapists?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46D87A-3AF3-4FF6-9E0F-4296F1D4A5B4}"/>
              </a:ext>
            </a:extLst>
          </p:cNvPr>
          <p:cNvSpPr txBox="1"/>
          <p:nvPr/>
        </p:nvSpPr>
        <p:spPr>
          <a:xfrm>
            <a:off x="462931" y="3259722"/>
            <a:ext cx="53637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Act 2007  enabled opportunity for  multi-disciplinary Approved Clinicians / Responsible Clinicians [AC/RC].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 Therapists are the only eligible Allied Health Professional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[AC] a person approved to act for the purposes of the Mental Health Act 1983.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[RC] is the “AC who has been given overall responsibility for a patient’s case”</a:t>
            </a:r>
            <a:endParaRPr lang="en-GB" sz="1800" dirty="0">
              <a:solidFill>
                <a:srgbClr val="002060"/>
              </a:solidFill>
            </a:endParaRPr>
          </a:p>
        </p:txBody>
      </p:sp>
      <p:sp>
        <p:nvSpPr>
          <p:cNvPr id="64" name="Text Placeholder 1">
            <a:extLst>
              <a:ext uri="{FF2B5EF4-FFF2-40B4-BE49-F238E27FC236}">
                <a16:creationId xmlns:a16="http://schemas.microsoft.com/office/drawing/2014/main" id="{1DEFAF8B-084B-4B2C-8C5C-9ECD108AB5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9081" y="668239"/>
            <a:ext cx="12256250" cy="813547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GB" sz="5400" b="1" dirty="0">
                <a:solidFill>
                  <a:schemeClr val="accent2"/>
                </a:solidFill>
              </a:rPr>
              <a:t>Approved &amp; Responsible Clinicians:</a:t>
            </a:r>
          </a:p>
          <a:p>
            <a:pPr algn="ctr"/>
            <a:r>
              <a:rPr lang="en-GB" sz="54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380E22E-83DB-48FF-835E-B63710394241}"/>
              </a:ext>
            </a:extLst>
          </p:cNvPr>
          <p:cNvSpPr txBox="1"/>
          <p:nvPr/>
        </p:nvSpPr>
        <p:spPr>
          <a:xfrm>
            <a:off x="3118990" y="1656446"/>
            <a:ext cx="8594231" cy="8925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</a:rPr>
              <a:t>Toni King Consultant Practitioner trainee</a:t>
            </a:r>
            <a:endParaRPr lang="en-GB" sz="2400" b="1" baseline="30000" dirty="0">
              <a:solidFill>
                <a:srgbClr val="002060"/>
              </a:solidFill>
            </a:endParaRPr>
          </a:p>
          <a:p>
            <a:pPr algn="ctr"/>
            <a:r>
              <a:rPr lang="en-GB" sz="2800" dirty="0">
                <a:solidFill>
                  <a:srgbClr val="002060"/>
                </a:solidFill>
              </a:rPr>
              <a:t>@</a:t>
            </a:r>
            <a:r>
              <a:rPr lang="en-GB" sz="2400" noProof="1">
                <a:solidFill>
                  <a:srgbClr val="002060"/>
                </a:solidFill>
              </a:rPr>
              <a:t>ToniKingOT</a:t>
            </a:r>
            <a:endParaRPr lang="en-GB" sz="7200" noProof="1">
              <a:solidFill>
                <a:srgbClr val="00206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D7AE5FD-1F32-45A4-8E50-B54C154A23CD}"/>
              </a:ext>
            </a:extLst>
          </p:cNvPr>
          <p:cNvSpPr txBox="1"/>
          <p:nvPr/>
        </p:nvSpPr>
        <p:spPr>
          <a:xfrm flipH="1">
            <a:off x="432650" y="16827472"/>
            <a:ext cx="40407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solidFill>
                  <a:schemeClr val="accent2"/>
                </a:solidFill>
              </a:rPr>
              <a:t>Recommendations*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E89AC73-24ED-4D63-A41A-25F2DA0E16CF}"/>
              </a:ext>
            </a:extLst>
          </p:cNvPr>
          <p:cNvSpPr txBox="1"/>
          <p:nvPr/>
        </p:nvSpPr>
        <p:spPr>
          <a:xfrm>
            <a:off x="6342188" y="2646006"/>
            <a:ext cx="26746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solidFill>
                  <a:schemeClr val="accent2"/>
                </a:solidFill>
              </a:rPr>
              <a:t>Evidence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7A8F831-0D99-4567-BF0F-67DA061EB8C8}"/>
              </a:ext>
            </a:extLst>
          </p:cNvPr>
          <p:cNvSpPr txBox="1"/>
          <p:nvPr/>
        </p:nvSpPr>
        <p:spPr>
          <a:xfrm>
            <a:off x="6174233" y="3186830"/>
            <a:ext cx="42616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2018</a:t>
            </a:r>
            <a:r>
              <a:rPr lang="en-GB" sz="180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en-GB" sz="180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lang="en-GB" sz="180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for service users</a:t>
            </a:r>
            <a:r>
              <a:rPr lang="en-GB" sz="1800" baseline="30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sz="1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Source Sans Pro SemiBold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 </a:t>
            </a:r>
            <a:r>
              <a:rPr lang="en-GB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ccess to stronger psychosocial focus </a:t>
            </a:r>
            <a:r>
              <a:rPr lang="en-GB" sz="180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for professional</a:t>
            </a:r>
          </a:p>
          <a:p>
            <a:r>
              <a:rPr lang="en-GB" sz="1800" dirty="0">
                <a:solidFill>
                  <a:srgbClr val="002060"/>
                </a:solidFill>
                <a:latin typeface="Source Sans Pro SemiBold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Retain clinical &amp; professional identity </a:t>
            </a:r>
            <a:r>
              <a:rPr lang="en-GB" sz="180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endParaRPr lang="en-GB" sz="1800" baseline="30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2060"/>
                </a:solidFill>
              </a:rPr>
              <a:t>HEE Mandate: </a:t>
            </a:r>
            <a:r>
              <a:rPr lang="en-GB" sz="1800" dirty="0">
                <a:solidFill>
                  <a:srgbClr val="002060"/>
                </a:solidFill>
              </a:rPr>
              <a:t>New Roles in Mental Health – commitment to develop AC/RCs up to 2023/24</a:t>
            </a:r>
          </a:p>
          <a:p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8A9352-4BC5-4F2C-8117-E5121D1F20E7}"/>
              </a:ext>
            </a:extLst>
          </p:cNvPr>
          <p:cNvSpPr txBox="1"/>
          <p:nvPr/>
        </p:nvSpPr>
        <p:spPr>
          <a:xfrm>
            <a:off x="10280114" y="18554018"/>
            <a:ext cx="452033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2"/>
                </a:solidFill>
              </a:rPr>
              <a:t>References:</a:t>
            </a:r>
          </a:p>
          <a:p>
            <a:r>
              <a:rPr lang="en-GB" sz="1100" dirty="0">
                <a:solidFill>
                  <a:srgbClr val="002060"/>
                </a:solidFill>
                <a:effectLst/>
                <a:ea typeface="MS PGothic" panose="020B0600070205080204" pitchFamily="34" charset="-128"/>
                <a:cs typeface="Arial" panose="020B0604020202020204" pitchFamily="34" charset="0"/>
              </a:rPr>
              <a:t>Health Education England (2020) Multi-Professional Approved/ Responsible Clinician: Implementation Guide. </a:t>
            </a:r>
            <a:r>
              <a:rPr lang="en-GB" sz="1100" u="sng" dirty="0">
                <a:solidFill>
                  <a:srgbClr val="002060"/>
                </a:solidFill>
                <a:effectLst/>
                <a:ea typeface="MS PGothic" panose="020B0600070205080204" pitchFamily="34" charset="-128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Multi-professional AC implementation pack (hee.nhs.uk)</a:t>
            </a:r>
            <a:endParaRPr lang="en-GB" sz="1100" dirty="0">
              <a:solidFill>
                <a:srgbClr val="002060"/>
              </a:solidFill>
            </a:endParaRPr>
          </a:p>
          <a:p>
            <a:r>
              <a:rPr lang="en-GB" sz="1100" dirty="0">
                <a:solidFill>
                  <a:srgbClr val="002060"/>
                </a:solidFill>
              </a:rPr>
              <a:t>Oates, J., Brandon, T., Burrell, C., Ebrahim, S., Taylor, J. and Veitch, P. 2018. Non-medical approved clinicians: Results of first national survey in England and Wales. International Journal of Law and Psychiatry. 60: p51–6</a:t>
            </a:r>
          </a:p>
          <a:p>
            <a:r>
              <a:rPr lang="en-GB" sz="11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Thompson-Boy D (2019) Bring your skills to bear as an approved clinician, says England’s only occupational therapist in the role. OT News. November. 10</a:t>
            </a:r>
            <a:r>
              <a:rPr lang="en-GB" sz="1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//www.hee.nhs.uk/sites/default/files/documents/Multi%20Professional%20Approved%20Responsible%20Clinician%20Implementation%20Guide.pdf</a:t>
            </a:r>
            <a:endParaRPr lang="en-GB" sz="1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solidFill>
                  <a:schemeClr val="accent2"/>
                </a:solidFill>
                <a:cs typeface="Times New Roman" panose="02020603050405020304" pitchFamily="18" charset="0"/>
              </a:rPr>
              <a:t>Acknowledgement: </a:t>
            </a:r>
            <a:r>
              <a:rPr lang="en-GB" sz="1100" dirty="0">
                <a:solidFill>
                  <a:srgbClr val="002060"/>
                </a:solidFill>
                <a:cs typeface="Times New Roman" panose="02020603050405020304" pitchFamily="18" charset="0"/>
              </a:rPr>
              <a:t>With thanks to Lucy Locks for support &amp; guidance in undertaking this project.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9647CA-2CE3-4F1D-A25A-24D6C60FC5BA}"/>
              </a:ext>
            </a:extLst>
          </p:cNvPr>
          <p:cNvSpPr txBox="1"/>
          <p:nvPr/>
        </p:nvSpPr>
        <p:spPr>
          <a:xfrm>
            <a:off x="549894" y="7676839"/>
            <a:ext cx="75843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2060"/>
                </a:solidFill>
              </a:rPr>
              <a:t>52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211A7D5-6E19-4A1B-9959-B031B9A5F28C}"/>
              </a:ext>
            </a:extLst>
          </p:cNvPr>
          <p:cNvSpPr/>
          <p:nvPr/>
        </p:nvSpPr>
        <p:spPr>
          <a:xfrm>
            <a:off x="9933945" y="7024999"/>
            <a:ext cx="5212668" cy="1216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466371">
              <a:defRPr/>
            </a:pPr>
            <a:r>
              <a:rPr lang="en-GB" sz="2800" dirty="0">
                <a:solidFill>
                  <a:schemeClr val="accent2"/>
                </a:solidFill>
              </a:rPr>
              <a:t>Focus Group </a:t>
            </a:r>
            <a:r>
              <a:rPr lang="en-GB" sz="1800" dirty="0">
                <a:solidFill>
                  <a:srgbClr val="002060"/>
                </a:solidFill>
              </a:rPr>
              <a:t>15 March 2021                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To broaden the scope: Occupational Therapists 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working in roles associated with Mental Health 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Act (aligned with Level 7 working)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2x Best Interest Assessor (BIA)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2 x Approved Mental Health Professional </a:t>
            </a:r>
            <a:r>
              <a:rPr lang="en-GB" sz="1400" dirty="0">
                <a:solidFill>
                  <a:srgbClr val="002060"/>
                </a:solidFill>
              </a:rPr>
              <a:t>(AMHP)</a:t>
            </a:r>
            <a:endParaRPr lang="en-GB" sz="3393" dirty="0">
              <a:solidFill>
                <a:srgbClr val="00206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C52BC6D-C360-41CB-A386-2754D8113F91}"/>
              </a:ext>
            </a:extLst>
          </p:cNvPr>
          <p:cNvSpPr/>
          <p:nvPr/>
        </p:nvSpPr>
        <p:spPr>
          <a:xfrm>
            <a:off x="4842635" y="7099623"/>
            <a:ext cx="4806799" cy="13380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466371">
              <a:defRPr/>
            </a:pPr>
            <a:r>
              <a:rPr lang="en-GB" sz="2800" dirty="0">
                <a:solidFill>
                  <a:schemeClr val="accent2"/>
                </a:solidFill>
              </a:rPr>
              <a:t>Interviews</a:t>
            </a:r>
            <a:r>
              <a:rPr lang="en-GB" sz="3200" dirty="0">
                <a:solidFill>
                  <a:schemeClr val="accent2"/>
                </a:solidFill>
              </a:rPr>
              <a:t> </a:t>
            </a:r>
            <a:r>
              <a:rPr lang="en-GB" sz="1800" dirty="0">
                <a:solidFill>
                  <a:srgbClr val="002060"/>
                </a:solidFill>
              </a:rPr>
              <a:t>Feb 2021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      AC/RC Occupational Therapist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      </a:t>
            </a:r>
            <a:r>
              <a:rPr lang="en-GB" sz="1800" b="0" i="0" dirty="0">
                <a:solidFill>
                  <a:srgbClr val="002060"/>
                </a:solidFill>
              </a:rPr>
              <a:t>Former RCOT Mental Health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</a:t>
            </a:r>
            <a:r>
              <a:rPr lang="en-GB" sz="1800" b="0" i="0" dirty="0">
                <a:solidFill>
                  <a:srgbClr val="002060"/>
                </a:solidFill>
              </a:rPr>
              <a:t>              Law Representative</a:t>
            </a:r>
            <a:r>
              <a:rPr lang="en-GB" sz="1800" dirty="0">
                <a:solidFill>
                  <a:srgbClr val="002060"/>
                </a:solidFill>
              </a:rPr>
              <a:t> 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      South East HEE Mental Health Advisor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</a:t>
            </a:r>
          </a:p>
          <a:p>
            <a:pPr defTabSz="1466371">
              <a:defRPr/>
            </a:pPr>
            <a:r>
              <a:rPr lang="en-GB" sz="1800" dirty="0">
                <a:solidFill>
                  <a:srgbClr val="002060"/>
                </a:solidFill>
              </a:rPr>
              <a:t>             </a:t>
            </a:r>
            <a:endParaRPr lang="en-GB" sz="3393" dirty="0">
              <a:solidFill>
                <a:srgbClr val="00206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371D86-4D93-42F0-AC82-E07485C122F5}"/>
              </a:ext>
            </a:extLst>
          </p:cNvPr>
          <p:cNvSpPr txBox="1"/>
          <p:nvPr/>
        </p:nvSpPr>
        <p:spPr>
          <a:xfrm>
            <a:off x="4727079" y="7683791"/>
            <a:ext cx="738079" cy="73853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3A11A1B-573B-46CE-9323-64D3C22C6594}"/>
              </a:ext>
            </a:extLst>
          </p:cNvPr>
          <p:cNvSpPr txBox="1"/>
          <p:nvPr/>
        </p:nvSpPr>
        <p:spPr>
          <a:xfrm>
            <a:off x="9564907" y="7683791"/>
            <a:ext cx="738079" cy="73853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4</a:t>
            </a:r>
          </a:p>
        </p:txBody>
      </p:sp>
      <p:pic>
        <p:nvPicPr>
          <p:cNvPr id="11" name="Graphic 10" descr="User with solid fill">
            <a:extLst>
              <a:ext uri="{FF2B5EF4-FFF2-40B4-BE49-F238E27FC236}">
                <a16:creationId xmlns:a16="http://schemas.microsoft.com/office/drawing/2014/main" id="{082BC8BA-3E4A-4EC2-A9D7-58299772B0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7492" y="7052215"/>
            <a:ext cx="1134939" cy="914400"/>
          </a:xfrm>
          <a:prstGeom prst="rect">
            <a:avLst/>
          </a:prstGeom>
        </p:spPr>
      </p:pic>
      <p:pic>
        <p:nvPicPr>
          <p:cNvPr id="42" name="Graphic 41" descr="User with solid fill">
            <a:extLst>
              <a:ext uri="{FF2B5EF4-FFF2-40B4-BE49-F238E27FC236}">
                <a16:creationId xmlns:a16="http://schemas.microsoft.com/office/drawing/2014/main" id="{8064E824-5925-4DD9-908B-C3C418238B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31536" y="7066960"/>
            <a:ext cx="1134939" cy="914400"/>
          </a:xfrm>
          <a:prstGeom prst="rect">
            <a:avLst/>
          </a:prstGeom>
        </p:spPr>
      </p:pic>
      <p:pic>
        <p:nvPicPr>
          <p:cNvPr id="43" name="Graphic 42" descr="User with solid fill">
            <a:extLst>
              <a:ext uri="{FF2B5EF4-FFF2-40B4-BE49-F238E27FC236}">
                <a16:creationId xmlns:a16="http://schemas.microsoft.com/office/drawing/2014/main" id="{C84F0AD4-D194-4C6D-9593-3D03A6E960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66476" y="7090399"/>
            <a:ext cx="1134939" cy="914400"/>
          </a:xfrm>
          <a:prstGeom prst="rect">
            <a:avLst/>
          </a:prstGeom>
        </p:spPr>
      </p:pic>
      <p:pic>
        <p:nvPicPr>
          <p:cNvPr id="16" name="Graphic 15" descr="Badge Question Mark with solid fill">
            <a:extLst>
              <a:ext uri="{FF2B5EF4-FFF2-40B4-BE49-F238E27FC236}">
                <a16:creationId xmlns:a16="http://schemas.microsoft.com/office/drawing/2014/main" id="{4CC9D573-7D87-4EFF-B943-BB901EBE8D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13249" y="4536289"/>
            <a:ext cx="914400" cy="914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8288F7C-DE6A-42E6-BAB4-D7860133C434}"/>
              </a:ext>
            </a:extLst>
          </p:cNvPr>
          <p:cNvSpPr txBox="1"/>
          <p:nvPr/>
        </p:nvSpPr>
        <p:spPr>
          <a:xfrm>
            <a:off x="674380" y="9457758"/>
            <a:ext cx="2428310" cy="104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</a:rPr>
              <a:t>Staff are Interested:</a:t>
            </a:r>
          </a:p>
          <a:p>
            <a:endParaRPr lang="en-GB" dirty="0"/>
          </a:p>
        </p:txBody>
      </p:sp>
      <p:graphicFrame>
        <p:nvGraphicFramePr>
          <p:cNvPr id="50" name="Chart 49">
            <a:extLst>
              <a:ext uri="{FF2B5EF4-FFF2-40B4-BE49-F238E27FC236}">
                <a16:creationId xmlns:a16="http://schemas.microsoft.com/office/drawing/2014/main" id="{D8D9953E-31FA-40B4-B253-A6E55B7C11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998639"/>
              </p:ext>
            </p:extLst>
          </p:nvPr>
        </p:nvGraphicFramePr>
        <p:xfrm>
          <a:off x="575293" y="9835564"/>
          <a:ext cx="4892469" cy="2892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3ABF74CA-F677-4F83-ABC7-BF18D814AD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9337145"/>
              </p:ext>
            </p:extLst>
          </p:nvPr>
        </p:nvGraphicFramePr>
        <p:xfrm>
          <a:off x="588278" y="12752450"/>
          <a:ext cx="4879484" cy="253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73C9DF26-41D6-41CF-B37C-535D23D308A2}"/>
              </a:ext>
            </a:extLst>
          </p:cNvPr>
          <p:cNvSpPr txBox="1"/>
          <p:nvPr/>
        </p:nvSpPr>
        <p:spPr>
          <a:xfrm>
            <a:off x="688649" y="15541850"/>
            <a:ext cx="429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i="0" u="none" strike="noStrike" baseline="0" dirty="0">
                <a:solidFill>
                  <a:srgbClr val="002060"/>
                </a:solidFill>
                <a:effectLst/>
              </a:rPr>
              <a:t>If I chose to further my clinical expertise in this direction</a:t>
            </a:r>
          </a:p>
          <a:p>
            <a:r>
              <a:rPr lang="en-GB" sz="2000" dirty="0">
                <a:solidFill>
                  <a:srgbClr val="002060"/>
                </a:solidFill>
              </a:rPr>
              <a:t>I would be an AC/RC</a:t>
            </a:r>
          </a:p>
        </p:txBody>
      </p:sp>
      <p:pic>
        <p:nvPicPr>
          <p:cNvPr id="54" name="Graphic 53" descr="User with solid fill">
            <a:extLst>
              <a:ext uri="{FF2B5EF4-FFF2-40B4-BE49-F238E27FC236}">
                <a16:creationId xmlns:a16="http://schemas.microsoft.com/office/drawing/2014/main" id="{49AA5679-8EEF-4814-8FC9-D2889F718C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6718" y="15316831"/>
            <a:ext cx="1134939" cy="914400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FFB0C261-076F-4D7B-BCDC-89192C86DFDA}"/>
              </a:ext>
            </a:extLst>
          </p:cNvPr>
          <p:cNvSpPr txBox="1"/>
          <p:nvPr/>
        </p:nvSpPr>
        <p:spPr>
          <a:xfrm>
            <a:off x="4045147" y="15960622"/>
            <a:ext cx="738079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41%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E7A84094-0848-4ABB-9608-BDB4C86D51DF}"/>
              </a:ext>
            </a:extLst>
          </p:cNvPr>
          <p:cNvSpPr/>
          <p:nvPr/>
        </p:nvSpPr>
        <p:spPr>
          <a:xfrm>
            <a:off x="10240893" y="10246046"/>
            <a:ext cx="226432" cy="7603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Star: 4 Points 40">
            <a:extLst>
              <a:ext uri="{FF2B5EF4-FFF2-40B4-BE49-F238E27FC236}">
                <a16:creationId xmlns:a16="http://schemas.microsoft.com/office/drawing/2014/main" id="{27E64658-3D0D-47B7-A6D3-767668C42D53}"/>
              </a:ext>
            </a:extLst>
          </p:cNvPr>
          <p:cNvSpPr/>
          <p:nvPr/>
        </p:nvSpPr>
        <p:spPr>
          <a:xfrm>
            <a:off x="10177884" y="9952429"/>
            <a:ext cx="352449" cy="457000"/>
          </a:xfrm>
          <a:prstGeom prst="star4">
            <a:avLst>
              <a:gd name="adj" fmla="val 18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2852439-9907-478F-8B34-BB209FAF7319}"/>
              </a:ext>
            </a:extLst>
          </p:cNvPr>
          <p:cNvSpPr/>
          <p:nvPr/>
        </p:nvSpPr>
        <p:spPr>
          <a:xfrm rot="899964">
            <a:off x="7566215" y="10171264"/>
            <a:ext cx="5838290" cy="135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8473D86F-F0B0-4B45-A0CE-3E48A41960A7}"/>
              </a:ext>
            </a:extLst>
          </p:cNvPr>
          <p:cNvSpPr/>
          <p:nvPr/>
        </p:nvSpPr>
        <p:spPr>
          <a:xfrm>
            <a:off x="7087185" y="9570061"/>
            <a:ext cx="1152128" cy="103937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9765D4B-874C-4CC1-8CD0-0FA315A554B3}"/>
              </a:ext>
            </a:extLst>
          </p:cNvPr>
          <p:cNvSpPr txBox="1"/>
          <p:nvPr/>
        </p:nvSpPr>
        <p:spPr>
          <a:xfrm>
            <a:off x="6071369" y="10212942"/>
            <a:ext cx="3272982" cy="6863417"/>
          </a:xfrm>
          <a:prstGeom prst="rect">
            <a:avLst/>
          </a:prstGeom>
          <a:solidFill>
            <a:schemeClr val="bg1">
              <a:alpha val="99000"/>
            </a:schemeClr>
          </a:solidFill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</a:rPr>
              <a:t>Facilitators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</a:rPr>
              <a:t>Increase awareness and aspiration for this role (for student; educator; clinician &amp; manager)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2000">
                <a:solidFill>
                  <a:srgbClr val="002060"/>
                </a:solidFill>
              </a:rPr>
              <a:t>Highlight benefit </a:t>
            </a:r>
            <a:r>
              <a:rPr lang="en-GB" sz="2000" dirty="0">
                <a:solidFill>
                  <a:srgbClr val="002060"/>
                </a:solidFill>
              </a:rPr>
              <a:t>to service user and value of Occupational Therapist in role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</a:rPr>
              <a:t>Increase exposure to training about the law and shadowing / clinical placements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</a:rPr>
              <a:t>Create career pathway – what are my choices?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</a:rPr>
              <a:t>My OT skills are a ‘good fit’ for the recovery of the people I work with as RC.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</a:rPr>
              <a:t>As an OT I can ensure positive risk taking rather than restriction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7AF780D-09F7-43A6-9E27-80C186AD93E5}"/>
              </a:ext>
            </a:extLst>
          </p:cNvPr>
          <p:cNvSpPr txBox="1"/>
          <p:nvPr/>
        </p:nvSpPr>
        <p:spPr>
          <a:xfrm>
            <a:off x="11325274" y="11800778"/>
            <a:ext cx="3483614" cy="5940088"/>
          </a:xfrm>
          <a:prstGeom prst="rect">
            <a:avLst/>
          </a:prstGeom>
          <a:solidFill>
            <a:schemeClr val="bg1"/>
          </a:solidFill>
          <a:ln w="222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</a:rPr>
              <a:t>Barriers</a:t>
            </a:r>
          </a:p>
          <a:p>
            <a:pPr marL="342900" indent="-342900">
              <a:buFont typeface="Calibri" panose="020F0502020204030204" pitchFamily="34" charset="0"/>
              <a:buChar char="×"/>
            </a:pPr>
            <a:r>
              <a:rPr lang="en-GB" sz="2000" dirty="0">
                <a:solidFill>
                  <a:srgbClr val="002060"/>
                </a:solidFill>
              </a:rPr>
              <a:t>Absence of information for OT, educator, &amp; manager</a:t>
            </a:r>
          </a:p>
          <a:p>
            <a:pPr marL="342900" indent="-342900">
              <a:buFont typeface="Calibri" panose="020F0502020204030204" pitchFamily="34" charset="0"/>
              <a:buChar char="×"/>
            </a:pPr>
            <a:r>
              <a:rPr lang="en-GB" sz="2000" dirty="0">
                <a:solidFill>
                  <a:srgbClr val="002060"/>
                </a:solidFill>
              </a:rPr>
              <a:t>Ceiling to senior clinical roles for OT, limited number to develop into an AC in South East.</a:t>
            </a:r>
          </a:p>
          <a:p>
            <a:pPr marL="342900" indent="-342900">
              <a:buFont typeface="Calibri" panose="020F0502020204030204" pitchFamily="34" charset="0"/>
              <a:buChar char="×"/>
            </a:pPr>
            <a:r>
              <a:rPr lang="en-GB" sz="2000" dirty="0">
                <a:solidFill>
                  <a:srgbClr val="002060"/>
                </a:solidFill>
              </a:rPr>
              <a:t>Career pathway unclear / absent</a:t>
            </a:r>
          </a:p>
          <a:p>
            <a:pPr marL="342900" indent="-342900">
              <a:buFont typeface="Calibri" panose="020F0502020204030204" pitchFamily="34" charset="0"/>
              <a:buChar char="×"/>
            </a:pPr>
            <a:r>
              <a:rPr lang="en-GB" sz="2000" dirty="0">
                <a:solidFill>
                  <a:srgbClr val="002060"/>
                </a:solidFill>
              </a:rPr>
              <a:t> MHA roles not promoted via generic roles or education (exposure to &amp; training limited MHA )</a:t>
            </a:r>
          </a:p>
          <a:p>
            <a:pPr marL="342900" indent="-342900">
              <a:buFont typeface="Calibri" panose="020F0502020204030204" pitchFamily="34" charset="0"/>
              <a:buChar char="×"/>
            </a:pPr>
            <a:r>
              <a:rPr lang="en-GB" sz="2000" dirty="0">
                <a:solidFill>
                  <a:srgbClr val="002060"/>
                </a:solidFill>
              </a:rPr>
              <a:t>Divide between LA &amp; NHS – pragmatic challenges </a:t>
            </a:r>
          </a:p>
          <a:p>
            <a:pPr marL="342900" indent="-342900">
              <a:buFont typeface="Calibri" panose="020F0502020204030204" pitchFamily="34" charset="0"/>
              <a:buChar char="×"/>
            </a:pPr>
            <a:r>
              <a:rPr lang="en-GB" sz="2000" dirty="0">
                <a:solidFill>
                  <a:srgbClr val="002060"/>
                </a:solidFill>
              </a:rPr>
              <a:t>Unsure if other professions will support</a:t>
            </a:r>
          </a:p>
          <a:p>
            <a:pPr marL="342900" indent="-342900">
              <a:buFont typeface="Calibri" panose="020F0502020204030204" pitchFamily="34" charset="0"/>
              <a:buChar char="×"/>
            </a:pPr>
            <a:r>
              <a:rPr lang="en-GB" sz="2000" dirty="0">
                <a:solidFill>
                  <a:srgbClr val="002060"/>
                </a:solidFill>
              </a:rPr>
              <a:t>Potential clash of values </a:t>
            </a:r>
          </a:p>
          <a:p>
            <a:pPr marL="342900" indent="-342900">
              <a:buFont typeface="Calibri" panose="020F0502020204030204" pitchFamily="34" charset="0"/>
              <a:buChar char="×"/>
            </a:pPr>
            <a:r>
              <a:rPr lang="en-GB" sz="2000" dirty="0">
                <a:solidFill>
                  <a:srgbClr val="002060"/>
                </a:solidFill>
              </a:rPr>
              <a:t>Not able to prescribe</a:t>
            </a:r>
          </a:p>
        </p:txBody>
      </p:sp>
      <p:graphicFrame>
        <p:nvGraphicFramePr>
          <p:cNvPr id="57" name="Table 58">
            <a:extLst>
              <a:ext uri="{FF2B5EF4-FFF2-40B4-BE49-F238E27FC236}">
                <a16:creationId xmlns:a16="http://schemas.microsoft.com/office/drawing/2014/main" id="{AF8F7C33-4463-4F86-A0F2-6D613F6B6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960917"/>
              </p:ext>
            </p:extLst>
          </p:nvPr>
        </p:nvGraphicFramePr>
        <p:xfrm>
          <a:off x="224911" y="17201264"/>
          <a:ext cx="9984477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155">
                  <a:extLst>
                    <a:ext uri="{9D8B030D-6E8A-4147-A177-3AD203B41FA5}">
                      <a16:colId xmlns:a16="http://schemas.microsoft.com/office/drawing/2014/main" val="210521156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49685033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52904376"/>
                    </a:ext>
                  </a:extLst>
                </a:gridCol>
                <a:gridCol w="1250058">
                  <a:extLst>
                    <a:ext uri="{9D8B030D-6E8A-4147-A177-3AD203B41FA5}">
                      <a16:colId xmlns:a16="http://schemas.microsoft.com/office/drawing/2014/main" val="12290502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2060"/>
                          </a:solidFill>
                        </a:rPr>
                        <a:t>HEE, RCOT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2060"/>
                          </a:solidFill>
                        </a:rPr>
                        <a:t>Regional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2060"/>
                          </a:solidFill>
                        </a:rPr>
                        <a:t>Individual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364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2060"/>
                          </a:solidFill>
                        </a:rPr>
                        <a:t>HEE to consider progression of this work via AHP National Fellow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  <a:endParaRPr lang="en-GB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54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2060"/>
                          </a:solidFill>
                        </a:rPr>
                        <a:t>Promote &amp; inspire: Case studies (include BIA and AMHP roles). RCOT to consider developing an Informed View.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89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2060"/>
                          </a:solidFill>
                        </a:rPr>
                        <a:t>Exposure to OTs in aligned roles in curriculum &amp; placements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870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2060"/>
                          </a:solidFill>
                        </a:rPr>
                        <a:t>Develop &amp; promote CPD materials to enable staff to educate others (HEI &amp; Clinical Leads) &amp; selves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</a:p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183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</a:rPr>
                        <a:t>LA &amp; NHS ‘whole place’ approach to workforce gaps,  development, &amp; awareness raising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</a:p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</a:p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80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</a:rPr>
                        <a:t>Intentional development of upper career opportunities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958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2060"/>
                          </a:solidFill>
                        </a:rPr>
                        <a:t>Shadowing &amp; opportunity seeking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4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2"/>
                          </a:solidFill>
                        </a:rPr>
                        <a:t>✓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826664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9E97EFD7-F548-4593-8D8B-F5911C3E8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472" y="306727"/>
            <a:ext cx="1960470" cy="98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775E78-9C97-411D-B731-D53D19E48B91}"/>
              </a:ext>
            </a:extLst>
          </p:cNvPr>
          <p:cNvSpPr txBox="1"/>
          <p:nvPr/>
        </p:nvSpPr>
        <p:spPr>
          <a:xfrm>
            <a:off x="2149032" y="862011"/>
            <a:ext cx="11767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accent2"/>
                </a:solidFill>
              </a:rPr>
              <a:t>Exploring the Gap for Occupational Therapy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677DB7-E093-4471-A647-7DF3691A805F}"/>
              </a:ext>
            </a:extLst>
          </p:cNvPr>
          <p:cNvSpPr txBox="1"/>
          <p:nvPr/>
        </p:nvSpPr>
        <p:spPr>
          <a:xfrm>
            <a:off x="10280114" y="17962007"/>
            <a:ext cx="452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accent2"/>
                </a:solidFill>
              </a:rPr>
              <a:t>*</a:t>
            </a:r>
            <a:r>
              <a:rPr lang="en-GB" sz="1800" dirty="0">
                <a:solidFill>
                  <a:srgbClr val="002060"/>
                </a:solidFill>
              </a:rPr>
              <a:t>Refer to full report for detail</a:t>
            </a:r>
          </a:p>
        </p:txBody>
      </p:sp>
    </p:spTree>
    <p:extLst>
      <p:ext uri="{BB962C8B-B14F-4D97-AF65-F5344CB8AC3E}">
        <p14:creationId xmlns:p14="http://schemas.microsoft.com/office/powerpoint/2010/main" val="29305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QIC Learn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00A19A"/>
      </a:accent1>
      <a:accent2>
        <a:srgbClr val="E6007E"/>
      </a:accent2>
      <a:accent3>
        <a:srgbClr val="58CF00"/>
      </a:accent3>
      <a:accent4>
        <a:srgbClr val="8A8A8D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QIC Learn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00A19A"/>
      </a:accent1>
      <a:accent2>
        <a:srgbClr val="E6007E"/>
      </a:accent2>
      <a:accent3>
        <a:srgbClr val="58CF00"/>
      </a:accent3>
      <a:accent4>
        <a:srgbClr val="8A8A8D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QIC Learn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00A19A"/>
      </a:accent1>
      <a:accent2>
        <a:srgbClr val="E6007E"/>
      </a:accent2>
      <a:accent3>
        <a:srgbClr val="58CF00"/>
      </a:accent3>
      <a:accent4>
        <a:srgbClr val="8A8A8D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QIC Learn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00A19A"/>
      </a:accent1>
      <a:accent2>
        <a:srgbClr val="E6007E"/>
      </a:accent2>
      <a:accent3>
        <a:srgbClr val="58CF00"/>
      </a:accent3>
      <a:accent4>
        <a:srgbClr val="8A8A8D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QIC Learn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00A19A"/>
      </a:accent1>
      <a:accent2>
        <a:srgbClr val="E6007E"/>
      </a:accent2>
      <a:accent3>
        <a:srgbClr val="58CF00"/>
      </a:accent3>
      <a:accent4>
        <a:srgbClr val="8A8A8D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</TotalTime>
  <Words>720</Words>
  <Application>Microsoft Office PowerPoint</Application>
  <PresentationFormat>Custom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Lucida Sans Unicode</vt:lpstr>
      <vt:lpstr>Source Sans Pro SemiBold</vt:lpstr>
      <vt:lpstr>Wingdings</vt:lpstr>
      <vt:lpstr>Office Theme</vt:lpstr>
      <vt:lpstr>4_Office Theme</vt:lpstr>
      <vt:lpstr>1_Office Theme</vt:lpstr>
      <vt:lpstr>2_Office Theme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Watts</dc:creator>
  <cp:lastModifiedBy>Bethany Gates</cp:lastModifiedBy>
  <cp:revision>68</cp:revision>
  <dcterms:created xsi:type="dcterms:W3CDTF">2017-08-17T08:48:33Z</dcterms:created>
  <dcterms:modified xsi:type="dcterms:W3CDTF">2021-09-27T15:18:43Z</dcterms:modified>
</cp:coreProperties>
</file>